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24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5" userDrawn="1">
          <p15:clr>
            <a:srgbClr val="A4A3A4"/>
          </p15:clr>
        </p15:guide>
        <p15:guide id="2" pos="2099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FFCCCC"/>
    <a:srgbClr val="FDDFC1"/>
    <a:srgbClr val="000066"/>
    <a:srgbClr val="F6910A"/>
    <a:srgbClr val="FFFFCC"/>
    <a:srgbClr val="C10000"/>
    <a:srgbClr val="FC9804"/>
    <a:srgbClr val="FAF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424" autoAdjust="0"/>
  </p:normalViewPr>
  <p:slideViewPr>
    <p:cSldViewPr>
      <p:cViewPr varScale="1">
        <p:scale>
          <a:sx n="69" d="100"/>
          <a:sy n="69" d="100"/>
        </p:scale>
        <p:origin x="1140" y="78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0" y="-114"/>
      </p:cViewPr>
      <p:guideLst>
        <p:guide orient="horz" pos="3085"/>
        <p:guide pos="2099"/>
        <p:guide orient="horz" pos="3108"/>
        <p:guide pos="212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19413" cy="493713"/>
          </a:xfrm>
          <a:prstGeom prst="rect">
            <a:avLst/>
          </a:prstGeom>
        </p:spPr>
        <p:txBody>
          <a:bodyPr vert="horz" lIns="91382" tIns="45693" rIns="91382" bIns="45693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82" tIns="45693" rIns="91382" bIns="45693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BEC009D-2D03-4F69-B5DD-AAF559666351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014"/>
            <a:ext cx="2919413" cy="493712"/>
          </a:xfrm>
          <a:prstGeom prst="rect">
            <a:avLst/>
          </a:prstGeom>
        </p:spPr>
        <p:txBody>
          <a:bodyPr vert="horz" lIns="91382" tIns="45693" rIns="91382" bIns="45693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382" tIns="45693" rIns="91382" bIns="45693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EDC2CFA-0F32-4E14-90D5-44C42482E2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675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19413" cy="493713"/>
          </a:xfrm>
          <a:prstGeom prst="rect">
            <a:avLst/>
          </a:prstGeom>
        </p:spPr>
        <p:txBody>
          <a:bodyPr vert="horz" lIns="91375" tIns="45690" rIns="91375" bIns="4569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75" tIns="45690" rIns="91375" bIns="4569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9B9DD17-9E84-4AE1-B501-8A680F78A3AB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5" tIns="45690" rIns="91375" bIns="4569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vert="horz" lIns="91375" tIns="45690" rIns="91375" bIns="4569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371014"/>
            <a:ext cx="2919413" cy="493712"/>
          </a:xfrm>
          <a:prstGeom prst="rect">
            <a:avLst/>
          </a:prstGeom>
        </p:spPr>
        <p:txBody>
          <a:bodyPr vert="horz" lIns="91375" tIns="45690" rIns="91375" bIns="4569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375" tIns="45690" rIns="91375" bIns="4569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AF7AF5D-BE48-4546-B72A-63FE93FCE1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53473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8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92748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300" i="1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333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44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9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7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890763" y="306973"/>
            <a:ext cx="958917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FFFFFF"/>
                </a:solidFill>
              </a:rPr>
              <a:t>局内限り</a:t>
            </a:r>
            <a:endParaRPr lang="ja-JP" alt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11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4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9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6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2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6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84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95285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90570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485854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981139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71464" indent="-371464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rtl="0" eaLnBrk="1" fontAlgn="base" hangingPunct="1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212" indent="-247642" algn="l" rtl="0" eaLnBrk="1" fontAlgn="base" hangingPunct="1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97" indent="-247642" algn="l" rtl="0" eaLnBrk="1" fontAlgn="base" hangingPunct="1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8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406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35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63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920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タイトル 1"/>
          <p:cNvSpPr>
            <a:spLocks noGrp="1"/>
          </p:cNvSpPr>
          <p:nvPr>
            <p:ph type="title"/>
          </p:nvPr>
        </p:nvSpPr>
        <p:spPr>
          <a:xfrm>
            <a:off x="128330" y="-8293"/>
            <a:ext cx="7609674" cy="439615"/>
          </a:xfrm>
        </p:spPr>
        <p:txBody>
          <a:bodyPr/>
          <a:lstStyle/>
          <a:p>
            <a:r>
              <a:rPr lang="ja-JP" altLang="en-US" sz="2215" dirty="0" smtClean="0">
                <a:latin typeface="HGP創英角ｺﾞｼｯｸUB" pitchFamily="50" charset="-128"/>
                <a:ea typeface="HGP創英角ｺﾞｼｯｸUB" pitchFamily="50" charset="-128"/>
              </a:rPr>
              <a:t>北海道内７空港運営</a:t>
            </a:r>
            <a:r>
              <a:rPr lang="ja-JP" altLang="en-US" sz="2215" dirty="0">
                <a:latin typeface="HGP創英角ｺﾞｼｯｸUB" pitchFamily="50" charset="-128"/>
                <a:ea typeface="HGP創英角ｺﾞｼｯｸUB" pitchFamily="50" charset="-128"/>
              </a:rPr>
              <a:t>委託に向けた現時点での想定スケジュール</a:t>
            </a:r>
          </a:p>
        </p:txBody>
      </p:sp>
      <p:cxnSp>
        <p:nvCxnSpPr>
          <p:cNvPr id="255" name="直線矢印コネクタ 254"/>
          <p:cNvCxnSpPr/>
          <p:nvPr/>
        </p:nvCxnSpPr>
        <p:spPr>
          <a:xfrm flipV="1">
            <a:off x="393238" y="1661057"/>
            <a:ext cx="9324000" cy="7793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1640540" y="1350603"/>
            <a:ext cx="43313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３月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404585" y="1350603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3273661" y="1589834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080740" y="1350603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5488200" y="1606909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5328008" y="1350603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02" name="直線コネクタ 101"/>
          <p:cNvCxnSpPr/>
          <p:nvPr/>
        </p:nvCxnSpPr>
        <p:spPr>
          <a:xfrm>
            <a:off x="7110027" y="1606909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6897270" y="1350603"/>
            <a:ext cx="43313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１月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2410511" y="1866692"/>
            <a:ext cx="432000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募集要項等の公表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30.4｡25)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7" name="ホームベース 126"/>
          <p:cNvSpPr/>
          <p:nvPr/>
        </p:nvSpPr>
        <p:spPr>
          <a:xfrm>
            <a:off x="7063956" y="1897417"/>
            <a:ext cx="2678973" cy="4486154"/>
          </a:xfrm>
          <a:prstGeom prst="homePlate">
            <a:avLst>
              <a:gd name="adj" fmla="val 9746"/>
            </a:avLst>
          </a:prstGeom>
          <a:noFill/>
          <a:ln w="254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77" dirty="0">
              <a:solidFill>
                <a:srgbClr val="000000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5313050" y="1866692"/>
            <a:ext cx="432000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優先交渉権者の選定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31.7)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6436084" y="1866692"/>
            <a:ext cx="389176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業務の引継ぎ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31.10</a:t>
            </a:r>
            <a:r>
              <a:rPr lang="ja-JP" altLang="en-US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)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419153" y="1008690"/>
            <a:ext cx="1875885" cy="28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平成</a:t>
            </a:r>
            <a:r>
              <a:rPr lang="en-US" altLang="ja-JP" sz="1015" dirty="0">
                <a:solidFill>
                  <a:srgbClr val="000000"/>
                </a:solidFill>
                <a:latin typeface="Calibri" pitchFamily="34" charset="0"/>
              </a:rPr>
              <a:t>30</a:t>
            </a: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年度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7663033" y="1008691"/>
            <a:ext cx="1931418" cy="2828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15" dirty="0" smtClean="0">
                <a:solidFill>
                  <a:srgbClr val="000000"/>
                </a:solidFill>
                <a:latin typeface="Calibri" pitchFamily="34" charset="0"/>
              </a:rPr>
              <a:t>平成</a:t>
            </a:r>
            <a:r>
              <a:rPr lang="en-US" altLang="ja-JP" sz="1015" dirty="0">
                <a:solidFill>
                  <a:srgbClr val="000000"/>
                </a:solidFill>
                <a:latin typeface="Calibri" pitchFamily="34" charset="0"/>
              </a:rPr>
              <a:t>32</a:t>
            </a: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年度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350572" y="1008689"/>
            <a:ext cx="3256926" cy="284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平成</a:t>
            </a:r>
            <a:r>
              <a:rPr lang="en-US" altLang="ja-JP" sz="1015" dirty="0">
                <a:solidFill>
                  <a:srgbClr val="000000"/>
                </a:solidFill>
                <a:latin typeface="Calibri" pitchFamily="34" charset="0"/>
              </a:rPr>
              <a:t>31</a:t>
            </a: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年度</a:t>
            </a:r>
          </a:p>
        </p:txBody>
      </p:sp>
      <p:cxnSp>
        <p:nvCxnSpPr>
          <p:cNvPr id="118" name="直線コネクタ 117"/>
          <p:cNvCxnSpPr/>
          <p:nvPr/>
        </p:nvCxnSpPr>
        <p:spPr>
          <a:xfrm>
            <a:off x="2576670" y="1602381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1835265" y="1610601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641907" y="1866692"/>
            <a:ext cx="432000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実施方針等の公表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30.3.29)</a:t>
            </a:r>
            <a:endParaRPr lang="en-US" altLang="ja-JP" sz="923" dirty="0" smtClean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50" name="直線矢印コネクタ 149"/>
          <p:cNvCxnSpPr>
            <a:stCxn id="141" idx="3"/>
          </p:cNvCxnSpPr>
          <p:nvPr/>
        </p:nvCxnSpPr>
        <p:spPr>
          <a:xfrm>
            <a:off x="2073907" y="4109769"/>
            <a:ext cx="289712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>
            <a:off x="8374681" y="2366934"/>
            <a:ext cx="1021507" cy="398023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滑走路等の運営移行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47" name="直線コネクタ 146"/>
          <p:cNvCxnSpPr/>
          <p:nvPr/>
        </p:nvCxnSpPr>
        <p:spPr>
          <a:xfrm>
            <a:off x="6187019" y="1603202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5932014" y="1350603"/>
            <a:ext cx="557557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404115" y="2673796"/>
            <a:ext cx="1417708" cy="32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審査プロセス</a:t>
            </a: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44360" y="1008691"/>
            <a:ext cx="2019259" cy="2852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平成</a:t>
            </a:r>
            <a:r>
              <a:rPr lang="en-US" altLang="ja-JP" sz="1015" dirty="0">
                <a:solidFill>
                  <a:srgbClr val="000000"/>
                </a:solidFill>
                <a:latin typeface="Calibri" pitchFamily="34" charset="0"/>
              </a:rPr>
              <a:t>29</a:t>
            </a:r>
            <a:r>
              <a:rPr lang="ja-JP" altLang="en-US" sz="1015" dirty="0">
                <a:solidFill>
                  <a:srgbClr val="000000"/>
                </a:solidFill>
                <a:latin typeface="Calibri" pitchFamily="34" charset="0"/>
              </a:rPr>
              <a:t>年度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781840" y="1866692"/>
            <a:ext cx="432000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　マーケットサウンディング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29.7)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73" name="直線矢印コネクタ 72"/>
          <p:cNvCxnSpPr>
            <a:stCxn id="70" idx="3"/>
            <a:endCxn id="141" idx="1"/>
          </p:cNvCxnSpPr>
          <p:nvPr/>
        </p:nvCxnSpPr>
        <p:spPr>
          <a:xfrm>
            <a:off x="1213840" y="4109769"/>
            <a:ext cx="428067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806094" y="1603202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575348" y="1350603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101" name="Group 37"/>
          <p:cNvGrpSpPr>
            <a:grpSpLocks/>
          </p:cNvGrpSpPr>
          <p:nvPr/>
        </p:nvGrpSpPr>
        <p:grpSpPr bwMode="auto">
          <a:xfrm rot="5400000">
            <a:off x="1095301" y="1637238"/>
            <a:ext cx="263810" cy="87848"/>
            <a:chOff x="0" y="0"/>
            <a:chExt cx="96" cy="96"/>
          </a:xfrm>
        </p:grpSpPr>
        <p:sp>
          <p:nvSpPr>
            <p:cNvPr id="106" name="AutoShape 38"/>
            <p:cNvSpPr>
              <a:spLocks noChangeArrowheads="1"/>
            </p:cNvSpPr>
            <p:nvPr/>
          </p:nvSpPr>
          <p:spPr bwMode="auto">
            <a:xfrm>
              <a:off x="0" y="0"/>
              <a:ext cx="96" cy="96"/>
            </a:xfrm>
            <a:prstGeom prst="wave">
              <a:avLst>
                <a:gd name="adj1" fmla="val 20644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id="107" name="Line 39"/>
            <p:cNvSpPr>
              <a:spLocks noChangeShapeType="1"/>
            </p:cNvSpPr>
            <p:nvPr/>
          </p:nvSpPr>
          <p:spPr bwMode="auto">
            <a:xfrm>
              <a:off x="96" y="19"/>
              <a:ext cx="0" cy="5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>
              <a:off x="0" y="18"/>
              <a:ext cx="0" cy="5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sp>
      </p:grpSp>
      <p:sp>
        <p:nvSpPr>
          <p:cNvPr id="2" name="正方形/長方形 1"/>
          <p:cNvSpPr/>
          <p:nvPr/>
        </p:nvSpPr>
        <p:spPr>
          <a:xfrm>
            <a:off x="356970" y="742800"/>
            <a:ext cx="4671015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92" b="1" dirty="0">
                <a:solidFill>
                  <a:srgbClr val="FF0000"/>
                </a:solidFill>
              </a:rPr>
              <a:t>※</a:t>
            </a:r>
            <a:r>
              <a:rPr lang="ja-JP" altLang="en-US" sz="1292" b="1" dirty="0">
                <a:solidFill>
                  <a:srgbClr val="FF0000"/>
                </a:solidFill>
              </a:rPr>
              <a:t>スケジュールは現時点での想定であり、今後、変更があり得る</a:t>
            </a:r>
          </a:p>
        </p:txBody>
      </p:sp>
      <p:cxnSp>
        <p:nvCxnSpPr>
          <p:cNvPr id="76" name="直線コネクタ 75"/>
          <p:cNvCxnSpPr/>
          <p:nvPr/>
        </p:nvCxnSpPr>
        <p:spPr>
          <a:xfrm>
            <a:off x="4481280" y="1600270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4304910" y="1347672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113300" y="2366934"/>
            <a:ext cx="1173203" cy="398591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７空港一体のビル経営開始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32.1)</a:t>
            </a:r>
            <a:r>
              <a:rPr lang="ja-JP" altLang="en-US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419699" y="1855338"/>
            <a:ext cx="431156" cy="44975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144538" y="1350235"/>
            <a:ext cx="417102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sz="1108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endParaRPr lang="ja-JP" altLang="en-US" sz="1108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657524" y="3312142"/>
            <a:ext cx="738664" cy="31655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・</a:t>
            </a:r>
            <a:r>
              <a:rPr kumimoji="1" lang="ja-JP" altLang="en-US" sz="1200" dirty="0" smtClean="0">
                <a:latin typeface="+mj-ea"/>
                <a:ea typeface="+mj-ea"/>
              </a:rPr>
              <a:t>稚内・釧路・函館・帯広・女満別空港 </a:t>
            </a:r>
            <a:r>
              <a:rPr lang="en-US" altLang="ja-JP" sz="920" dirty="0">
                <a:solidFill>
                  <a:prstClr val="black"/>
                </a:solidFill>
                <a:latin typeface="+mj-ea"/>
                <a:ea typeface="+mj-ea"/>
              </a:rPr>
              <a:t>(</a:t>
            </a:r>
            <a:r>
              <a:rPr lang="ja-JP" altLang="en-US" sz="920" dirty="0">
                <a:solidFill>
                  <a:prstClr val="black"/>
                </a:solidFill>
                <a:latin typeface="+mj-ea"/>
                <a:ea typeface="+mj-ea"/>
              </a:rPr>
              <a:t>Ｈ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33</a:t>
            </a:r>
            <a:r>
              <a:rPr lang="en-US" altLang="ja-JP" sz="920" dirty="0">
                <a:solidFill>
                  <a:prstClr val="black"/>
                </a:solidFill>
                <a:latin typeface="+mj-ea"/>
                <a:ea typeface="+mj-ea"/>
              </a:rPr>
              <a:t>.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3)</a:t>
            </a:r>
            <a:r>
              <a:rPr lang="en-US" altLang="ja-JP" sz="1200" dirty="0" smtClean="0">
                <a:solidFill>
                  <a:prstClr val="black"/>
                </a:solidFill>
                <a:latin typeface="+mj-ea"/>
                <a:ea typeface="+mj-ea"/>
              </a:rPr>
              <a:t> 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・旭川空港　　</a:t>
            </a:r>
            <a:r>
              <a:rPr lang="ja-JP" altLang="en-US" sz="920" dirty="0" smtClean="0">
                <a:latin typeface="+mj-ea"/>
                <a:ea typeface="+mj-ea"/>
              </a:rPr>
              <a:t>  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(</a:t>
            </a:r>
            <a:r>
              <a:rPr lang="ja-JP" altLang="en-US" sz="920" dirty="0">
                <a:solidFill>
                  <a:prstClr val="black"/>
                </a:solidFill>
                <a:latin typeface="+mj-ea"/>
                <a:ea typeface="+mj-ea"/>
              </a:rPr>
              <a:t>Ｈ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32.10)</a:t>
            </a:r>
            <a:endParaRPr lang="en-US" altLang="ja-JP" sz="92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・新千歳空港　</a:t>
            </a:r>
            <a:r>
              <a:rPr lang="en-US" altLang="ja-JP" sz="1200" dirty="0" smtClean="0">
                <a:solidFill>
                  <a:prstClr val="black"/>
                </a:solidFill>
                <a:latin typeface="+mj-ea"/>
                <a:ea typeface="+mj-ea"/>
              </a:rPr>
              <a:t> 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(</a:t>
            </a:r>
            <a:r>
              <a:rPr lang="ja-JP" altLang="en-US" sz="920" dirty="0" smtClean="0">
                <a:solidFill>
                  <a:prstClr val="black"/>
                </a:solidFill>
                <a:latin typeface="+mj-ea"/>
                <a:ea typeface="+mj-ea"/>
              </a:rPr>
              <a:t>Ｈ</a:t>
            </a:r>
            <a:r>
              <a:rPr lang="en-US" altLang="ja-JP" sz="920" dirty="0" smtClean="0">
                <a:solidFill>
                  <a:prstClr val="black"/>
                </a:solidFill>
                <a:latin typeface="+mj-ea"/>
                <a:ea typeface="+mj-ea"/>
              </a:rPr>
              <a:t>32.6)</a:t>
            </a:r>
            <a:endParaRPr kumimoji="1" lang="en-US" altLang="ja-JP" sz="920" dirty="0" smtClean="0">
              <a:latin typeface="+mj-ea"/>
              <a:ea typeface="+mj-ea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9374100" y="1594588"/>
            <a:ext cx="0" cy="13293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089565" y="1968414"/>
            <a:ext cx="23066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７空港一体での運営開始</a:t>
            </a: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59" name="直線矢印コネクタ 58"/>
          <p:cNvCxnSpPr>
            <a:stCxn id="136" idx="3"/>
            <a:endCxn id="63" idx="1"/>
          </p:cNvCxnSpPr>
          <p:nvPr/>
        </p:nvCxnSpPr>
        <p:spPr>
          <a:xfrm flipV="1">
            <a:off x="5745050" y="4104092"/>
            <a:ext cx="217168" cy="5677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5962218" y="1861015"/>
            <a:ext cx="432000" cy="448615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77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運営会社の設立・実施</a:t>
            </a: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契約の締結 </a:t>
            </a:r>
            <a:r>
              <a:rPr lang="en-US" altLang="ja-JP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23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23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31.10)</a:t>
            </a:r>
            <a:endParaRPr lang="en-US" altLang="ja-JP" sz="923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419025" y="3284980"/>
            <a:ext cx="923330" cy="2713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</a:rPr>
              <a:t>・観光振興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・地域活性化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・路線誘致（エアポートセールス）</a:t>
            </a:r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・空港ビルの経営</a:t>
            </a:r>
            <a:endParaRPr kumimoji="1"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66" name="ホームベース 65"/>
          <p:cNvSpPr/>
          <p:nvPr/>
        </p:nvSpPr>
        <p:spPr>
          <a:xfrm>
            <a:off x="3296770" y="1916790"/>
            <a:ext cx="1809849" cy="4486154"/>
          </a:xfrm>
          <a:prstGeom prst="homePlate">
            <a:avLst>
              <a:gd name="adj" fmla="val 9746"/>
            </a:avLst>
          </a:prstGeom>
          <a:noFill/>
          <a:ln w="254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・第二次審査 </a:t>
            </a:r>
            <a:r>
              <a:rPr lang="en-US" altLang="ja-JP" sz="969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31.5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ja-JP" altLang="en-US" sz="969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31.7)</a:t>
            </a: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・競争的対話 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30.9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～Ｈ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31.4)</a:t>
            </a: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477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・第一次審査 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30.8</a:t>
            </a:r>
            <a:r>
              <a:rPr lang="ja-JP" altLang="en-US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～Ｈ</a:t>
            </a:r>
            <a:r>
              <a:rPr lang="en-US" altLang="ja-JP" sz="969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30.9)</a:t>
            </a:r>
            <a:endParaRPr lang="en-US" altLang="ja-JP" sz="969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77" dirty="0">
              <a:solidFill>
                <a:srgbClr val="000000"/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821687" y="4109596"/>
            <a:ext cx="475083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5106619" y="4109596"/>
            <a:ext cx="22138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140" idx="3"/>
          </p:cNvCxnSpPr>
          <p:nvPr/>
        </p:nvCxnSpPr>
        <p:spPr>
          <a:xfrm flipV="1">
            <a:off x="6825260" y="4098416"/>
            <a:ext cx="258213" cy="11353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8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34811</TotalTime>
  <Words>147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HG創英角ｺﾞｼｯｸUB</vt:lpstr>
      <vt:lpstr>ＭＳ Ｐゴシック</vt:lpstr>
      <vt:lpstr>Arial</vt:lpstr>
      <vt:lpstr>Calibri</vt:lpstr>
      <vt:lpstr>Times New Roman</vt:lpstr>
      <vt:lpstr>2_標準デザイン</vt:lpstr>
      <vt:lpstr>北海道内７空港運営委託に向けた現時点での想定スケジュール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3113</cp:revision>
  <cp:lastPrinted>2018-03-27T09:36:59Z</cp:lastPrinted>
  <dcterms:created xsi:type="dcterms:W3CDTF">2009-08-28T06:51:09Z</dcterms:created>
  <dcterms:modified xsi:type="dcterms:W3CDTF">2018-04-16T14:14:25Z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PMG_LayoutGrid">
    <vt:lpwstr>0</vt:lpwstr>
  </property>
</Properties>
</file>