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24" r:id="rId1"/>
  </p:sldMasterIdLst>
  <p:notesMasterIdLst>
    <p:notesMasterId r:id="rId3"/>
  </p:notesMasterIdLst>
  <p:handoutMasterIdLst>
    <p:handoutMasterId r:id="rId4"/>
  </p:handoutMasterIdLst>
  <p:sldIdLst>
    <p:sldId id="340" r:id="rId2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5" userDrawn="1">
          <p15:clr>
            <a:srgbClr val="A4A3A4"/>
          </p15:clr>
        </p15:guide>
        <p15:guide id="2" pos="2099" userDrawn="1">
          <p15:clr>
            <a:srgbClr val="A4A3A4"/>
          </p15:clr>
        </p15:guide>
        <p15:guide id="3" orient="horz" pos="3108" userDrawn="1">
          <p15:clr>
            <a:srgbClr val="A4A3A4"/>
          </p15:clr>
        </p15:guide>
        <p15:guide id="4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99"/>
    <a:srgbClr val="FFCCCC"/>
    <a:srgbClr val="FDDFC1"/>
    <a:srgbClr val="000066"/>
    <a:srgbClr val="F6910A"/>
    <a:srgbClr val="FFFFCC"/>
    <a:srgbClr val="C10000"/>
    <a:srgbClr val="FC9804"/>
    <a:srgbClr val="FAF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424" autoAdjust="0"/>
  </p:normalViewPr>
  <p:slideViewPr>
    <p:cSldViewPr>
      <p:cViewPr varScale="1">
        <p:scale>
          <a:sx n="69" d="100"/>
          <a:sy n="69" d="100"/>
        </p:scale>
        <p:origin x="1140" y="78"/>
      </p:cViewPr>
      <p:guideLst>
        <p:guide orient="horz" pos="2115"/>
        <p:guide pos="3120"/>
      </p:guideLst>
    </p:cSldViewPr>
  </p:slideViewPr>
  <p:outlineViewPr>
    <p:cViewPr>
      <p:scale>
        <a:sx n="33" d="100"/>
        <a:sy n="33" d="100"/>
      </p:scale>
      <p:origin x="0" y="21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40" y="-114"/>
      </p:cViewPr>
      <p:guideLst>
        <p:guide orient="horz" pos="3085"/>
        <p:guide pos="2099"/>
        <p:guide orient="horz" pos="3108"/>
        <p:guide pos="212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5"/>
            <a:ext cx="2919413" cy="493713"/>
          </a:xfrm>
          <a:prstGeom prst="rect">
            <a:avLst/>
          </a:prstGeom>
        </p:spPr>
        <p:txBody>
          <a:bodyPr vert="horz" lIns="91382" tIns="45693" rIns="91382" bIns="45693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5"/>
            <a:ext cx="2919412" cy="493713"/>
          </a:xfrm>
          <a:prstGeom prst="rect">
            <a:avLst/>
          </a:prstGeom>
        </p:spPr>
        <p:txBody>
          <a:bodyPr vert="horz" lIns="91382" tIns="45693" rIns="91382" bIns="45693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BEC009D-2D03-4F69-B5DD-AAF559666351}" type="datetimeFigureOut">
              <a:rPr lang="ja-JP" altLang="en-US"/>
              <a:pPr>
                <a:defRPr/>
              </a:pPr>
              <a:t>2018/4/16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6" y="9371014"/>
            <a:ext cx="2919413" cy="493712"/>
          </a:xfrm>
          <a:prstGeom prst="rect">
            <a:avLst/>
          </a:prstGeom>
        </p:spPr>
        <p:txBody>
          <a:bodyPr vert="horz" lIns="91382" tIns="45693" rIns="91382" bIns="45693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3712"/>
          </a:xfrm>
          <a:prstGeom prst="rect">
            <a:avLst/>
          </a:prstGeom>
        </p:spPr>
        <p:txBody>
          <a:bodyPr vert="horz" lIns="91382" tIns="45693" rIns="91382" bIns="45693" rtlCol="0" anchor="b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EDC2CFA-0F32-4E14-90D5-44C42482E2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6752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5"/>
            <a:ext cx="2919413" cy="493713"/>
          </a:xfrm>
          <a:prstGeom prst="rect">
            <a:avLst/>
          </a:prstGeom>
        </p:spPr>
        <p:txBody>
          <a:bodyPr vert="horz" lIns="91375" tIns="45690" rIns="91375" bIns="45690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5"/>
            <a:ext cx="2919412" cy="493713"/>
          </a:xfrm>
          <a:prstGeom prst="rect">
            <a:avLst/>
          </a:prstGeom>
        </p:spPr>
        <p:txBody>
          <a:bodyPr vert="horz" lIns="91375" tIns="45690" rIns="91375" bIns="45690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59B9DD17-9E84-4AE1-B501-8A680F78A3AB}" type="datetimeFigureOut">
              <a:rPr lang="ja-JP" altLang="en-US"/>
              <a:pPr>
                <a:defRPr/>
              </a:pPr>
              <a:t>2018/4/16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5" tIns="45690" rIns="91375" bIns="4569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4" y="4686300"/>
            <a:ext cx="5389563" cy="4440238"/>
          </a:xfrm>
          <a:prstGeom prst="rect">
            <a:avLst/>
          </a:prstGeom>
        </p:spPr>
        <p:txBody>
          <a:bodyPr vert="horz" lIns="91375" tIns="45690" rIns="91375" bIns="4569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6" y="9371014"/>
            <a:ext cx="2919413" cy="493712"/>
          </a:xfrm>
          <a:prstGeom prst="rect">
            <a:avLst/>
          </a:prstGeom>
        </p:spPr>
        <p:txBody>
          <a:bodyPr vert="horz" lIns="91375" tIns="45690" rIns="91375" bIns="45690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3712"/>
          </a:xfrm>
          <a:prstGeom prst="rect">
            <a:avLst/>
          </a:prstGeom>
        </p:spPr>
        <p:txBody>
          <a:bodyPr vert="horz" lIns="91375" tIns="45690" rIns="91375" bIns="45690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5AF7AF5D-BE48-4546-B72A-63FE93FCE1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53473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387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26"/>
            <a:ext cx="9906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833299" y="3284539"/>
            <a:ext cx="8072702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>
              <a:solidFill>
                <a:srgbClr val="000000"/>
              </a:solidFill>
            </a:endParaRPr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51551"/>
            <a:ext cx="2301081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1" y="6524625"/>
            <a:ext cx="3927485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300" i="1">
                <a:solidFill>
                  <a:srgbClr val="FFFFFF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87" y="2133601"/>
            <a:ext cx="8151813" cy="1470025"/>
          </a:xfrm>
        </p:spPr>
        <p:txBody>
          <a:bodyPr/>
          <a:lstStyle>
            <a:lvl1pPr>
              <a:defRPr sz="4333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744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292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1"/>
            <a:ext cx="2352675" cy="61261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67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890763" y="306973"/>
            <a:ext cx="958917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solidFill>
                  <a:srgbClr val="FFFFFF"/>
                </a:solidFill>
              </a:rPr>
              <a:t>局内限り</a:t>
            </a:r>
            <a:endParaRPr lang="ja-JP" altLang="en-US" sz="16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211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/>
            </a:lvl1pPr>
            <a:lvl2pPr marL="495285" indent="0">
              <a:buNone/>
              <a:defRPr sz="1950"/>
            </a:lvl2pPr>
            <a:lvl3pPr marL="990570" indent="0">
              <a:buNone/>
              <a:defRPr sz="1733"/>
            </a:lvl3pPr>
            <a:lvl4pPr marL="1485854" indent="0">
              <a:buNone/>
              <a:defRPr sz="1517"/>
            </a:lvl4pPr>
            <a:lvl5pPr marL="1981139" indent="0">
              <a:buNone/>
              <a:defRPr sz="1517"/>
            </a:lvl5pPr>
            <a:lvl6pPr marL="2476424" indent="0">
              <a:buNone/>
              <a:defRPr sz="1517"/>
            </a:lvl6pPr>
            <a:lvl7pPr marL="2971709" indent="0">
              <a:buNone/>
              <a:defRPr sz="1517"/>
            </a:lvl7pPr>
            <a:lvl8pPr marL="3466993" indent="0">
              <a:buNone/>
              <a:defRPr sz="1517"/>
            </a:lvl8pPr>
            <a:lvl9pPr marL="3962278" indent="0">
              <a:buNone/>
              <a:defRPr sz="151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343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791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66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72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272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pPr lvl="0"/>
            <a:r>
              <a:rPr lang="ja-JP" altLang="en-US" noProof="0" smtClean="0"/>
              <a:t>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36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517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517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17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grpSp>
        <p:nvGrpSpPr>
          <p:cNvPr id="2" name="Group 18"/>
          <p:cNvGrpSpPr>
            <a:grpSpLocks/>
          </p:cNvGrpSpPr>
          <p:nvPr userDrawn="1"/>
        </p:nvGrpSpPr>
        <p:grpSpPr bwMode="auto"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034" name="Picture 9" descr="mlit_top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6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8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534339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pic>
        <p:nvPicPr>
          <p:cNvPr id="1032" name="Picture 14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0"/>
          <a:stretch>
            <a:fillRect/>
          </a:stretch>
        </p:blipFill>
        <p:spPr bwMode="auto">
          <a:xfrm>
            <a:off x="8225765" y="1"/>
            <a:ext cx="1680236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784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25" r:id="rId1"/>
    <p:sldLayoutId id="2147484526" r:id="rId2"/>
    <p:sldLayoutId id="2147484527" r:id="rId3"/>
    <p:sldLayoutId id="2147484528" r:id="rId4"/>
    <p:sldLayoutId id="2147484529" r:id="rId5"/>
    <p:sldLayoutId id="2147484530" r:id="rId6"/>
    <p:sldLayoutId id="2147484531" r:id="rId7"/>
    <p:sldLayoutId id="2147484532" r:id="rId8"/>
    <p:sldLayoutId id="2147484533" r:id="rId9"/>
    <p:sldLayoutId id="2147484534" r:id="rId10"/>
    <p:sldLayoutId id="214748453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95285"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90570"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485854"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981139"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71464" indent="-371464" algn="l" rtl="0" eaLnBrk="1" fontAlgn="base" hangingPunct="1">
        <a:spcBef>
          <a:spcPct val="20000"/>
        </a:spcBef>
        <a:spcAft>
          <a:spcPct val="0"/>
        </a:spcAft>
        <a:buChar char="•"/>
        <a:defRPr kumimoji="1" sz="3467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rtl="0" eaLnBrk="1" fontAlgn="base" hangingPunct="1">
        <a:spcBef>
          <a:spcPct val="20000"/>
        </a:spcBef>
        <a:spcAft>
          <a:spcPct val="0"/>
        </a:spcAft>
        <a:buChar char="–"/>
        <a:defRPr kumimoji="1" sz="3033">
          <a:solidFill>
            <a:schemeClr val="tx1"/>
          </a:solidFill>
          <a:latin typeface="+mn-lt"/>
          <a:ea typeface="+mn-ea"/>
        </a:defRPr>
      </a:lvl2pPr>
      <a:lvl3pPr marL="1238212" indent="-247642" algn="l" rtl="0" eaLnBrk="1" fontAlgn="base" hangingPunct="1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33497" indent="-247642" algn="l" rtl="0" eaLnBrk="1" fontAlgn="base" hangingPunct="1">
        <a:spcBef>
          <a:spcPct val="20000"/>
        </a:spcBef>
        <a:spcAft>
          <a:spcPct val="0"/>
        </a:spcAft>
        <a:buChar char="–"/>
        <a:defRPr kumimoji="1" sz="2167">
          <a:solidFill>
            <a:schemeClr val="tx1"/>
          </a:solidFill>
          <a:latin typeface="+mn-lt"/>
          <a:ea typeface="+mn-ea"/>
        </a:defRPr>
      </a:lvl4pPr>
      <a:lvl5pPr marL="2228781" indent="-247642" algn="l" rtl="0" eaLnBrk="1" fontAlgn="base" hangingPunct="1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5pPr>
      <a:lvl6pPr marL="2724066" indent="-247642" algn="l" rtl="0" eaLnBrk="1" fontAlgn="base" hangingPunct="1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6pPr>
      <a:lvl7pPr marL="3219351" indent="-247642" algn="l" rtl="0" eaLnBrk="1" fontAlgn="base" hangingPunct="1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7pPr>
      <a:lvl8pPr marL="3714636" indent="-247642" algn="l" rtl="0" eaLnBrk="1" fontAlgn="base" hangingPunct="1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8pPr>
      <a:lvl9pPr marL="4209920" indent="-247642" algn="l" rtl="0" eaLnBrk="1" fontAlgn="base" hangingPunct="1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タイトル 1"/>
          <p:cNvSpPr>
            <a:spLocks noGrp="1"/>
          </p:cNvSpPr>
          <p:nvPr>
            <p:ph type="title"/>
          </p:nvPr>
        </p:nvSpPr>
        <p:spPr>
          <a:xfrm>
            <a:off x="128330" y="-8293"/>
            <a:ext cx="7609674" cy="439615"/>
          </a:xfrm>
        </p:spPr>
        <p:txBody>
          <a:bodyPr/>
          <a:lstStyle/>
          <a:p>
            <a:r>
              <a:rPr lang="ja-JP" altLang="en-US" sz="2215" dirty="0" smtClean="0">
                <a:latin typeface="HGP創英角ｺﾞｼｯｸUB" pitchFamily="50" charset="-128"/>
                <a:ea typeface="HGP創英角ｺﾞｼｯｸUB" pitchFamily="50" charset="-128"/>
              </a:rPr>
              <a:t>北海道内７空港運営</a:t>
            </a:r>
            <a:r>
              <a:rPr lang="ja-JP" altLang="en-US" sz="2215" dirty="0">
                <a:latin typeface="HGP創英角ｺﾞｼｯｸUB" pitchFamily="50" charset="-128"/>
                <a:ea typeface="HGP創英角ｺﾞｼｯｸUB" pitchFamily="50" charset="-128"/>
              </a:rPr>
              <a:t>委託に向けた現時点での想定スケジュール</a:t>
            </a:r>
          </a:p>
        </p:txBody>
      </p:sp>
      <p:cxnSp>
        <p:nvCxnSpPr>
          <p:cNvPr id="255" name="直線矢印コネクタ 254"/>
          <p:cNvCxnSpPr/>
          <p:nvPr/>
        </p:nvCxnSpPr>
        <p:spPr>
          <a:xfrm flipV="1">
            <a:off x="393238" y="1661057"/>
            <a:ext cx="9324000" cy="7793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1640540" y="1350603"/>
            <a:ext cx="433132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8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３月</a:t>
            </a:r>
            <a:endParaRPr lang="ja-JP" altLang="en-US" sz="1108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404585" y="1350603"/>
            <a:ext cx="417102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8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4</a:t>
            </a:r>
            <a:r>
              <a:rPr lang="ja-JP" altLang="en-US" sz="1108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endParaRPr lang="ja-JP" altLang="en-US" sz="1108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81" name="直線コネクタ 80"/>
          <p:cNvCxnSpPr/>
          <p:nvPr/>
        </p:nvCxnSpPr>
        <p:spPr>
          <a:xfrm>
            <a:off x="3273661" y="1589834"/>
            <a:ext cx="0" cy="13293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/>
          <p:cNvSpPr txBox="1"/>
          <p:nvPr/>
        </p:nvSpPr>
        <p:spPr>
          <a:xfrm>
            <a:off x="3080740" y="1350603"/>
            <a:ext cx="417102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8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8</a:t>
            </a:r>
            <a:r>
              <a:rPr lang="ja-JP" altLang="en-US" sz="1108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endParaRPr lang="ja-JP" altLang="en-US" sz="1108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>
            <a:off x="5488200" y="1606909"/>
            <a:ext cx="0" cy="13293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テキスト ボックス 93"/>
          <p:cNvSpPr txBox="1"/>
          <p:nvPr/>
        </p:nvSpPr>
        <p:spPr>
          <a:xfrm>
            <a:off x="5328008" y="1350603"/>
            <a:ext cx="417102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8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7</a:t>
            </a:r>
            <a:r>
              <a:rPr lang="ja-JP" altLang="en-US" sz="1108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endParaRPr lang="ja-JP" altLang="en-US" sz="1108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102" name="直線コネクタ 101"/>
          <p:cNvCxnSpPr/>
          <p:nvPr/>
        </p:nvCxnSpPr>
        <p:spPr>
          <a:xfrm>
            <a:off x="7110027" y="1606909"/>
            <a:ext cx="0" cy="13293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/>
          <p:cNvSpPr txBox="1"/>
          <p:nvPr/>
        </p:nvSpPr>
        <p:spPr>
          <a:xfrm>
            <a:off x="6897270" y="1350603"/>
            <a:ext cx="433132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8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１月</a:t>
            </a:r>
            <a:endParaRPr lang="ja-JP" altLang="en-US" sz="1108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2410511" y="1866692"/>
            <a:ext cx="432000" cy="4486154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77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募集要項等の公表 </a:t>
            </a:r>
            <a:r>
              <a:rPr lang="en-US" altLang="ja-JP" sz="923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(</a:t>
            </a:r>
            <a:r>
              <a:rPr lang="ja-JP" altLang="en-US" sz="923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Ｈ</a:t>
            </a:r>
            <a:r>
              <a:rPr lang="en-US" altLang="ja-JP" sz="923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30.4｡25)</a:t>
            </a:r>
            <a:endParaRPr lang="en-US" altLang="ja-JP" sz="923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27" name="ホームベース 126"/>
          <p:cNvSpPr/>
          <p:nvPr/>
        </p:nvSpPr>
        <p:spPr>
          <a:xfrm>
            <a:off x="7063956" y="1897417"/>
            <a:ext cx="2678973" cy="4486154"/>
          </a:xfrm>
          <a:prstGeom prst="homePlate">
            <a:avLst>
              <a:gd name="adj" fmla="val 9746"/>
            </a:avLst>
          </a:prstGeom>
          <a:noFill/>
          <a:ln w="25400">
            <a:solidFill>
              <a:schemeClr val="bg1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eaVert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477" dirty="0">
              <a:solidFill>
                <a:srgbClr val="000000"/>
              </a:solidFill>
            </a:endParaRPr>
          </a:p>
        </p:txBody>
      </p:sp>
      <p:sp>
        <p:nvSpPr>
          <p:cNvPr id="136" name="正方形/長方形 135"/>
          <p:cNvSpPr/>
          <p:nvPr/>
        </p:nvSpPr>
        <p:spPr>
          <a:xfrm>
            <a:off x="5313050" y="1866692"/>
            <a:ext cx="432000" cy="4486154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77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優先交渉権者の選定 </a:t>
            </a:r>
            <a:r>
              <a:rPr lang="en-US" altLang="ja-JP" sz="923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(</a:t>
            </a:r>
            <a:r>
              <a:rPr lang="ja-JP" altLang="en-US" sz="923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Ｈ</a:t>
            </a:r>
            <a:r>
              <a:rPr lang="en-US" altLang="ja-JP" sz="923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31.7)</a:t>
            </a:r>
            <a:endParaRPr lang="en-US" altLang="ja-JP" sz="923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0" name="正方形/長方形 139"/>
          <p:cNvSpPr/>
          <p:nvPr/>
        </p:nvSpPr>
        <p:spPr>
          <a:xfrm>
            <a:off x="6436084" y="1866692"/>
            <a:ext cx="389176" cy="4486154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b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77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業務の引継ぎ</a:t>
            </a:r>
            <a:r>
              <a:rPr lang="en-US" altLang="ja-JP" sz="923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(</a:t>
            </a:r>
            <a:r>
              <a:rPr lang="ja-JP" altLang="en-US" sz="923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Ｈ</a:t>
            </a:r>
            <a:r>
              <a:rPr lang="en-US" altLang="ja-JP" sz="923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31.10</a:t>
            </a:r>
            <a:r>
              <a:rPr lang="ja-JP" altLang="en-US" sz="923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～</a:t>
            </a:r>
            <a:r>
              <a:rPr lang="en-US" altLang="ja-JP" sz="923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)</a:t>
            </a:r>
          </a:p>
        </p:txBody>
      </p:sp>
      <p:sp>
        <p:nvSpPr>
          <p:cNvPr id="56" name="正方形/長方形 55"/>
          <p:cNvSpPr/>
          <p:nvPr/>
        </p:nvSpPr>
        <p:spPr>
          <a:xfrm>
            <a:off x="2419153" y="1008690"/>
            <a:ext cx="1875885" cy="28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15" dirty="0">
                <a:solidFill>
                  <a:srgbClr val="000000"/>
                </a:solidFill>
                <a:latin typeface="Calibri" pitchFamily="34" charset="0"/>
              </a:rPr>
              <a:t>平成</a:t>
            </a:r>
            <a:r>
              <a:rPr lang="en-US" altLang="ja-JP" sz="1015" dirty="0">
                <a:solidFill>
                  <a:srgbClr val="000000"/>
                </a:solidFill>
                <a:latin typeface="Calibri" pitchFamily="34" charset="0"/>
              </a:rPr>
              <a:t>30</a:t>
            </a:r>
            <a:r>
              <a:rPr lang="ja-JP" altLang="en-US" sz="1015" dirty="0">
                <a:solidFill>
                  <a:srgbClr val="000000"/>
                </a:solidFill>
                <a:latin typeface="Calibri" pitchFamily="34" charset="0"/>
              </a:rPr>
              <a:t>年度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7663033" y="1008691"/>
            <a:ext cx="1931418" cy="28286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15" dirty="0" smtClean="0">
                <a:solidFill>
                  <a:srgbClr val="000000"/>
                </a:solidFill>
                <a:latin typeface="Calibri" pitchFamily="34" charset="0"/>
              </a:rPr>
              <a:t>平成</a:t>
            </a:r>
            <a:r>
              <a:rPr lang="en-US" altLang="ja-JP" sz="1015" dirty="0">
                <a:solidFill>
                  <a:srgbClr val="000000"/>
                </a:solidFill>
                <a:latin typeface="Calibri" pitchFamily="34" charset="0"/>
              </a:rPr>
              <a:t>32</a:t>
            </a:r>
            <a:r>
              <a:rPr lang="ja-JP" altLang="en-US" sz="1015" dirty="0">
                <a:solidFill>
                  <a:srgbClr val="000000"/>
                </a:solidFill>
                <a:latin typeface="Calibri" pitchFamily="34" charset="0"/>
              </a:rPr>
              <a:t>年度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4350572" y="1008689"/>
            <a:ext cx="3256926" cy="2844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15" dirty="0">
                <a:solidFill>
                  <a:srgbClr val="000000"/>
                </a:solidFill>
                <a:latin typeface="Calibri" pitchFamily="34" charset="0"/>
              </a:rPr>
              <a:t>平成</a:t>
            </a:r>
            <a:r>
              <a:rPr lang="en-US" altLang="ja-JP" sz="1015" dirty="0">
                <a:solidFill>
                  <a:srgbClr val="000000"/>
                </a:solidFill>
                <a:latin typeface="Calibri" pitchFamily="34" charset="0"/>
              </a:rPr>
              <a:t>31</a:t>
            </a:r>
            <a:r>
              <a:rPr lang="ja-JP" altLang="en-US" sz="1015" dirty="0">
                <a:solidFill>
                  <a:srgbClr val="000000"/>
                </a:solidFill>
                <a:latin typeface="Calibri" pitchFamily="34" charset="0"/>
              </a:rPr>
              <a:t>年度</a:t>
            </a:r>
          </a:p>
        </p:txBody>
      </p:sp>
      <p:cxnSp>
        <p:nvCxnSpPr>
          <p:cNvPr id="118" name="直線コネクタ 117"/>
          <p:cNvCxnSpPr/>
          <p:nvPr/>
        </p:nvCxnSpPr>
        <p:spPr>
          <a:xfrm>
            <a:off x="2576670" y="1602381"/>
            <a:ext cx="0" cy="13293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>
            <a:off x="1835265" y="1610601"/>
            <a:ext cx="0" cy="13293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正方形/長方形 140"/>
          <p:cNvSpPr/>
          <p:nvPr/>
        </p:nvSpPr>
        <p:spPr>
          <a:xfrm>
            <a:off x="1641907" y="1866692"/>
            <a:ext cx="432000" cy="4486154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77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実施方針等の公表 </a:t>
            </a:r>
            <a:r>
              <a:rPr lang="en-US" altLang="ja-JP" sz="923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(</a:t>
            </a:r>
            <a:r>
              <a:rPr lang="ja-JP" altLang="en-US" sz="923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Ｈ</a:t>
            </a:r>
            <a:r>
              <a:rPr lang="en-US" altLang="ja-JP" sz="923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30.3.29)</a:t>
            </a:r>
            <a:endParaRPr lang="en-US" altLang="ja-JP" sz="923" dirty="0" smtClean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923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150" name="直線矢印コネクタ 149"/>
          <p:cNvCxnSpPr>
            <a:stCxn id="141" idx="3"/>
          </p:cNvCxnSpPr>
          <p:nvPr/>
        </p:nvCxnSpPr>
        <p:spPr>
          <a:xfrm>
            <a:off x="2073907" y="4109769"/>
            <a:ext cx="289712" cy="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正方形/長方形 132"/>
          <p:cNvSpPr/>
          <p:nvPr/>
        </p:nvSpPr>
        <p:spPr>
          <a:xfrm>
            <a:off x="8374681" y="2366934"/>
            <a:ext cx="1021507" cy="3980236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77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滑走路等の運営移行</a:t>
            </a:r>
            <a:endParaRPr lang="en-US" altLang="ja-JP" sz="923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147" name="直線コネクタ 146"/>
          <p:cNvCxnSpPr/>
          <p:nvPr/>
        </p:nvCxnSpPr>
        <p:spPr>
          <a:xfrm>
            <a:off x="6187019" y="1603202"/>
            <a:ext cx="0" cy="13293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テキスト ボックス 147"/>
          <p:cNvSpPr txBox="1"/>
          <p:nvPr/>
        </p:nvSpPr>
        <p:spPr>
          <a:xfrm>
            <a:off x="5932014" y="1350603"/>
            <a:ext cx="557557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8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10</a:t>
            </a:r>
            <a:r>
              <a:rPr lang="ja-JP" altLang="en-US" sz="1108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endParaRPr lang="ja-JP" altLang="en-US" sz="1108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404115" y="2673796"/>
            <a:ext cx="1417708" cy="32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77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審査プロセス</a:t>
            </a:r>
            <a:endParaRPr lang="en-US" altLang="ja-JP" sz="1477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344360" y="1008691"/>
            <a:ext cx="2019259" cy="2852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15" dirty="0">
                <a:solidFill>
                  <a:srgbClr val="000000"/>
                </a:solidFill>
                <a:latin typeface="Calibri" pitchFamily="34" charset="0"/>
              </a:rPr>
              <a:t>平成</a:t>
            </a:r>
            <a:r>
              <a:rPr lang="en-US" altLang="ja-JP" sz="1015" dirty="0">
                <a:solidFill>
                  <a:srgbClr val="000000"/>
                </a:solidFill>
                <a:latin typeface="Calibri" pitchFamily="34" charset="0"/>
              </a:rPr>
              <a:t>29</a:t>
            </a:r>
            <a:r>
              <a:rPr lang="ja-JP" altLang="en-US" sz="1015" dirty="0">
                <a:solidFill>
                  <a:srgbClr val="000000"/>
                </a:solidFill>
                <a:latin typeface="Calibri" pitchFamily="34" charset="0"/>
              </a:rPr>
              <a:t>年度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781840" y="1866692"/>
            <a:ext cx="432000" cy="4486154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77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 　マーケットサウンディング </a:t>
            </a:r>
            <a:r>
              <a:rPr lang="en-US" altLang="ja-JP" sz="923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(</a:t>
            </a:r>
            <a:r>
              <a:rPr lang="ja-JP" altLang="en-US" sz="923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Ｈ</a:t>
            </a:r>
            <a:r>
              <a:rPr lang="en-US" altLang="ja-JP" sz="923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29.7)</a:t>
            </a:r>
            <a:endParaRPr lang="en-US" altLang="ja-JP" sz="923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73" name="直線矢印コネクタ 72"/>
          <p:cNvCxnSpPr>
            <a:stCxn id="70" idx="3"/>
            <a:endCxn id="141" idx="1"/>
          </p:cNvCxnSpPr>
          <p:nvPr/>
        </p:nvCxnSpPr>
        <p:spPr>
          <a:xfrm>
            <a:off x="1213840" y="4109769"/>
            <a:ext cx="428067" cy="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>
            <a:off x="806094" y="1603202"/>
            <a:ext cx="0" cy="13293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テキスト ボックス 98"/>
          <p:cNvSpPr txBox="1"/>
          <p:nvPr/>
        </p:nvSpPr>
        <p:spPr>
          <a:xfrm>
            <a:off x="575348" y="1350603"/>
            <a:ext cx="417102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8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7</a:t>
            </a:r>
            <a:r>
              <a:rPr lang="ja-JP" altLang="en-US" sz="1108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endParaRPr lang="ja-JP" altLang="en-US" sz="1108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101" name="Group 37"/>
          <p:cNvGrpSpPr>
            <a:grpSpLocks/>
          </p:cNvGrpSpPr>
          <p:nvPr/>
        </p:nvGrpSpPr>
        <p:grpSpPr bwMode="auto">
          <a:xfrm rot="5400000">
            <a:off x="1095301" y="1637238"/>
            <a:ext cx="263810" cy="87848"/>
            <a:chOff x="0" y="0"/>
            <a:chExt cx="96" cy="96"/>
          </a:xfrm>
        </p:grpSpPr>
        <p:sp>
          <p:nvSpPr>
            <p:cNvPr id="106" name="AutoShape 38"/>
            <p:cNvSpPr>
              <a:spLocks noChangeArrowheads="1"/>
            </p:cNvSpPr>
            <p:nvPr/>
          </p:nvSpPr>
          <p:spPr bwMode="auto">
            <a:xfrm>
              <a:off x="0" y="0"/>
              <a:ext cx="96" cy="96"/>
            </a:xfrm>
            <a:prstGeom prst="wave">
              <a:avLst>
                <a:gd name="adj1" fmla="val 20644"/>
                <a:gd name="adj2" fmla="val 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</p:sp>
        <p:sp>
          <p:nvSpPr>
            <p:cNvPr id="107" name="Line 39"/>
            <p:cNvSpPr>
              <a:spLocks noChangeShapeType="1"/>
            </p:cNvSpPr>
            <p:nvPr/>
          </p:nvSpPr>
          <p:spPr bwMode="auto">
            <a:xfrm>
              <a:off x="96" y="19"/>
              <a:ext cx="0" cy="59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sp>
        <p:sp>
          <p:nvSpPr>
            <p:cNvPr id="109" name="Line 40"/>
            <p:cNvSpPr>
              <a:spLocks noChangeShapeType="1"/>
            </p:cNvSpPr>
            <p:nvPr/>
          </p:nvSpPr>
          <p:spPr bwMode="auto">
            <a:xfrm>
              <a:off x="0" y="18"/>
              <a:ext cx="0" cy="59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sp>
      </p:grpSp>
      <p:sp>
        <p:nvSpPr>
          <p:cNvPr id="2" name="正方形/長方形 1"/>
          <p:cNvSpPr/>
          <p:nvPr/>
        </p:nvSpPr>
        <p:spPr>
          <a:xfrm>
            <a:off x="356970" y="742800"/>
            <a:ext cx="4671015" cy="291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292" b="1" dirty="0">
                <a:solidFill>
                  <a:srgbClr val="FF0000"/>
                </a:solidFill>
              </a:rPr>
              <a:t>※</a:t>
            </a:r>
            <a:r>
              <a:rPr lang="ja-JP" altLang="en-US" sz="1292" b="1" dirty="0">
                <a:solidFill>
                  <a:srgbClr val="FF0000"/>
                </a:solidFill>
              </a:rPr>
              <a:t>スケジュールは現時点での想定であり、今後、変更があり得る</a:t>
            </a:r>
          </a:p>
        </p:txBody>
      </p:sp>
      <p:cxnSp>
        <p:nvCxnSpPr>
          <p:cNvPr id="76" name="直線コネクタ 75"/>
          <p:cNvCxnSpPr/>
          <p:nvPr/>
        </p:nvCxnSpPr>
        <p:spPr>
          <a:xfrm>
            <a:off x="4481280" y="1600270"/>
            <a:ext cx="0" cy="13293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77"/>
          <p:cNvSpPr txBox="1"/>
          <p:nvPr/>
        </p:nvSpPr>
        <p:spPr>
          <a:xfrm>
            <a:off x="4304910" y="1347672"/>
            <a:ext cx="417102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8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5</a:t>
            </a:r>
            <a:r>
              <a:rPr lang="ja-JP" altLang="en-US" sz="1108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endParaRPr lang="ja-JP" altLang="en-US" sz="1108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7113300" y="2366934"/>
            <a:ext cx="1173203" cy="3985912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77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７空港一体のビル経営開始 </a:t>
            </a:r>
            <a:r>
              <a:rPr lang="en-US" altLang="ja-JP" sz="923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(</a:t>
            </a:r>
            <a:r>
              <a:rPr lang="ja-JP" altLang="en-US" sz="923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Ｈ</a:t>
            </a:r>
            <a:r>
              <a:rPr lang="en-US" altLang="ja-JP" sz="923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32.1)</a:t>
            </a:r>
            <a:r>
              <a:rPr lang="ja-JP" altLang="en-US" sz="923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lang="en-US" altLang="ja-JP" sz="923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2419699" y="1855338"/>
            <a:ext cx="431156" cy="449750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9144538" y="1350235"/>
            <a:ext cx="417102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8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r>
              <a:rPr lang="ja-JP" altLang="en-US" sz="1108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endParaRPr lang="ja-JP" altLang="en-US" sz="1108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657524" y="3312142"/>
            <a:ext cx="738664" cy="31655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・</a:t>
            </a:r>
            <a:r>
              <a:rPr kumimoji="1" lang="ja-JP" altLang="en-US" sz="1200" dirty="0" smtClean="0">
                <a:latin typeface="+mj-ea"/>
                <a:ea typeface="+mj-ea"/>
              </a:rPr>
              <a:t>稚内・釧路・函館・帯広・女満別空港 </a:t>
            </a:r>
            <a:r>
              <a:rPr lang="en-US" altLang="ja-JP" sz="920" dirty="0">
                <a:solidFill>
                  <a:prstClr val="black"/>
                </a:solidFill>
                <a:latin typeface="+mj-ea"/>
                <a:ea typeface="+mj-ea"/>
              </a:rPr>
              <a:t>(</a:t>
            </a:r>
            <a:r>
              <a:rPr lang="ja-JP" altLang="en-US" sz="920" dirty="0">
                <a:solidFill>
                  <a:prstClr val="black"/>
                </a:solidFill>
                <a:latin typeface="+mj-ea"/>
                <a:ea typeface="+mj-ea"/>
              </a:rPr>
              <a:t>Ｈ</a:t>
            </a:r>
            <a:r>
              <a:rPr lang="en-US" altLang="ja-JP" sz="920" dirty="0" smtClean="0">
                <a:solidFill>
                  <a:prstClr val="black"/>
                </a:solidFill>
                <a:latin typeface="+mj-ea"/>
                <a:ea typeface="+mj-ea"/>
              </a:rPr>
              <a:t>33</a:t>
            </a:r>
            <a:r>
              <a:rPr lang="en-US" altLang="ja-JP" sz="920" dirty="0">
                <a:solidFill>
                  <a:prstClr val="black"/>
                </a:solidFill>
                <a:latin typeface="+mj-ea"/>
                <a:ea typeface="+mj-ea"/>
              </a:rPr>
              <a:t>.</a:t>
            </a:r>
            <a:r>
              <a:rPr lang="en-US" altLang="ja-JP" sz="920" dirty="0" smtClean="0">
                <a:solidFill>
                  <a:prstClr val="black"/>
                </a:solidFill>
                <a:latin typeface="+mj-ea"/>
                <a:ea typeface="+mj-ea"/>
              </a:rPr>
              <a:t>3)</a:t>
            </a:r>
            <a:r>
              <a:rPr lang="en-US" altLang="ja-JP" sz="1200" dirty="0" smtClean="0">
                <a:solidFill>
                  <a:prstClr val="black"/>
                </a:solidFill>
                <a:latin typeface="+mj-ea"/>
                <a:ea typeface="+mj-ea"/>
              </a:rPr>
              <a:t> </a:t>
            </a:r>
            <a:endParaRPr lang="en-US" altLang="ja-JP" sz="1200" dirty="0">
              <a:latin typeface="+mj-ea"/>
              <a:ea typeface="+mj-ea"/>
            </a:endParaRPr>
          </a:p>
          <a:p>
            <a:r>
              <a:rPr lang="ja-JP" altLang="en-US" sz="1200" dirty="0" smtClean="0">
                <a:latin typeface="+mj-ea"/>
                <a:ea typeface="+mj-ea"/>
              </a:rPr>
              <a:t>・旭川空港　　</a:t>
            </a:r>
            <a:r>
              <a:rPr lang="ja-JP" altLang="en-US" sz="920" dirty="0" smtClean="0">
                <a:latin typeface="+mj-ea"/>
                <a:ea typeface="+mj-ea"/>
              </a:rPr>
              <a:t>  </a:t>
            </a:r>
            <a:r>
              <a:rPr lang="en-US" altLang="ja-JP" sz="920" dirty="0" smtClean="0">
                <a:solidFill>
                  <a:prstClr val="black"/>
                </a:solidFill>
                <a:latin typeface="+mj-ea"/>
                <a:ea typeface="+mj-ea"/>
              </a:rPr>
              <a:t>(</a:t>
            </a:r>
            <a:r>
              <a:rPr lang="ja-JP" altLang="en-US" sz="920" dirty="0">
                <a:solidFill>
                  <a:prstClr val="black"/>
                </a:solidFill>
                <a:latin typeface="+mj-ea"/>
                <a:ea typeface="+mj-ea"/>
              </a:rPr>
              <a:t>Ｈ</a:t>
            </a:r>
            <a:r>
              <a:rPr lang="en-US" altLang="ja-JP" sz="920" dirty="0" smtClean="0">
                <a:solidFill>
                  <a:prstClr val="black"/>
                </a:solidFill>
                <a:latin typeface="+mj-ea"/>
                <a:ea typeface="+mj-ea"/>
              </a:rPr>
              <a:t>32.10)</a:t>
            </a:r>
            <a:endParaRPr lang="en-US" altLang="ja-JP" sz="920" dirty="0" smtClean="0">
              <a:latin typeface="+mj-ea"/>
              <a:ea typeface="+mj-ea"/>
            </a:endParaRPr>
          </a:p>
          <a:p>
            <a:r>
              <a:rPr lang="ja-JP" altLang="en-US" sz="1200" dirty="0" smtClean="0">
                <a:latin typeface="+mj-ea"/>
                <a:ea typeface="+mj-ea"/>
              </a:rPr>
              <a:t>・新千歳空港　</a:t>
            </a:r>
            <a:r>
              <a:rPr lang="en-US" altLang="ja-JP" sz="1200" dirty="0" smtClean="0">
                <a:solidFill>
                  <a:prstClr val="black"/>
                </a:solidFill>
                <a:latin typeface="+mj-ea"/>
                <a:ea typeface="+mj-ea"/>
              </a:rPr>
              <a:t> </a:t>
            </a:r>
            <a:r>
              <a:rPr lang="en-US" altLang="ja-JP" sz="920" dirty="0" smtClean="0">
                <a:solidFill>
                  <a:prstClr val="black"/>
                </a:solidFill>
                <a:latin typeface="+mj-ea"/>
                <a:ea typeface="+mj-ea"/>
              </a:rPr>
              <a:t>(</a:t>
            </a:r>
            <a:r>
              <a:rPr lang="ja-JP" altLang="en-US" sz="920" dirty="0" smtClean="0">
                <a:solidFill>
                  <a:prstClr val="black"/>
                </a:solidFill>
                <a:latin typeface="+mj-ea"/>
                <a:ea typeface="+mj-ea"/>
              </a:rPr>
              <a:t>Ｈ</a:t>
            </a:r>
            <a:r>
              <a:rPr lang="en-US" altLang="ja-JP" sz="920" dirty="0" smtClean="0">
                <a:solidFill>
                  <a:prstClr val="black"/>
                </a:solidFill>
                <a:latin typeface="+mj-ea"/>
                <a:ea typeface="+mj-ea"/>
              </a:rPr>
              <a:t>32.6)</a:t>
            </a:r>
            <a:endParaRPr kumimoji="1" lang="en-US" altLang="ja-JP" sz="920" dirty="0" smtClean="0">
              <a:latin typeface="+mj-ea"/>
              <a:ea typeface="+mj-ea"/>
            </a:endParaRPr>
          </a:p>
        </p:txBody>
      </p:sp>
      <p:cxnSp>
        <p:nvCxnSpPr>
          <p:cNvPr id="52" name="直線コネクタ 51"/>
          <p:cNvCxnSpPr/>
          <p:nvPr/>
        </p:nvCxnSpPr>
        <p:spPr>
          <a:xfrm>
            <a:off x="9374100" y="1594588"/>
            <a:ext cx="0" cy="13293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7089565" y="1968414"/>
            <a:ext cx="230662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７空港一体での運営開始</a:t>
            </a:r>
            <a:endParaRPr lang="en-US" altLang="ja-JP" sz="1477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59" name="直線矢印コネクタ 58"/>
          <p:cNvCxnSpPr>
            <a:stCxn id="136" idx="3"/>
            <a:endCxn id="63" idx="1"/>
          </p:cNvCxnSpPr>
          <p:nvPr/>
        </p:nvCxnSpPr>
        <p:spPr>
          <a:xfrm flipV="1">
            <a:off x="5745050" y="4104092"/>
            <a:ext cx="217168" cy="5677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正方形/長方形 62"/>
          <p:cNvSpPr/>
          <p:nvPr/>
        </p:nvSpPr>
        <p:spPr>
          <a:xfrm>
            <a:off x="5962218" y="1861015"/>
            <a:ext cx="432000" cy="4486154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77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運営会社の設立・実施</a:t>
            </a:r>
            <a:r>
              <a:rPr lang="ja-JP" altLang="en-US" sz="1477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契約の締結 </a:t>
            </a:r>
            <a:r>
              <a:rPr lang="en-US" altLang="ja-JP" sz="923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(</a:t>
            </a:r>
            <a:r>
              <a:rPr lang="ja-JP" altLang="en-US" sz="923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Ｈ</a:t>
            </a:r>
            <a:r>
              <a:rPr lang="en-US" altLang="ja-JP" sz="923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31.10)</a:t>
            </a:r>
            <a:endParaRPr lang="en-US" altLang="ja-JP" sz="923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419025" y="3284980"/>
            <a:ext cx="923330" cy="27138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 smtClean="0">
                <a:latin typeface="+mj-ea"/>
                <a:ea typeface="+mj-ea"/>
              </a:rPr>
              <a:t>・観光振興</a:t>
            </a:r>
            <a:endParaRPr lang="en-US" altLang="ja-JP" sz="1200" dirty="0">
              <a:latin typeface="+mj-ea"/>
              <a:ea typeface="+mj-ea"/>
            </a:endParaRPr>
          </a:p>
          <a:p>
            <a:r>
              <a:rPr lang="ja-JP" altLang="en-US" sz="1200" dirty="0" smtClean="0">
                <a:latin typeface="+mj-ea"/>
                <a:ea typeface="+mj-ea"/>
              </a:rPr>
              <a:t>・地域活性化</a:t>
            </a:r>
            <a:endParaRPr lang="en-US" altLang="ja-JP" sz="1200" dirty="0">
              <a:latin typeface="+mj-ea"/>
              <a:ea typeface="+mj-ea"/>
            </a:endParaRPr>
          </a:p>
          <a:p>
            <a:r>
              <a:rPr lang="ja-JP" altLang="en-US" sz="1200" dirty="0" smtClean="0">
                <a:latin typeface="+mj-ea"/>
                <a:ea typeface="+mj-ea"/>
              </a:rPr>
              <a:t>・路線誘致（エアポートセールス）</a:t>
            </a:r>
            <a:endParaRPr lang="en-US" altLang="ja-JP" sz="1200" dirty="0" smtClean="0">
              <a:latin typeface="+mj-ea"/>
              <a:ea typeface="+mj-ea"/>
            </a:endParaRPr>
          </a:p>
          <a:p>
            <a:r>
              <a:rPr lang="ja-JP" altLang="en-US" sz="1200" dirty="0" smtClean="0">
                <a:latin typeface="+mj-ea"/>
                <a:ea typeface="+mj-ea"/>
              </a:rPr>
              <a:t>・空港ビルの経営</a:t>
            </a:r>
            <a:endParaRPr kumimoji="1" lang="en-US" altLang="ja-JP" sz="1200" dirty="0" smtClean="0">
              <a:latin typeface="+mj-ea"/>
              <a:ea typeface="+mj-ea"/>
            </a:endParaRPr>
          </a:p>
        </p:txBody>
      </p:sp>
      <p:sp>
        <p:nvSpPr>
          <p:cNvPr id="66" name="ホームベース 65"/>
          <p:cNvSpPr/>
          <p:nvPr/>
        </p:nvSpPr>
        <p:spPr>
          <a:xfrm>
            <a:off x="3296770" y="1916790"/>
            <a:ext cx="1809849" cy="4486154"/>
          </a:xfrm>
          <a:prstGeom prst="homePlate">
            <a:avLst>
              <a:gd name="adj" fmla="val 9746"/>
            </a:avLst>
          </a:prstGeom>
          <a:noFill/>
          <a:ln w="25400">
            <a:solidFill>
              <a:schemeClr val="bg1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eaVert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ja-JP" sz="1477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77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・第二次審査 </a:t>
            </a:r>
            <a:r>
              <a:rPr lang="en-US" altLang="ja-JP" sz="969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(</a:t>
            </a:r>
            <a:r>
              <a:rPr lang="ja-JP" altLang="en-US" sz="969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Ｈ</a:t>
            </a:r>
            <a:r>
              <a:rPr lang="en-US" altLang="ja-JP" sz="969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31.5</a:t>
            </a:r>
            <a:r>
              <a:rPr lang="ja-JP" altLang="en-US" sz="969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～</a:t>
            </a:r>
            <a:r>
              <a:rPr lang="ja-JP" altLang="en-US" sz="969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Ｈ</a:t>
            </a:r>
            <a:r>
              <a:rPr lang="en-US" altLang="ja-JP" sz="969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31.7)</a:t>
            </a:r>
            <a:endParaRPr lang="en-US" altLang="ja-JP" sz="1477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77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endParaRPr lang="en-US" altLang="ja-JP" sz="1477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77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・競争的対話 </a:t>
            </a:r>
            <a:r>
              <a:rPr lang="en-US" altLang="ja-JP" sz="969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(</a:t>
            </a:r>
            <a:r>
              <a:rPr lang="ja-JP" altLang="en-US" sz="969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Ｈ</a:t>
            </a:r>
            <a:r>
              <a:rPr lang="en-US" altLang="ja-JP" sz="969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30.9</a:t>
            </a:r>
            <a:r>
              <a:rPr lang="ja-JP" altLang="en-US" sz="969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～Ｈ</a:t>
            </a:r>
            <a:r>
              <a:rPr lang="en-US" altLang="ja-JP" sz="969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31.4)</a:t>
            </a:r>
            <a:endParaRPr lang="en-US" altLang="ja-JP" sz="1477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ja-JP" sz="1477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77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・第一次審査 </a:t>
            </a:r>
            <a:r>
              <a:rPr lang="en-US" altLang="ja-JP" sz="969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(</a:t>
            </a:r>
            <a:r>
              <a:rPr lang="ja-JP" altLang="en-US" sz="969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Ｈ</a:t>
            </a:r>
            <a:r>
              <a:rPr lang="en-US" altLang="ja-JP" sz="969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30.8</a:t>
            </a:r>
            <a:r>
              <a:rPr lang="ja-JP" altLang="en-US" sz="969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～Ｈ</a:t>
            </a:r>
            <a:r>
              <a:rPr lang="en-US" altLang="ja-JP" sz="969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30.9)</a:t>
            </a:r>
            <a:endParaRPr lang="en-US" altLang="ja-JP" sz="969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477" dirty="0">
              <a:solidFill>
                <a:srgbClr val="000000"/>
              </a:solidFill>
            </a:endParaRPr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2821687" y="4109596"/>
            <a:ext cx="475083" cy="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>
            <a:off x="5106619" y="4109596"/>
            <a:ext cx="221389" cy="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>
            <a:stCxn id="140" idx="3"/>
          </p:cNvCxnSpPr>
          <p:nvPr/>
        </p:nvCxnSpPr>
        <p:spPr>
          <a:xfrm flipV="1">
            <a:off x="6825260" y="4098416"/>
            <a:ext cx="258213" cy="11353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781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5154908F-1419-4CAC-B4AE-9298353669D5}" vid="{E00009AC-6EF1-4080-B073-2679ADBAC50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34811</TotalTime>
  <Words>147</Words>
  <Application>Microsoft Office PowerPoint</Application>
  <PresentationFormat>A4 210 x 297 mm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HG創英角ｺﾞｼｯｸUB</vt:lpstr>
      <vt:lpstr>ＭＳ Ｐゴシック</vt:lpstr>
      <vt:lpstr>Arial</vt:lpstr>
      <vt:lpstr>Calibri</vt:lpstr>
      <vt:lpstr>Times New Roman</vt:lpstr>
      <vt:lpstr>2_標準デザイン</vt:lpstr>
      <vt:lpstr>北海道内７空港運営委託に向けた現時点での想定スケジュール</vt:lpstr>
    </vt:vector>
  </TitlesOfParts>
  <Company>国土交通省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なし</cp:lastModifiedBy>
  <cp:revision>3113</cp:revision>
  <cp:lastPrinted>2018-03-27T09:36:59Z</cp:lastPrinted>
  <dcterms:created xsi:type="dcterms:W3CDTF">2009-08-28T06:51:09Z</dcterms:created>
  <dcterms:modified xsi:type="dcterms:W3CDTF">2018-04-16T14:14:25Z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PMG_LayoutGrid">
    <vt:lpwstr>0</vt:lpwstr>
  </property>
</Properties>
</file>