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24" r:id="rId1"/>
  </p:sldMasterIdLst>
  <p:notesMasterIdLst>
    <p:notesMasterId r:id="rId3"/>
  </p:notesMasterIdLst>
  <p:handoutMasterIdLst>
    <p:handoutMasterId r:id="rId4"/>
  </p:handoutMasterIdLst>
  <p:sldIdLst>
    <p:sldId id="345" r:id="rId2"/>
  </p:sldIdLst>
  <p:sldSz cx="9906000" cy="6858000" type="A4"/>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15"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3200" userDrawn="1">
          <p15:clr>
            <a:srgbClr val="A4A3A4"/>
          </p15:clr>
        </p15:guide>
        <p15:guide id="2" pos="2212" userDrawn="1">
          <p15:clr>
            <a:srgbClr val="A4A3A4"/>
          </p15:clr>
        </p15:guide>
        <p15:guide id="3" orient="horz" pos="3224" userDrawn="1">
          <p15:clr>
            <a:srgbClr val="A4A3A4"/>
          </p15:clr>
        </p15:guide>
        <p15:guide id="4" pos="223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99"/>
    <a:srgbClr val="FFCCCC"/>
    <a:srgbClr val="FDDFC1"/>
    <a:srgbClr val="000066"/>
    <a:srgbClr val="F6910A"/>
    <a:srgbClr val="FFFFCC"/>
    <a:srgbClr val="C10000"/>
    <a:srgbClr val="FC9804"/>
    <a:srgbClr val="FAF0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424" autoAdjust="0"/>
  </p:normalViewPr>
  <p:slideViewPr>
    <p:cSldViewPr>
      <p:cViewPr varScale="1">
        <p:scale>
          <a:sx n="74" d="100"/>
          <a:sy n="74" d="100"/>
        </p:scale>
        <p:origin x="978" y="78"/>
      </p:cViewPr>
      <p:guideLst>
        <p:guide orient="horz" pos="2115"/>
        <p:guide pos="3120"/>
      </p:guideLst>
    </p:cSldViewPr>
  </p:slideViewPr>
  <p:outlineViewPr>
    <p:cViewPr>
      <p:scale>
        <a:sx n="33" d="100"/>
        <a:sy n="33" d="100"/>
      </p:scale>
      <p:origin x="0" y="21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2940" y="-114"/>
      </p:cViewPr>
      <p:guideLst>
        <p:guide orient="horz" pos="3200"/>
        <p:guide pos="2212"/>
        <p:guide orient="horz" pos="3224"/>
        <p:guide pos="2235"/>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5"/>
            <a:ext cx="3076977" cy="512143"/>
          </a:xfrm>
          <a:prstGeom prst="rect">
            <a:avLst/>
          </a:prstGeom>
        </p:spPr>
        <p:txBody>
          <a:bodyPr vert="horz" lIns="95418" tIns="47711" rIns="95418" bIns="47711" rtlCol="0"/>
          <a:lstStyle>
            <a:lvl1pPr algn="l">
              <a:defRPr sz="13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4020650" y="5"/>
            <a:ext cx="3076976" cy="512143"/>
          </a:xfrm>
          <a:prstGeom prst="rect">
            <a:avLst/>
          </a:prstGeom>
        </p:spPr>
        <p:txBody>
          <a:bodyPr vert="horz" lIns="95418" tIns="47711" rIns="95418" bIns="47711" rtlCol="0"/>
          <a:lstStyle>
            <a:lvl1pPr algn="r">
              <a:defRPr sz="1300">
                <a:latin typeface="Arial" charset="0"/>
                <a:ea typeface="ＭＳ Ｐゴシック" charset="-128"/>
              </a:defRPr>
            </a:lvl1pPr>
          </a:lstStyle>
          <a:p>
            <a:pPr>
              <a:defRPr/>
            </a:pPr>
            <a:fld id="{5BEC009D-2D03-4F69-B5DD-AAF559666351}" type="datetimeFigureOut">
              <a:rPr lang="ja-JP" altLang="en-US"/>
              <a:pPr>
                <a:defRPr/>
              </a:pPr>
              <a:t>2018/4/16</a:t>
            </a:fld>
            <a:endParaRPr lang="ja-JP" altLang="en-US"/>
          </a:p>
        </p:txBody>
      </p:sp>
      <p:sp>
        <p:nvSpPr>
          <p:cNvPr id="4" name="フッター プレースホルダ 3"/>
          <p:cNvSpPr>
            <a:spLocks noGrp="1"/>
          </p:cNvSpPr>
          <p:nvPr>
            <p:ph type="ftr" sz="quarter" idx="2"/>
          </p:nvPr>
        </p:nvSpPr>
        <p:spPr>
          <a:xfrm>
            <a:off x="6" y="9720825"/>
            <a:ext cx="3076977" cy="512142"/>
          </a:xfrm>
          <a:prstGeom prst="rect">
            <a:avLst/>
          </a:prstGeom>
        </p:spPr>
        <p:txBody>
          <a:bodyPr vert="horz" lIns="95418" tIns="47711" rIns="95418" bIns="47711" rtlCol="0" anchor="b"/>
          <a:lstStyle>
            <a:lvl1pPr algn="l">
              <a:defRPr sz="1300">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4020650" y="9720825"/>
            <a:ext cx="3076976" cy="512142"/>
          </a:xfrm>
          <a:prstGeom prst="rect">
            <a:avLst/>
          </a:prstGeom>
        </p:spPr>
        <p:txBody>
          <a:bodyPr vert="horz" lIns="95418" tIns="47711" rIns="95418" bIns="47711" rtlCol="0" anchor="b"/>
          <a:lstStyle>
            <a:lvl1pPr algn="r">
              <a:defRPr sz="1300">
                <a:latin typeface="Arial" charset="0"/>
                <a:ea typeface="ＭＳ Ｐゴシック" charset="-128"/>
              </a:defRPr>
            </a:lvl1pPr>
          </a:lstStyle>
          <a:p>
            <a:pPr>
              <a:defRPr/>
            </a:pPr>
            <a:fld id="{EEDC2CFA-0F32-4E14-90D5-44C42482E2FF}" type="slidenum">
              <a:rPr lang="ja-JP" altLang="en-US"/>
              <a:pPr>
                <a:defRPr/>
              </a:pPr>
              <a:t>‹#›</a:t>
            </a:fld>
            <a:endParaRPr lang="ja-JP" altLang="en-US"/>
          </a:p>
        </p:txBody>
      </p:sp>
    </p:spTree>
    <p:extLst>
      <p:ext uri="{BB962C8B-B14F-4D97-AF65-F5344CB8AC3E}">
        <p14:creationId xmlns:p14="http://schemas.microsoft.com/office/powerpoint/2010/main" val="3046752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5"/>
            <a:ext cx="3076977" cy="512143"/>
          </a:xfrm>
          <a:prstGeom prst="rect">
            <a:avLst/>
          </a:prstGeom>
        </p:spPr>
        <p:txBody>
          <a:bodyPr vert="horz" lIns="95411" tIns="47708" rIns="95411" bIns="47708" rtlCol="0"/>
          <a:lstStyle>
            <a:lvl1pPr algn="l">
              <a:defRPr sz="13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4020650" y="5"/>
            <a:ext cx="3076976" cy="512143"/>
          </a:xfrm>
          <a:prstGeom prst="rect">
            <a:avLst/>
          </a:prstGeom>
        </p:spPr>
        <p:txBody>
          <a:bodyPr vert="horz" lIns="95411" tIns="47708" rIns="95411" bIns="47708" rtlCol="0"/>
          <a:lstStyle>
            <a:lvl1pPr algn="r">
              <a:defRPr sz="1300">
                <a:latin typeface="Arial" charset="0"/>
                <a:ea typeface="ＭＳ Ｐゴシック" pitchFamily="50" charset="-128"/>
              </a:defRPr>
            </a:lvl1pPr>
          </a:lstStyle>
          <a:p>
            <a:pPr>
              <a:defRPr/>
            </a:pPr>
            <a:fld id="{59B9DD17-9E84-4AE1-B501-8A680F78A3AB}" type="datetimeFigureOut">
              <a:rPr lang="ja-JP" altLang="en-US"/>
              <a:pPr>
                <a:defRPr/>
              </a:pPr>
              <a:t>2018/4/16</a:t>
            </a:fld>
            <a:endParaRPr lang="ja-JP" altLang="en-US"/>
          </a:p>
        </p:txBody>
      </p:sp>
      <p:sp>
        <p:nvSpPr>
          <p:cNvPr id="4" name="スライド イメージ プレースホルダ 3"/>
          <p:cNvSpPr>
            <a:spLocks noGrp="1" noRot="1" noChangeAspect="1"/>
          </p:cNvSpPr>
          <p:nvPr>
            <p:ph type="sldImg" idx="2"/>
          </p:nvPr>
        </p:nvSpPr>
        <p:spPr>
          <a:xfrm>
            <a:off x="777875" y="766763"/>
            <a:ext cx="5543550" cy="3838575"/>
          </a:xfrm>
          <a:prstGeom prst="rect">
            <a:avLst/>
          </a:prstGeom>
          <a:noFill/>
          <a:ln w="12700">
            <a:solidFill>
              <a:prstClr val="black"/>
            </a:solidFill>
          </a:ln>
        </p:spPr>
        <p:txBody>
          <a:bodyPr vert="horz" lIns="95411" tIns="47708" rIns="95411" bIns="47708" rtlCol="0" anchor="ctr"/>
          <a:lstStyle/>
          <a:p>
            <a:pPr lvl="0"/>
            <a:endParaRPr lang="ja-JP" altLang="en-US" noProof="0" smtClean="0"/>
          </a:p>
        </p:txBody>
      </p:sp>
      <p:sp>
        <p:nvSpPr>
          <p:cNvPr id="5" name="ノート プレースホルダ 4"/>
          <p:cNvSpPr>
            <a:spLocks noGrp="1"/>
          </p:cNvSpPr>
          <p:nvPr>
            <p:ph type="body" sz="quarter" idx="3"/>
          </p:nvPr>
        </p:nvSpPr>
        <p:spPr>
          <a:xfrm>
            <a:off x="709432" y="4861235"/>
            <a:ext cx="5680444" cy="4605988"/>
          </a:xfrm>
          <a:prstGeom prst="rect">
            <a:avLst/>
          </a:prstGeom>
        </p:spPr>
        <p:txBody>
          <a:bodyPr vert="horz" lIns="95411" tIns="47708" rIns="95411" bIns="47708"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6" y="9720825"/>
            <a:ext cx="3076977" cy="512142"/>
          </a:xfrm>
          <a:prstGeom prst="rect">
            <a:avLst/>
          </a:prstGeom>
        </p:spPr>
        <p:txBody>
          <a:bodyPr vert="horz" lIns="95411" tIns="47708" rIns="95411" bIns="47708" rtlCol="0" anchor="b"/>
          <a:lstStyle>
            <a:lvl1pPr algn="l">
              <a:defRPr sz="13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4020650" y="9720825"/>
            <a:ext cx="3076976" cy="512142"/>
          </a:xfrm>
          <a:prstGeom prst="rect">
            <a:avLst/>
          </a:prstGeom>
        </p:spPr>
        <p:txBody>
          <a:bodyPr vert="horz" lIns="95411" tIns="47708" rIns="95411" bIns="47708" rtlCol="0" anchor="b"/>
          <a:lstStyle>
            <a:lvl1pPr algn="r">
              <a:defRPr sz="1300">
                <a:latin typeface="Arial" charset="0"/>
                <a:ea typeface="ＭＳ Ｐゴシック" pitchFamily="50" charset="-128"/>
              </a:defRPr>
            </a:lvl1pPr>
          </a:lstStyle>
          <a:p>
            <a:pPr>
              <a:defRPr/>
            </a:pPr>
            <a:fld id="{5AF7AF5D-BE48-4546-B72A-63FE93FCE198}" type="slidenum">
              <a:rPr lang="ja-JP" altLang="en-US"/>
              <a:pPr>
                <a:defRPr/>
              </a:pPr>
              <a:t>‹#›</a:t>
            </a:fld>
            <a:endParaRPr lang="ja-JP" altLang="en-US"/>
          </a:p>
        </p:txBody>
      </p:sp>
    </p:spTree>
    <p:extLst>
      <p:ext uri="{BB962C8B-B14F-4D97-AF65-F5344CB8AC3E}">
        <p14:creationId xmlns:p14="http://schemas.microsoft.com/office/powerpoint/2010/main" val="114534731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9043382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6"/>
            <a:ext cx="990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833299" y="3284539"/>
            <a:ext cx="8072702"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solidFill>
                <a:srgbClr val="000000"/>
              </a:solidFill>
            </a:endParaRPr>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 y="6051551"/>
            <a:ext cx="2301081"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userDrawn="1"/>
        </p:nvSpPr>
        <p:spPr bwMode="auto">
          <a:xfrm>
            <a:off x="1" y="6524625"/>
            <a:ext cx="3927485"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300" i="1">
                <a:solidFill>
                  <a:srgbClr val="FFFFFF"/>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754187" y="2133601"/>
            <a:ext cx="8151813" cy="1470025"/>
          </a:xfrm>
        </p:spPr>
        <p:txBody>
          <a:bodyPr/>
          <a:lstStyle>
            <a:lvl1pPr>
              <a:defRPr sz="4333"/>
            </a:lvl1pPr>
          </a:lstStyle>
          <a:p>
            <a:r>
              <a:rPr lang="ja-JP" altLang="en-US" smtClean="0"/>
              <a:t>マスター タイトルの書式設定</a:t>
            </a:r>
            <a:endParaRPr lang="ja-JP" altLang="en-US"/>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smtClean="0"/>
              <a:t>マスター サブタイトルの書式設定</a:t>
            </a:r>
            <a:endParaRPr lang="ja-JP" altLang="en-US"/>
          </a:p>
        </p:txBody>
      </p:sp>
      <p:sp>
        <p:nvSpPr>
          <p:cNvPr id="9" name="Rectangle 4"/>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11"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35C1E978-A3B9-4673-8199-3797293923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67441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0292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1"/>
            <a:ext cx="2352675" cy="6126163"/>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0" y="1"/>
            <a:ext cx="6892925" cy="612616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84672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4638"/>
            <a:ext cx="89154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95303" y="1600206"/>
            <a:ext cx="8915400" cy="4525963"/>
          </a:xfrm>
          <a:prstGeom prst="rect">
            <a:avLst/>
          </a:prstGeo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00294158-CC0E-41E8-BF93-854CC593FF6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08177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solidFill>
                  <a:srgbClr val="000000"/>
                </a:solidFill>
              </a:rPr>
              <a:pPr>
                <a:defRPr/>
              </a:pPr>
              <a:t>‹#›</a:t>
            </a:fld>
            <a:endParaRPr lang="en-US" altLang="ja-JP">
              <a:solidFill>
                <a:srgbClr val="000000"/>
              </a:solidFill>
            </a:endParaRPr>
          </a:p>
        </p:txBody>
      </p:sp>
      <p:sp>
        <p:nvSpPr>
          <p:cNvPr id="7" name="テキスト ボックス 6"/>
          <p:cNvSpPr txBox="1"/>
          <p:nvPr userDrawn="1"/>
        </p:nvSpPr>
        <p:spPr>
          <a:xfrm>
            <a:off x="8890763" y="306973"/>
            <a:ext cx="958917" cy="338554"/>
          </a:xfrm>
          <a:prstGeom prst="rect">
            <a:avLst/>
          </a:prstGeom>
          <a:solidFill>
            <a:srgbClr val="FF0000"/>
          </a:solidFill>
        </p:spPr>
        <p:txBody>
          <a:bodyPr wrap="none" rtlCol="0">
            <a:spAutoFit/>
          </a:bodyPr>
          <a:lstStyle/>
          <a:p>
            <a:r>
              <a:rPr lang="ja-JP" altLang="en-US" sz="1600" b="1" dirty="0" smtClean="0">
                <a:solidFill>
                  <a:srgbClr val="FFFFFF"/>
                </a:solidFill>
              </a:rPr>
              <a:t>局内限り</a:t>
            </a:r>
            <a:endParaRPr lang="ja-JP" altLang="en-US" sz="1600" b="1" dirty="0">
              <a:solidFill>
                <a:srgbClr val="FFFFFF"/>
              </a:solidFill>
            </a:endParaRPr>
          </a:p>
        </p:txBody>
      </p:sp>
    </p:spTree>
    <p:extLst>
      <p:ext uri="{BB962C8B-B14F-4D97-AF65-F5344CB8AC3E}">
        <p14:creationId xmlns:p14="http://schemas.microsoft.com/office/powerpoint/2010/main" val="27892118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333"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167"/>
            </a:lvl1pPr>
            <a:lvl2pPr marL="495285" indent="0">
              <a:buNone/>
              <a:defRPr sz="1950"/>
            </a:lvl2pPr>
            <a:lvl3pPr marL="990570" indent="0">
              <a:buNone/>
              <a:defRPr sz="1733"/>
            </a:lvl3pPr>
            <a:lvl4pPr marL="1485854" indent="0">
              <a:buNone/>
              <a:defRPr sz="1517"/>
            </a:lvl4pPr>
            <a:lvl5pPr marL="1981139" indent="0">
              <a:buNone/>
              <a:defRPr sz="1517"/>
            </a:lvl5pPr>
            <a:lvl6pPr marL="2476424" indent="0">
              <a:buNone/>
              <a:defRPr sz="1517"/>
            </a:lvl6pPr>
            <a:lvl7pPr marL="2971709" indent="0">
              <a:buNone/>
              <a:defRPr sz="1517"/>
            </a:lvl7pPr>
            <a:lvl8pPr marL="3466993" indent="0">
              <a:buNone/>
              <a:defRPr sz="1517"/>
            </a:lvl8pPr>
            <a:lvl9pPr marL="3962278" indent="0">
              <a:buNone/>
              <a:defRPr sz="1517"/>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2634396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02791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61667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51506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0772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52272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pPr lvl="0"/>
            <a:r>
              <a:rPr lang="ja-JP" altLang="en-US" noProof="0" smtClean="0"/>
              <a:t>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35365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wmf"/><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517">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517">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517">
                <a:ea typeface="ＭＳ Ｐゴシック" pitchFamily="50" charset="-128"/>
              </a:defRPr>
            </a:lvl1pPr>
          </a:lstStyle>
          <a:p>
            <a:pPr>
              <a:defRPr/>
            </a:pPr>
            <a:fld id="{FFDCE21E-3BF4-4A13-BE4A-B95BE9787BE2}" type="slidenum">
              <a:rPr lang="en-US" altLang="ja-JP">
                <a:solidFill>
                  <a:srgbClr val="000000"/>
                </a:solidFill>
              </a:rPr>
              <a:pPr>
                <a:defRPr/>
              </a:pPr>
              <a:t>‹#›</a:t>
            </a:fld>
            <a:endParaRPr lang="en-US" altLang="ja-JP">
              <a:solidFill>
                <a:srgbClr val="000000"/>
              </a:solidFill>
            </a:endParaRPr>
          </a:p>
        </p:txBody>
      </p:sp>
      <p:grpSp>
        <p:nvGrpSpPr>
          <p:cNvPr id="2" name="Group 18"/>
          <p:cNvGrpSpPr>
            <a:grpSpLocks/>
          </p:cNvGrpSpPr>
          <p:nvPr userDrawn="1"/>
        </p:nvGrpSpPr>
        <p:grpSpPr bwMode="auto">
          <a:xfrm>
            <a:off x="0" y="0"/>
            <a:ext cx="9906000" cy="546100"/>
            <a:chOff x="0" y="0"/>
            <a:chExt cx="5760" cy="344"/>
          </a:xfrm>
        </p:grpSpPr>
        <p:pic>
          <p:nvPicPr>
            <p:cNvPr id="1034" name="Picture 9" descr="mlit_top"/>
            <p:cNvPicPr>
              <a:picLocks noChangeAspect="1" noChangeArrowheads="1"/>
            </p:cNvPicPr>
            <p:nvPr userDrawn="1"/>
          </p:nvPicPr>
          <p:blipFill>
            <a:blip r:embed="rId14">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6">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6">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1" y="0"/>
            <a:ext cx="534339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032" name="Picture 14"/>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t="3670"/>
          <a:stretch>
            <a:fillRect/>
          </a:stretch>
        </p:blipFill>
        <p:spPr bwMode="auto">
          <a:xfrm>
            <a:off x="8225765" y="1"/>
            <a:ext cx="1680236"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7849625"/>
      </p:ext>
    </p:extLst>
  </p:cSld>
  <p:clrMap bg1="lt1" tx1="dk1" bg2="lt2" tx2="dk2" accent1="accent1" accent2="accent2" accent3="accent3" accent4="accent4" accent5="accent5" accent6="accent6" hlink="hlink" folHlink="folHlink"/>
  <p:sldLayoutIdLst>
    <p:sldLayoutId id="2147484525" r:id="rId1"/>
    <p:sldLayoutId id="2147484526" r:id="rId2"/>
    <p:sldLayoutId id="2147484527" r:id="rId3"/>
    <p:sldLayoutId id="2147484528" r:id="rId4"/>
    <p:sldLayoutId id="2147484529" r:id="rId5"/>
    <p:sldLayoutId id="2147484530" r:id="rId6"/>
    <p:sldLayoutId id="2147484531" r:id="rId7"/>
    <p:sldLayoutId id="2147484532" r:id="rId8"/>
    <p:sldLayoutId id="2147484533" r:id="rId9"/>
    <p:sldLayoutId id="2147484534" r:id="rId10"/>
    <p:sldLayoutId id="2147484535" r:id="rId11"/>
    <p:sldLayoutId id="2147484544" r:id="rId12"/>
  </p:sldLayoutIdLst>
  <p:timing>
    <p:tnLst>
      <p:par>
        <p:cTn id="1" dur="indefinite" restart="never" nodeType="tmRoot"/>
      </p:par>
    </p:tnLst>
  </p:timing>
  <p:hf hdr="0" ftr="0" dt="0"/>
  <p:txStyles>
    <p:titleStyle>
      <a:lvl1pPr algn="l" rtl="0" eaLnBrk="1" fontAlgn="base" hangingPunct="1">
        <a:spcBef>
          <a:spcPct val="0"/>
        </a:spcBef>
        <a:spcAft>
          <a:spcPct val="0"/>
        </a:spcAft>
        <a:defRPr kumimoji="1" sz="3033">
          <a:solidFill>
            <a:srgbClr val="4087C8"/>
          </a:solidFill>
          <a:latin typeface="+mj-lt"/>
          <a:ea typeface="+mj-ea"/>
          <a:cs typeface="+mj-cs"/>
        </a:defRPr>
      </a:lvl1pPr>
      <a:lvl2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5pPr>
      <a:lvl6pPr marL="495285"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6pPr>
      <a:lvl7pPr marL="990570"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7pPr>
      <a:lvl8pPr marL="1485854"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8pPr>
      <a:lvl9pPr marL="1981139"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9pPr>
    </p:titleStyle>
    <p:bodyStyle>
      <a:lvl1pPr marL="371464" indent="-371464" algn="l" rtl="0" eaLnBrk="1" fontAlgn="base" hangingPunct="1">
        <a:spcBef>
          <a:spcPct val="20000"/>
        </a:spcBef>
        <a:spcAft>
          <a:spcPct val="0"/>
        </a:spcAft>
        <a:buChar char="•"/>
        <a:defRPr kumimoji="1" sz="3467">
          <a:solidFill>
            <a:schemeClr val="tx1"/>
          </a:solidFill>
          <a:latin typeface="+mn-lt"/>
          <a:ea typeface="+mn-ea"/>
          <a:cs typeface="+mn-cs"/>
        </a:defRPr>
      </a:lvl1pPr>
      <a:lvl2pPr marL="804838" indent="-309553" algn="l" rtl="0" eaLnBrk="1" fontAlgn="base" hangingPunct="1">
        <a:spcBef>
          <a:spcPct val="20000"/>
        </a:spcBef>
        <a:spcAft>
          <a:spcPct val="0"/>
        </a:spcAft>
        <a:buChar char="–"/>
        <a:defRPr kumimoji="1" sz="3033">
          <a:solidFill>
            <a:schemeClr val="tx1"/>
          </a:solidFill>
          <a:latin typeface="+mn-lt"/>
          <a:ea typeface="+mn-ea"/>
        </a:defRPr>
      </a:lvl2pPr>
      <a:lvl3pPr marL="1238212" indent="-247642" algn="l" rtl="0" eaLnBrk="1" fontAlgn="base" hangingPunct="1">
        <a:spcBef>
          <a:spcPct val="20000"/>
        </a:spcBef>
        <a:spcAft>
          <a:spcPct val="0"/>
        </a:spcAft>
        <a:buChar char="•"/>
        <a:defRPr kumimoji="1" sz="2600">
          <a:solidFill>
            <a:schemeClr val="tx1"/>
          </a:solidFill>
          <a:latin typeface="+mn-lt"/>
          <a:ea typeface="+mn-ea"/>
        </a:defRPr>
      </a:lvl3pPr>
      <a:lvl4pPr marL="1733497" indent="-247642" algn="l" rtl="0" eaLnBrk="1" fontAlgn="base" hangingPunct="1">
        <a:spcBef>
          <a:spcPct val="20000"/>
        </a:spcBef>
        <a:spcAft>
          <a:spcPct val="0"/>
        </a:spcAft>
        <a:buChar char="–"/>
        <a:defRPr kumimoji="1" sz="2167">
          <a:solidFill>
            <a:schemeClr val="tx1"/>
          </a:solidFill>
          <a:latin typeface="+mn-lt"/>
          <a:ea typeface="+mn-ea"/>
        </a:defRPr>
      </a:lvl4pPr>
      <a:lvl5pPr marL="2228781" indent="-247642" algn="l" rtl="0" eaLnBrk="1" fontAlgn="base" hangingPunct="1">
        <a:spcBef>
          <a:spcPct val="20000"/>
        </a:spcBef>
        <a:spcAft>
          <a:spcPct val="0"/>
        </a:spcAft>
        <a:buChar char="»"/>
        <a:defRPr kumimoji="1" sz="2167">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bwMode="auto">
          <a:xfrm>
            <a:off x="56456" y="44531"/>
            <a:ext cx="8337880" cy="351080"/>
          </a:xfrm>
          <a:prstGeom prst="rect">
            <a:avLst/>
          </a:prstGeom>
          <a:noFill/>
          <a:ln w="9525">
            <a:noFill/>
            <a:miter lim="800000"/>
            <a:headEnd/>
            <a:tailEnd/>
          </a:ln>
          <a:effectLst/>
        </p:spPr>
        <p:txBody>
          <a:bodyPr lIns="84389" tIns="42195" rIns="84389" bIns="42195" anchor="ctr"/>
          <a:lstStyle/>
          <a:p>
            <a:pPr defTabSz="844013">
              <a:defRPr/>
            </a:pPr>
            <a:r>
              <a:rPr lang="zh-TW" altLang="en-US" sz="2215" kern="0" dirty="0">
                <a:solidFill>
                  <a:srgbClr val="0070C0"/>
                </a:solidFill>
                <a:latin typeface="HGP創英角ｺﾞｼｯｸUB"/>
                <a:ea typeface="HGP創英角ｺﾞｼｯｸUB"/>
              </a:rPr>
              <a:t>北海道内７空港特定運営事業</a:t>
            </a:r>
            <a:r>
              <a:rPr lang="zh-TW" altLang="en-US" sz="2215" kern="0" dirty="0" smtClean="0">
                <a:solidFill>
                  <a:srgbClr val="0070C0"/>
                </a:solidFill>
                <a:latin typeface="HGP創英角ｺﾞｼｯｸUB"/>
                <a:ea typeface="HGP創英角ｺﾞｼｯｸUB"/>
              </a:rPr>
              <a:t>等実施</a:t>
            </a:r>
            <a:r>
              <a:rPr lang="zh-TW" altLang="en-US" sz="2215" kern="0" dirty="0">
                <a:solidFill>
                  <a:srgbClr val="0070C0"/>
                </a:solidFill>
                <a:latin typeface="HGP創英角ｺﾞｼｯｸUB"/>
                <a:ea typeface="HGP創英角ｺﾞｼｯｸUB"/>
              </a:rPr>
              <a:t>方針</a:t>
            </a:r>
            <a:r>
              <a:rPr lang="ja-JP" altLang="en-US" sz="1108" kern="0" dirty="0">
                <a:solidFill>
                  <a:srgbClr val="0070C0"/>
                </a:solidFill>
                <a:latin typeface="HGP創英角ｺﾞｼｯｸUB"/>
                <a:ea typeface="HGP創英角ｺﾞｼｯｸUB"/>
              </a:rPr>
              <a:t>　（</a:t>
            </a:r>
            <a:r>
              <a:rPr lang="ja-JP" altLang="en-US" sz="1108" kern="0" dirty="0" smtClean="0">
                <a:solidFill>
                  <a:srgbClr val="0070C0"/>
                </a:solidFill>
                <a:latin typeface="HGP創英角ｺﾞｼｯｸUB"/>
                <a:ea typeface="HGP創英角ｺﾞｼｯｸUB"/>
              </a:rPr>
              <a:t>平成</a:t>
            </a:r>
            <a:r>
              <a:rPr lang="en-US" altLang="ja-JP" sz="1108" kern="0" dirty="0">
                <a:solidFill>
                  <a:srgbClr val="0070C0"/>
                </a:solidFill>
                <a:latin typeface="HGP創英角ｺﾞｼｯｸUB"/>
                <a:ea typeface="HGP創英角ｺﾞｼｯｸUB"/>
              </a:rPr>
              <a:t>30</a:t>
            </a:r>
            <a:r>
              <a:rPr lang="ja-JP" altLang="en-US" sz="1108" kern="0" dirty="0" smtClean="0">
                <a:solidFill>
                  <a:srgbClr val="0070C0"/>
                </a:solidFill>
                <a:latin typeface="HGP創英角ｺﾞｼｯｸUB"/>
                <a:ea typeface="HGP創英角ｺﾞｼｯｸUB"/>
              </a:rPr>
              <a:t>年３月</a:t>
            </a:r>
            <a:r>
              <a:rPr lang="en-US" altLang="ja-JP" sz="1108" kern="0" dirty="0" smtClean="0">
                <a:solidFill>
                  <a:srgbClr val="0070C0"/>
                </a:solidFill>
                <a:latin typeface="HGP創英角ｺﾞｼｯｸUB"/>
                <a:ea typeface="HGP創英角ｺﾞｼｯｸUB"/>
              </a:rPr>
              <a:t>29</a:t>
            </a:r>
            <a:r>
              <a:rPr lang="ja-JP" altLang="en-US" sz="1108" kern="0" dirty="0" smtClean="0">
                <a:solidFill>
                  <a:srgbClr val="0070C0"/>
                </a:solidFill>
                <a:latin typeface="HGP創英角ｺﾞｼｯｸUB"/>
                <a:ea typeface="HGP創英角ｺﾞｼｯｸUB"/>
              </a:rPr>
              <a:t>日</a:t>
            </a:r>
            <a:r>
              <a:rPr lang="ja-JP" altLang="en-US" sz="1108" kern="0" dirty="0">
                <a:solidFill>
                  <a:srgbClr val="0070C0"/>
                </a:solidFill>
                <a:latin typeface="HGP創英角ｺﾞｼｯｸUB"/>
                <a:ea typeface="HGP創英角ｺﾞｼｯｸUB"/>
              </a:rPr>
              <a:t>策定・公表）</a:t>
            </a:r>
            <a:endParaRPr lang="ja-JP" altLang="en-US" sz="2215" kern="0" dirty="0">
              <a:solidFill>
                <a:srgbClr val="0070C0"/>
              </a:solidFill>
              <a:latin typeface="HGP創英角ｺﾞｼｯｸUB"/>
              <a:ea typeface="HGP創英角ｺﾞｼｯｸUB"/>
            </a:endParaRPr>
          </a:p>
        </p:txBody>
      </p:sp>
      <p:sp>
        <p:nvSpPr>
          <p:cNvPr id="7" name="正方形/長方形 6"/>
          <p:cNvSpPr/>
          <p:nvPr/>
        </p:nvSpPr>
        <p:spPr bwMode="auto">
          <a:xfrm>
            <a:off x="56455" y="587702"/>
            <a:ext cx="9793089" cy="536978"/>
          </a:xfrm>
          <a:prstGeom prst="rect">
            <a:avLst/>
          </a:prstGeom>
          <a:solidFill>
            <a:srgbClr val="F2F2F2">
              <a:alpha val="50196"/>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srgbClr val="FFFFFF"/>
              </a:solidFill>
            </a:endParaRPr>
          </a:p>
        </p:txBody>
      </p:sp>
      <p:sp>
        <p:nvSpPr>
          <p:cNvPr id="27674" name="テキスト ボックス 7"/>
          <p:cNvSpPr txBox="1">
            <a:spLocks noChangeArrowheads="1"/>
          </p:cNvSpPr>
          <p:nvPr/>
        </p:nvSpPr>
        <p:spPr bwMode="auto">
          <a:xfrm>
            <a:off x="47676" y="601460"/>
            <a:ext cx="9858324" cy="523220"/>
          </a:xfrm>
          <a:prstGeom prst="rect">
            <a:avLst/>
          </a:prstGeom>
          <a:noFill/>
          <a:ln w="9525">
            <a:noFill/>
            <a:miter lim="800000"/>
            <a:headEnd/>
            <a:tailEnd/>
          </a:ln>
        </p:spPr>
        <p:txBody>
          <a:bodyPr wrap="square">
            <a:spAutoFit/>
          </a:bodyPr>
          <a:lstStyle/>
          <a:p>
            <a:r>
              <a:rPr lang="ja-JP" altLang="en-US" sz="1400" dirty="0">
                <a:solidFill>
                  <a:srgbClr val="000000"/>
                </a:solidFill>
                <a:latin typeface="ＭＳ Ｐゴシック" charset="-128"/>
              </a:rPr>
              <a:t>　国土交通省・旭川市・帯広市・北海道において、民間事業者による滑走路等とターミナルビル等の運営を一体的に実施する</a:t>
            </a:r>
            <a:r>
              <a:rPr lang="ja-JP" altLang="en-US" sz="1400" dirty="0" smtClean="0">
                <a:solidFill>
                  <a:srgbClr val="000000"/>
                </a:solidFill>
                <a:latin typeface="ＭＳ Ｐゴシック" charset="-128"/>
              </a:rPr>
              <a:t>ため</a:t>
            </a:r>
            <a:endParaRPr lang="en-US" altLang="ja-JP" sz="1400" dirty="0" smtClean="0">
              <a:solidFill>
                <a:srgbClr val="000000"/>
              </a:solidFill>
              <a:latin typeface="ＭＳ Ｐゴシック" charset="-128"/>
            </a:endParaRPr>
          </a:p>
          <a:p>
            <a:r>
              <a:rPr lang="ja-JP" altLang="en-US" sz="1400" dirty="0" smtClean="0">
                <a:solidFill>
                  <a:srgbClr val="000000"/>
                </a:solidFill>
                <a:latin typeface="ＭＳ Ｐゴシック" charset="-128"/>
              </a:rPr>
              <a:t>の</a:t>
            </a:r>
            <a:r>
              <a:rPr lang="ja-JP" altLang="en-US" sz="1400" dirty="0">
                <a:solidFill>
                  <a:srgbClr val="000000"/>
                </a:solidFill>
                <a:latin typeface="ＭＳ Ｐゴシック" charset="-128"/>
              </a:rPr>
              <a:t>実施方針を策定・公表する。</a:t>
            </a:r>
            <a:endParaRPr lang="en-US" altLang="ja-JP" sz="1400" dirty="0" smtClean="0">
              <a:solidFill>
                <a:srgbClr val="000000"/>
              </a:solidFill>
              <a:latin typeface="ＭＳ Ｐゴシック" charset="-128"/>
            </a:endParaRPr>
          </a:p>
        </p:txBody>
      </p:sp>
      <p:sp>
        <p:nvSpPr>
          <p:cNvPr id="14" name="正方形/長方形 13"/>
          <p:cNvSpPr/>
          <p:nvPr/>
        </p:nvSpPr>
        <p:spPr bwMode="auto">
          <a:xfrm>
            <a:off x="56457" y="1306629"/>
            <a:ext cx="6012814" cy="5450618"/>
          </a:xfrm>
          <a:prstGeom prst="rect">
            <a:avLst/>
          </a:prstGeom>
          <a:solidFill>
            <a:srgbClr val="E7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srgbClr val="FFFFFF"/>
              </a:solidFill>
            </a:endParaRPr>
          </a:p>
        </p:txBody>
      </p:sp>
      <p:sp>
        <p:nvSpPr>
          <p:cNvPr id="15" name="テキスト ボックス 14"/>
          <p:cNvSpPr txBox="1"/>
          <p:nvPr/>
        </p:nvSpPr>
        <p:spPr bwMode="auto">
          <a:xfrm>
            <a:off x="56320" y="1153562"/>
            <a:ext cx="1332034" cy="292388"/>
          </a:xfrm>
          <a:prstGeom prst="rect">
            <a:avLst/>
          </a:prstGeom>
          <a:solidFill>
            <a:srgbClr val="002060"/>
          </a:solidFill>
        </p:spPr>
        <p:txBody>
          <a:bodyPr>
            <a:spAutoFit/>
          </a:bodyPr>
          <a:lstStyle/>
          <a:p>
            <a:pPr algn="ctr" fontAlgn="base">
              <a:spcBef>
                <a:spcPct val="0"/>
              </a:spcBef>
              <a:spcAft>
                <a:spcPct val="0"/>
              </a:spcAft>
              <a:defRPr/>
            </a:pPr>
            <a:r>
              <a:rPr lang="ja-JP" altLang="en-US" sz="1300" b="1" dirty="0">
                <a:solidFill>
                  <a:srgbClr val="FFFFFF"/>
                </a:solidFill>
                <a:effectLst>
                  <a:outerShdw blurRad="38100" dist="38100" dir="2700000" algn="tl">
                    <a:srgbClr val="000000">
                      <a:alpha val="43137"/>
                    </a:srgbClr>
                  </a:outerShdw>
                </a:effectLst>
              </a:rPr>
              <a:t>本事業の概要</a:t>
            </a:r>
          </a:p>
        </p:txBody>
      </p:sp>
      <p:sp>
        <p:nvSpPr>
          <p:cNvPr id="16" name="テキスト ボックス 15"/>
          <p:cNvSpPr txBox="1"/>
          <p:nvPr/>
        </p:nvSpPr>
        <p:spPr bwMode="auto">
          <a:xfrm>
            <a:off x="56456" y="1420335"/>
            <a:ext cx="6003763" cy="5816977"/>
          </a:xfrm>
          <a:prstGeom prst="rect">
            <a:avLst/>
          </a:prstGeom>
          <a:noFill/>
        </p:spPr>
        <p:txBody>
          <a:bodyPr wrap="square" rIns="0">
            <a:spAutoFit/>
          </a:bodyPr>
          <a:lstStyle/>
          <a:p>
            <a:pPr fontAlgn="base">
              <a:lnSpc>
                <a:spcPts val="1569"/>
              </a:lnSpc>
              <a:spcBef>
                <a:spcPct val="0"/>
              </a:spcBef>
              <a:spcAft>
                <a:spcPct val="0"/>
              </a:spcAft>
              <a:tabLst>
                <a:tab pos="1821519" algn="l"/>
              </a:tabLst>
              <a:defRPr/>
            </a:pPr>
            <a:r>
              <a:rPr lang="ja-JP" altLang="en-US" sz="1300" b="1" u="sng" dirty="0" smtClean="0">
                <a:solidFill>
                  <a:srgbClr val="000000"/>
                </a:solidFill>
                <a:effectLst>
                  <a:outerShdw blurRad="38100" dist="38100" dir="2700000" algn="tl">
                    <a:srgbClr val="000000">
                      <a:alpha val="43137"/>
                    </a:srgbClr>
                  </a:outerShdw>
                </a:effectLst>
                <a:latin typeface="+mn-ea"/>
                <a:ea typeface="+mn-ea"/>
              </a:rPr>
              <a:t>○</a:t>
            </a:r>
            <a:r>
              <a:rPr lang="ja-JP" altLang="en-US" sz="1300" b="1" u="sng" dirty="0">
                <a:solidFill>
                  <a:srgbClr val="000000"/>
                </a:solidFill>
                <a:effectLst>
                  <a:outerShdw blurRad="38100" dist="38100" dir="2700000" algn="tl">
                    <a:srgbClr val="000000">
                      <a:alpha val="43137"/>
                    </a:srgbClr>
                  </a:outerShdw>
                </a:effectLst>
                <a:latin typeface="+mn-ea"/>
                <a:ea typeface="+mn-ea"/>
              </a:rPr>
              <a:t>　事業期間</a:t>
            </a:r>
            <a:endParaRPr lang="en-US" altLang="ja-JP" sz="1300" b="1" u="sng" dirty="0">
              <a:solidFill>
                <a:srgbClr val="000000"/>
              </a:solidFill>
              <a:effectLst>
                <a:outerShdw blurRad="38100" dist="38100" dir="2700000" algn="tl">
                  <a:srgbClr val="000000">
                    <a:alpha val="43137"/>
                  </a:srgbClr>
                </a:outerShdw>
              </a:effectLst>
              <a:latin typeface="+mn-ea"/>
              <a:ea typeface="+mn-ea"/>
            </a:endParaRPr>
          </a:p>
          <a:p>
            <a:pPr fontAlgn="base">
              <a:lnSpc>
                <a:spcPts val="1569"/>
              </a:lnSpc>
              <a:spcBef>
                <a:spcPct val="0"/>
              </a:spcBef>
              <a:spcAft>
                <a:spcPct val="0"/>
              </a:spcAft>
              <a:tabLst>
                <a:tab pos="1821519" algn="l"/>
              </a:tabLst>
              <a:defRPr/>
            </a:pPr>
            <a:r>
              <a:rPr lang="ja-JP" altLang="en-US" sz="1300" dirty="0">
                <a:solidFill>
                  <a:srgbClr val="000000"/>
                </a:solidFill>
                <a:latin typeface="+mn-ea"/>
                <a:ea typeface="+mn-ea"/>
              </a:rPr>
              <a:t>　</a:t>
            </a:r>
            <a:r>
              <a:rPr lang="ja-JP" altLang="en-US" sz="1300" dirty="0" smtClean="0">
                <a:latin typeface="+mn-ea"/>
                <a:ea typeface="+mn-ea"/>
              </a:rPr>
              <a:t>・</a:t>
            </a:r>
            <a:r>
              <a:rPr lang="ja-JP" altLang="en-US" sz="1300" dirty="0">
                <a:latin typeface="+mn-ea"/>
                <a:ea typeface="+mn-ea"/>
              </a:rPr>
              <a:t>　</a:t>
            </a:r>
            <a:r>
              <a:rPr lang="en-US" altLang="ja-JP" sz="1300" u="sng" dirty="0" smtClean="0">
                <a:latin typeface="+mn-ea"/>
                <a:ea typeface="+mn-ea"/>
              </a:rPr>
              <a:t>30</a:t>
            </a:r>
            <a:r>
              <a:rPr lang="ja-JP" altLang="en-US" sz="1300" u="sng" dirty="0" smtClean="0">
                <a:latin typeface="+mn-ea"/>
                <a:ea typeface="+mn-ea"/>
              </a:rPr>
              <a:t>年間</a:t>
            </a:r>
            <a:r>
              <a:rPr lang="ja-JP" altLang="en-US" sz="1300" dirty="0" smtClean="0">
                <a:latin typeface="+mn-ea"/>
                <a:ea typeface="+mn-ea"/>
              </a:rPr>
              <a:t>　（＋不可抗力延長で最長</a:t>
            </a:r>
            <a:r>
              <a:rPr lang="en-US" altLang="ja-JP" sz="1300" dirty="0" smtClean="0">
                <a:latin typeface="+mn-ea"/>
                <a:ea typeface="+mn-ea"/>
              </a:rPr>
              <a:t>35</a:t>
            </a:r>
            <a:r>
              <a:rPr lang="ja-JP" altLang="en-US" sz="1300" dirty="0" smtClean="0">
                <a:latin typeface="+mn-ea"/>
                <a:ea typeface="+mn-ea"/>
              </a:rPr>
              <a:t>年間）</a:t>
            </a:r>
            <a:endParaRPr lang="en-US" altLang="ja-JP" sz="1300" dirty="0" smtClean="0">
              <a:latin typeface="+mn-ea"/>
              <a:ea typeface="+mn-ea"/>
            </a:endParaRPr>
          </a:p>
          <a:p>
            <a:pPr fontAlgn="base">
              <a:lnSpc>
                <a:spcPts val="1569"/>
              </a:lnSpc>
              <a:spcBef>
                <a:spcPct val="0"/>
              </a:spcBef>
              <a:spcAft>
                <a:spcPct val="0"/>
              </a:spcAft>
              <a:tabLst>
                <a:tab pos="1821519" algn="l"/>
              </a:tabLst>
              <a:defRPr/>
            </a:pPr>
            <a:endParaRPr lang="en-US" altLang="ja-JP" sz="1300" b="1" dirty="0">
              <a:latin typeface="+mn-ea"/>
              <a:ea typeface="+mn-ea"/>
            </a:endParaRPr>
          </a:p>
          <a:p>
            <a:pPr fontAlgn="base">
              <a:lnSpc>
                <a:spcPts val="1569"/>
              </a:lnSpc>
              <a:spcBef>
                <a:spcPct val="0"/>
              </a:spcBef>
              <a:spcAft>
                <a:spcPct val="0"/>
              </a:spcAft>
              <a:tabLst>
                <a:tab pos="1821519" algn="l"/>
              </a:tabLst>
              <a:defRPr/>
            </a:pPr>
            <a:r>
              <a:rPr lang="ja-JP" altLang="en-US" sz="1300" b="1" u="sng" dirty="0" smtClean="0">
                <a:effectLst>
                  <a:outerShdw blurRad="38100" dist="38100" dir="2700000" algn="tl">
                    <a:srgbClr val="000000">
                      <a:alpha val="43137"/>
                    </a:srgbClr>
                  </a:outerShdw>
                </a:effectLst>
                <a:latin typeface="+mn-ea"/>
                <a:ea typeface="+mn-ea"/>
              </a:rPr>
              <a:t>○</a:t>
            </a:r>
            <a:r>
              <a:rPr lang="ja-JP" altLang="en-US" sz="1300" b="1" u="sng" dirty="0">
                <a:effectLst>
                  <a:outerShdw blurRad="38100" dist="38100" dir="2700000" algn="tl">
                    <a:srgbClr val="000000">
                      <a:alpha val="43137"/>
                    </a:srgbClr>
                  </a:outerShdw>
                </a:effectLst>
                <a:latin typeface="+mn-ea"/>
                <a:ea typeface="+mn-ea"/>
              </a:rPr>
              <a:t>　事業方式</a:t>
            </a:r>
            <a:endParaRPr lang="en-US" altLang="ja-JP" sz="1300" b="1" u="sng" dirty="0">
              <a:effectLst>
                <a:outerShdw blurRad="38100" dist="38100" dir="2700000" algn="tl">
                  <a:srgbClr val="000000">
                    <a:alpha val="43137"/>
                  </a:srgbClr>
                </a:outerShdw>
              </a:effectLst>
              <a:latin typeface="+mn-ea"/>
              <a:ea typeface="+mn-ea"/>
            </a:endParaRPr>
          </a:p>
          <a:p>
            <a:pPr marL="166158" indent="-422041">
              <a:lnSpc>
                <a:spcPts val="1569"/>
              </a:lnSpc>
              <a:tabLst>
                <a:tab pos="1821519" algn="l"/>
              </a:tabLst>
              <a:defRPr/>
            </a:pPr>
            <a:r>
              <a:rPr lang="ja-JP" altLang="en-US" sz="1300" dirty="0">
                <a:latin typeface="+mn-ea"/>
                <a:ea typeface="+mn-ea"/>
              </a:rPr>
              <a:t>　</a:t>
            </a:r>
            <a:r>
              <a:rPr lang="ja-JP" altLang="en-US" sz="1300" dirty="0">
                <a:latin typeface="+mn-ea"/>
              </a:rPr>
              <a:t>・　運営権者は、</a:t>
            </a:r>
            <a:r>
              <a:rPr lang="ja-JP" altLang="en-US" sz="1300" u="sng" dirty="0" smtClean="0">
                <a:latin typeface="+mn-ea"/>
              </a:rPr>
              <a:t>国が管理する新</a:t>
            </a:r>
            <a:r>
              <a:rPr lang="ja-JP" altLang="en-US" sz="1300" u="sng" dirty="0">
                <a:latin typeface="+mn-ea"/>
              </a:rPr>
              <a:t>千歳空港・ 稚内空港・釧路空港・函館空港、地方公共団体が管理する旭川空港・帯広空港・女満別空港の運営を実施</a:t>
            </a:r>
            <a:r>
              <a:rPr lang="ja-JP" altLang="en-US" sz="1300" dirty="0">
                <a:latin typeface="+mn-ea"/>
              </a:rPr>
              <a:t>　</a:t>
            </a:r>
            <a:endParaRPr lang="en-US" altLang="ja-JP" sz="1300" dirty="0">
              <a:latin typeface="+mn-ea"/>
            </a:endParaRPr>
          </a:p>
          <a:p>
            <a:pPr marL="166158" indent="-422041">
              <a:lnSpc>
                <a:spcPts val="1569"/>
              </a:lnSpc>
              <a:tabLst>
                <a:tab pos="1821519" algn="l"/>
              </a:tabLst>
              <a:defRPr/>
            </a:pPr>
            <a:r>
              <a:rPr lang="ja-JP" altLang="en-US" sz="1300" dirty="0">
                <a:latin typeface="+mn-ea"/>
              </a:rPr>
              <a:t>　　（実施方針の策定・実施契約の締結は管理者毎に実施）</a:t>
            </a:r>
            <a:endParaRPr lang="en-US" altLang="ja-JP" sz="1300" dirty="0">
              <a:latin typeface="+mn-ea"/>
            </a:endParaRPr>
          </a:p>
          <a:p>
            <a:pPr marL="166158" indent="-422041" fontAlgn="base">
              <a:lnSpc>
                <a:spcPts val="1569"/>
              </a:lnSpc>
              <a:spcBef>
                <a:spcPct val="0"/>
              </a:spcBef>
              <a:spcAft>
                <a:spcPct val="0"/>
              </a:spcAft>
              <a:tabLst>
                <a:tab pos="1821519" algn="l"/>
              </a:tabLst>
              <a:defRPr/>
            </a:pPr>
            <a:r>
              <a:rPr lang="ja-JP" altLang="en-US" sz="1300" dirty="0">
                <a:latin typeface="+mn-ea"/>
                <a:ea typeface="+mn-ea"/>
              </a:rPr>
              <a:t>　</a:t>
            </a:r>
            <a:r>
              <a:rPr lang="ja-JP" altLang="en-US" sz="1300" dirty="0" smtClean="0">
                <a:latin typeface="+mn-ea"/>
                <a:ea typeface="+mn-ea"/>
              </a:rPr>
              <a:t>・　運営権者</a:t>
            </a:r>
            <a:r>
              <a:rPr lang="ja-JP" altLang="en-US" sz="1300" dirty="0">
                <a:latin typeface="+mn-ea"/>
                <a:ea typeface="+mn-ea"/>
              </a:rPr>
              <a:t>は、</a:t>
            </a:r>
            <a:r>
              <a:rPr lang="ja-JP" altLang="en-US" sz="1300" dirty="0" smtClean="0">
                <a:latin typeface="+mn-ea"/>
                <a:ea typeface="+mn-ea"/>
              </a:rPr>
              <a:t>着陸料その他</a:t>
            </a:r>
            <a:r>
              <a:rPr lang="ja-JP" altLang="en-US" sz="1300" dirty="0">
                <a:latin typeface="+mn-ea"/>
                <a:ea typeface="+mn-ea"/>
              </a:rPr>
              <a:t>の収入を設定・収受し、これらの収入により事業実施に要する費用</a:t>
            </a:r>
            <a:r>
              <a:rPr lang="ja-JP" altLang="en-US" sz="1300" dirty="0" smtClean="0">
                <a:latin typeface="+mn-ea"/>
                <a:ea typeface="+mn-ea"/>
              </a:rPr>
              <a:t>を負担する　（国管理４空港については原則すべての費用を運営権者が負担するが、</a:t>
            </a:r>
            <a:r>
              <a:rPr lang="ja-JP" altLang="ja-JP" sz="1300" u="sng" kern="0" dirty="0" smtClean="0">
                <a:latin typeface="+mn-ea"/>
                <a:ea typeface="+mn-ea"/>
                <a:cs typeface="Times New Roman" panose="02020603050405020304" pitchFamily="18" charset="0"/>
              </a:rPr>
              <a:t>地方</a:t>
            </a:r>
            <a:r>
              <a:rPr lang="ja-JP" altLang="ja-JP" sz="1300" u="sng" kern="0" dirty="0">
                <a:latin typeface="+mn-ea"/>
                <a:ea typeface="+mn-ea"/>
                <a:cs typeface="Times New Roman" panose="02020603050405020304" pitchFamily="18" charset="0"/>
              </a:rPr>
              <a:t>管理３空港について</a:t>
            </a:r>
            <a:r>
              <a:rPr lang="ja-JP" altLang="ja-JP" sz="1300" u="sng" kern="0" dirty="0" smtClean="0">
                <a:latin typeface="+mn-ea"/>
                <a:ea typeface="+mn-ea"/>
                <a:cs typeface="Times New Roman" panose="02020603050405020304" pitchFamily="18" charset="0"/>
              </a:rPr>
              <a:t>は</a:t>
            </a:r>
            <a:r>
              <a:rPr lang="ja-JP" altLang="en-US" sz="1300" u="sng" kern="0" dirty="0" smtClean="0">
                <a:latin typeface="+mn-ea"/>
                <a:ea typeface="+mn-ea"/>
                <a:cs typeface="Times New Roman" panose="02020603050405020304" pitchFamily="18" charset="0"/>
              </a:rPr>
              <a:t>公的負担を伴う</a:t>
            </a:r>
            <a:r>
              <a:rPr lang="ja-JP" altLang="ja-JP" sz="1300" u="sng" kern="0" dirty="0" smtClean="0">
                <a:latin typeface="+mn-ea"/>
                <a:ea typeface="+mn-ea"/>
                <a:cs typeface="Times New Roman" panose="02020603050405020304" pitchFamily="18" charset="0"/>
              </a:rPr>
              <a:t>「</a:t>
            </a:r>
            <a:r>
              <a:rPr lang="ja-JP" altLang="ja-JP" sz="1300" u="sng" kern="0" dirty="0">
                <a:latin typeface="+mn-ea"/>
                <a:ea typeface="+mn-ea"/>
                <a:cs typeface="Times New Roman" panose="02020603050405020304" pitchFamily="18" charset="0"/>
              </a:rPr>
              <a:t>混合型」の制度設計</a:t>
            </a:r>
            <a:r>
              <a:rPr lang="ja-JP" altLang="ja-JP" sz="1300" kern="0" dirty="0" smtClean="0">
                <a:latin typeface="+mn-ea"/>
                <a:ea typeface="+mn-ea"/>
                <a:cs typeface="Times New Roman" panose="02020603050405020304" pitchFamily="18" charset="0"/>
              </a:rPr>
              <a:t>と</a:t>
            </a:r>
            <a:r>
              <a:rPr lang="ja-JP" altLang="en-US" sz="1300" kern="0" dirty="0" smtClean="0">
                <a:latin typeface="+mn-ea"/>
                <a:ea typeface="+mn-ea"/>
                <a:cs typeface="Times New Roman" panose="02020603050405020304" pitchFamily="18" charset="0"/>
              </a:rPr>
              <a:t>する</a:t>
            </a:r>
            <a:r>
              <a:rPr lang="ja-JP" altLang="en-US" sz="1300" dirty="0" smtClean="0">
                <a:latin typeface="+mn-ea"/>
                <a:ea typeface="+mn-ea"/>
              </a:rPr>
              <a:t>）</a:t>
            </a:r>
            <a:endParaRPr lang="en-US" altLang="ja-JP" sz="1300" dirty="0">
              <a:latin typeface="+mn-ea"/>
              <a:ea typeface="+mn-ea"/>
            </a:endParaRPr>
          </a:p>
          <a:p>
            <a:pPr marL="166158" indent="-422041" fontAlgn="base">
              <a:lnSpc>
                <a:spcPts val="1569"/>
              </a:lnSpc>
              <a:spcBef>
                <a:spcPct val="0"/>
              </a:spcBef>
              <a:spcAft>
                <a:spcPct val="0"/>
              </a:spcAft>
              <a:tabLst>
                <a:tab pos="1821519" algn="l"/>
              </a:tabLst>
              <a:defRPr/>
            </a:pPr>
            <a:endParaRPr lang="en-US" altLang="ja-JP" sz="1300" dirty="0">
              <a:latin typeface="+mn-ea"/>
              <a:ea typeface="+mn-ea"/>
            </a:endParaRPr>
          </a:p>
          <a:p>
            <a:pPr fontAlgn="base">
              <a:lnSpc>
                <a:spcPts val="1569"/>
              </a:lnSpc>
              <a:spcBef>
                <a:spcPct val="0"/>
              </a:spcBef>
              <a:spcAft>
                <a:spcPct val="0"/>
              </a:spcAft>
              <a:tabLst>
                <a:tab pos="1821519" algn="l"/>
              </a:tabLst>
              <a:defRPr/>
            </a:pPr>
            <a:r>
              <a:rPr lang="ja-JP" altLang="en-US" sz="1300" b="1" u="sng" dirty="0" smtClean="0">
                <a:effectLst>
                  <a:outerShdw blurRad="38100" dist="38100" dir="2700000" algn="tl">
                    <a:srgbClr val="000000">
                      <a:alpha val="43137"/>
                    </a:srgbClr>
                  </a:outerShdw>
                </a:effectLst>
                <a:latin typeface="+mn-ea"/>
                <a:ea typeface="+mn-ea"/>
              </a:rPr>
              <a:t>○</a:t>
            </a:r>
            <a:r>
              <a:rPr lang="ja-JP" altLang="en-US" sz="1300" u="sng" dirty="0">
                <a:effectLst>
                  <a:outerShdw blurRad="38100" dist="38100" dir="2700000" algn="tl">
                    <a:srgbClr val="000000">
                      <a:alpha val="43137"/>
                    </a:srgbClr>
                  </a:outerShdw>
                </a:effectLst>
                <a:latin typeface="+mn-ea"/>
                <a:ea typeface="+mn-ea"/>
              </a:rPr>
              <a:t>　</a:t>
            </a:r>
            <a:r>
              <a:rPr lang="ja-JP" altLang="en-US" sz="1300" b="1" u="sng" dirty="0" smtClean="0">
                <a:effectLst>
                  <a:outerShdw blurRad="38100" dist="38100" dir="2700000" algn="tl">
                    <a:srgbClr val="000000">
                      <a:alpha val="43137"/>
                    </a:srgbClr>
                  </a:outerShdw>
                </a:effectLst>
                <a:latin typeface="+mn-ea"/>
                <a:ea typeface="+mn-ea"/>
              </a:rPr>
              <a:t>運営権者</a:t>
            </a:r>
            <a:r>
              <a:rPr lang="ja-JP" altLang="en-US" sz="1300" b="1" u="sng" dirty="0">
                <a:effectLst>
                  <a:outerShdw blurRad="38100" dist="38100" dir="2700000" algn="tl">
                    <a:srgbClr val="000000">
                      <a:alpha val="43137"/>
                    </a:srgbClr>
                  </a:outerShdw>
                </a:effectLst>
                <a:latin typeface="+mn-ea"/>
                <a:ea typeface="+mn-ea"/>
              </a:rPr>
              <a:t>からの提案を求める</a:t>
            </a:r>
            <a:r>
              <a:rPr lang="ja-JP" altLang="en-US" sz="1300" b="1" u="sng" dirty="0" smtClean="0">
                <a:effectLst>
                  <a:outerShdw blurRad="38100" dist="38100" dir="2700000" algn="tl">
                    <a:srgbClr val="000000">
                      <a:alpha val="43137"/>
                    </a:srgbClr>
                  </a:outerShdw>
                </a:effectLst>
                <a:latin typeface="+mn-ea"/>
                <a:ea typeface="+mn-ea"/>
              </a:rPr>
              <a:t>事業　（</a:t>
            </a:r>
            <a:r>
              <a:rPr lang="ja-JP" altLang="en-US" sz="1300" b="1" u="sng" dirty="0">
                <a:effectLst>
                  <a:outerShdw blurRad="38100" dist="38100" dir="2700000" algn="tl">
                    <a:srgbClr val="000000">
                      <a:alpha val="43137"/>
                    </a:srgbClr>
                  </a:outerShdw>
                </a:effectLst>
                <a:latin typeface="+mn-ea"/>
                <a:ea typeface="+mn-ea"/>
              </a:rPr>
              <a:t>提案事業）</a:t>
            </a:r>
            <a:r>
              <a:rPr lang="ja-JP" altLang="en-US" sz="1300" dirty="0">
                <a:effectLst>
                  <a:outerShdw blurRad="38100" dist="38100" dir="2700000" algn="tl">
                    <a:srgbClr val="000000">
                      <a:alpha val="43137"/>
                    </a:srgbClr>
                  </a:outerShdw>
                </a:effectLst>
                <a:latin typeface="+mn-ea"/>
                <a:ea typeface="+mn-ea"/>
              </a:rPr>
              <a:t>　</a:t>
            </a:r>
            <a:endParaRPr lang="en-US" altLang="ja-JP" sz="1300" dirty="0" smtClean="0">
              <a:effectLst>
                <a:outerShdw blurRad="38100" dist="38100" dir="2700000" algn="tl">
                  <a:srgbClr val="000000">
                    <a:alpha val="43137"/>
                  </a:srgbClr>
                </a:outerShdw>
              </a:effectLst>
              <a:latin typeface="+mn-ea"/>
              <a:ea typeface="+mn-ea"/>
            </a:endParaRPr>
          </a:p>
          <a:p>
            <a:pPr>
              <a:lnSpc>
                <a:spcPts val="1569"/>
              </a:lnSpc>
              <a:tabLst>
                <a:tab pos="1821519" algn="l"/>
              </a:tabLst>
              <a:defRPr/>
            </a:pPr>
            <a:r>
              <a:rPr lang="ja-JP" altLang="en-US" sz="1300" dirty="0" smtClean="0">
                <a:latin typeface="+mn-ea"/>
                <a:ea typeface="+mn-ea"/>
              </a:rPr>
              <a:t>　・　航空ネットワーク・</a:t>
            </a:r>
            <a:r>
              <a:rPr lang="ja-JP" altLang="en-US" sz="1300" u="sng" dirty="0">
                <a:latin typeface="+mn-ea"/>
              </a:rPr>
              <a:t>道内</a:t>
            </a:r>
            <a:r>
              <a:rPr lang="ja-JP" altLang="en-US" sz="1300" u="sng" dirty="0" smtClean="0">
                <a:latin typeface="+mn-ea"/>
              </a:rPr>
              <a:t>航空ネットワーク</a:t>
            </a:r>
            <a:r>
              <a:rPr lang="ja-JP" altLang="en-US" sz="1300" u="sng" dirty="0" smtClean="0">
                <a:latin typeface="+mn-ea"/>
                <a:ea typeface="+mn-ea"/>
              </a:rPr>
              <a:t>の</a:t>
            </a:r>
            <a:r>
              <a:rPr lang="ja-JP" altLang="en-US" sz="1300" u="sng" dirty="0">
                <a:latin typeface="+mn-ea"/>
                <a:ea typeface="+mn-ea"/>
              </a:rPr>
              <a:t>充実強化に関する</a:t>
            </a:r>
            <a:r>
              <a:rPr lang="ja-JP" altLang="en-US" sz="1300" u="sng" dirty="0" smtClean="0">
                <a:latin typeface="+mn-ea"/>
                <a:ea typeface="+mn-ea"/>
              </a:rPr>
              <a:t>事業</a:t>
            </a:r>
            <a:endParaRPr lang="en-US" altLang="ja-JP" sz="1300" u="sng" dirty="0" smtClean="0">
              <a:latin typeface="+mn-ea"/>
              <a:ea typeface="+mn-ea"/>
            </a:endParaRPr>
          </a:p>
          <a:p>
            <a:pPr fontAlgn="base">
              <a:lnSpc>
                <a:spcPts val="1569"/>
              </a:lnSpc>
              <a:spcBef>
                <a:spcPct val="0"/>
              </a:spcBef>
              <a:spcAft>
                <a:spcPct val="0"/>
              </a:spcAft>
              <a:tabLst>
                <a:tab pos="1821519" algn="l"/>
              </a:tabLst>
              <a:defRPr/>
            </a:pPr>
            <a:r>
              <a:rPr lang="ja-JP" altLang="en-US" sz="1300" dirty="0">
                <a:latin typeface="+mn-ea"/>
                <a:ea typeface="+mn-ea"/>
              </a:rPr>
              <a:t>　</a:t>
            </a:r>
            <a:r>
              <a:rPr lang="ja-JP" altLang="en-US" sz="1300" dirty="0" smtClean="0">
                <a:latin typeface="+mn-ea"/>
                <a:ea typeface="+mn-ea"/>
              </a:rPr>
              <a:t>・　</a:t>
            </a:r>
            <a:r>
              <a:rPr lang="ja-JP" altLang="en-US" sz="1300" u="sng" dirty="0" smtClean="0">
                <a:latin typeface="+mn-ea"/>
                <a:ea typeface="+mn-ea"/>
              </a:rPr>
              <a:t>北海道の広域観光の振興に</a:t>
            </a:r>
            <a:r>
              <a:rPr lang="ja-JP" altLang="en-US" sz="1300" u="sng" dirty="0">
                <a:latin typeface="+mn-ea"/>
                <a:ea typeface="+mn-ea"/>
              </a:rPr>
              <a:t>関する</a:t>
            </a:r>
            <a:r>
              <a:rPr lang="ja-JP" altLang="en-US" sz="1300" u="sng" dirty="0" smtClean="0">
                <a:latin typeface="+mn-ea"/>
                <a:ea typeface="+mn-ea"/>
              </a:rPr>
              <a:t>事業</a:t>
            </a:r>
            <a:endParaRPr lang="en-US" altLang="ja-JP" sz="1300" u="sng" dirty="0" smtClean="0">
              <a:latin typeface="+mn-ea"/>
              <a:ea typeface="+mn-ea"/>
            </a:endParaRPr>
          </a:p>
          <a:p>
            <a:pPr fontAlgn="base">
              <a:lnSpc>
                <a:spcPts val="1569"/>
              </a:lnSpc>
              <a:spcBef>
                <a:spcPct val="0"/>
              </a:spcBef>
              <a:spcAft>
                <a:spcPct val="0"/>
              </a:spcAft>
              <a:tabLst>
                <a:tab pos="1821519" algn="l"/>
              </a:tabLst>
              <a:defRPr/>
            </a:pPr>
            <a:r>
              <a:rPr lang="ja-JP" altLang="en-US" sz="1300" dirty="0">
                <a:latin typeface="+mn-ea"/>
                <a:ea typeface="+mn-ea"/>
              </a:rPr>
              <a:t>　</a:t>
            </a:r>
            <a:r>
              <a:rPr lang="ja-JP" altLang="en-US" sz="1300" dirty="0" smtClean="0">
                <a:latin typeface="+mn-ea"/>
                <a:ea typeface="+mn-ea"/>
              </a:rPr>
              <a:t>・　地域</a:t>
            </a:r>
            <a:r>
              <a:rPr lang="ja-JP" altLang="en-US" sz="1300" dirty="0">
                <a:latin typeface="+mn-ea"/>
                <a:ea typeface="+mn-ea"/>
              </a:rPr>
              <a:t>との共生に関する事業</a:t>
            </a:r>
            <a:endParaRPr lang="en-US" altLang="ja-JP" sz="1300" dirty="0">
              <a:latin typeface="+mn-ea"/>
              <a:ea typeface="+mn-ea"/>
            </a:endParaRPr>
          </a:p>
          <a:p>
            <a:endParaRPr lang="en-US" altLang="ja-JP" sz="1300" dirty="0">
              <a:latin typeface="+mn-ea"/>
              <a:ea typeface="+mn-ea"/>
            </a:endParaRPr>
          </a:p>
          <a:p>
            <a:r>
              <a:rPr lang="ja-JP" altLang="en-US" sz="1300" b="1" u="sng" dirty="0">
                <a:effectLst>
                  <a:outerShdw blurRad="38100" dist="38100" dir="2700000" algn="tl">
                    <a:srgbClr val="000000">
                      <a:alpha val="43137"/>
                    </a:srgbClr>
                  </a:outerShdw>
                </a:effectLst>
                <a:latin typeface="+mn-ea"/>
                <a:ea typeface="+mn-ea"/>
              </a:rPr>
              <a:t>○　運営権者の責任の履行確保に関する</a:t>
            </a:r>
            <a:r>
              <a:rPr lang="ja-JP" altLang="en-US" sz="1300" b="1" u="sng" dirty="0" smtClean="0">
                <a:effectLst>
                  <a:outerShdw blurRad="38100" dist="38100" dir="2700000" algn="tl">
                    <a:srgbClr val="000000">
                      <a:alpha val="43137"/>
                    </a:srgbClr>
                  </a:outerShdw>
                </a:effectLst>
                <a:latin typeface="+mn-ea"/>
                <a:ea typeface="+mn-ea"/>
              </a:rPr>
              <a:t>事項</a:t>
            </a:r>
            <a:endParaRPr lang="en-US" altLang="ja-JP" sz="1300" b="1" u="sng" dirty="0" smtClean="0">
              <a:effectLst>
                <a:outerShdw blurRad="38100" dist="38100" dir="2700000" algn="tl">
                  <a:srgbClr val="000000">
                    <a:alpha val="43137"/>
                  </a:srgbClr>
                </a:outerShdw>
              </a:effectLst>
              <a:latin typeface="+mn-ea"/>
              <a:ea typeface="+mn-ea"/>
            </a:endParaRPr>
          </a:p>
          <a:p>
            <a:r>
              <a:rPr lang="ja-JP" altLang="en-US" sz="1300" dirty="0">
                <a:latin typeface="+mn-ea"/>
                <a:ea typeface="+mn-ea"/>
              </a:rPr>
              <a:t>　</a:t>
            </a:r>
            <a:r>
              <a:rPr lang="ja-JP" altLang="en-US" sz="1300" dirty="0" smtClean="0">
                <a:latin typeface="+mn-ea"/>
                <a:ea typeface="+mn-ea"/>
              </a:rPr>
              <a:t>・　</a:t>
            </a:r>
            <a:r>
              <a:rPr lang="ja-JP" altLang="en-US" sz="1300" u="sng" dirty="0" smtClean="0">
                <a:latin typeface="+mn-ea"/>
                <a:ea typeface="+mn-ea"/>
              </a:rPr>
              <a:t>４</a:t>
            </a:r>
            <a:r>
              <a:rPr lang="ja-JP" altLang="en-US" sz="1300" u="sng" dirty="0">
                <a:latin typeface="+mn-ea"/>
                <a:ea typeface="+mn-ea"/>
              </a:rPr>
              <a:t>管理者共通化の</a:t>
            </a:r>
            <a:r>
              <a:rPr lang="ja-JP" altLang="en-US" sz="1300" u="sng" dirty="0" smtClean="0">
                <a:latin typeface="+mn-ea"/>
                <a:ea typeface="+mn-ea"/>
              </a:rPr>
              <a:t>枠組みによりモニタリングを実施</a:t>
            </a:r>
            <a:endParaRPr lang="ja-JP" altLang="en-US" sz="1300" u="sng" dirty="0">
              <a:latin typeface="+mn-ea"/>
              <a:ea typeface="+mn-ea"/>
            </a:endParaRPr>
          </a:p>
          <a:p>
            <a:r>
              <a:rPr lang="ja-JP" altLang="en-US" sz="1300" dirty="0" smtClean="0">
                <a:latin typeface="+mn-ea"/>
                <a:ea typeface="+mn-ea"/>
              </a:rPr>
              <a:t>　・　提案事項や</a:t>
            </a:r>
            <a:r>
              <a:rPr lang="ja-JP" altLang="en-US" sz="1300" dirty="0">
                <a:latin typeface="+mn-ea"/>
                <a:ea typeface="+mn-ea"/>
              </a:rPr>
              <a:t>要求水準を遵守しない事態が続いた場合</a:t>
            </a:r>
            <a:r>
              <a:rPr lang="ja-JP" altLang="en-US" sz="1300" dirty="0" smtClean="0">
                <a:latin typeface="+mn-ea"/>
                <a:ea typeface="+mn-ea"/>
              </a:rPr>
              <a:t>に、</a:t>
            </a:r>
            <a:r>
              <a:rPr lang="ja-JP" altLang="en-US" sz="1300" u="sng" dirty="0">
                <a:latin typeface="+mn-ea"/>
                <a:ea typeface="+mn-ea"/>
              </a:rPr>
              <a:t>４管理者全て</a:t>
            </a:r>
            <a:r>
              <a:rPr lang="ja-JP" altLang="en-US" sz="1300" u="sng" dirty="0" smtClean="0">
                <a:latin typeface="+mn-ea"/>
                <a:ea typeface="+mn-ea"/>
              </a:rPr>
              <a:t>の契約解</a:t>
            </a:r>
            <a:endParaRPr lang="en-US" altLang="ja-JP" sz="1300" u="sng" dirty="0" smtClean="0">
              <a:latin typeface="+mn-ea"/>
              <a:ea typeface="+mn-ea"/>
            </a:endParaRPr>
          </a:p>
          <a:p>
            <a:r>
              <a:rPr lang="ja-JP" altLang="en-US" sz="1300" dirty="0">
                <a:latin typeface="+mn-ea"/>
                <a:ea typeface="+mn-ea"/>
              </a:rPr>
              <a:t>　</a:t>
            </a:r>
            <a:r>
              <a:rPr lang="ja-JP" altLang="en-US" sz="1300" dirty="0" smtClean="0">
                <a:latin typeface="+mn-ea"/>
                <a:ea typeface="+mn-ea"/>
              </a:rPr>
              <a:t>　</a:t>
            </a:r>
            <a:r>
              <a:rPr lang="ja-JP" altLang="en-US" sz="1300" u="sng" dirty="0" smtClean="0">
                <a:latin typeface="+mn-ea"/>
                <a:ea typeface="+mn-ea"/>
              </a:rPr>
              <a:t>除</a:t>
            </a:r>
            <a:r>
              <a:rPr lang="ja-JP" altLang="en-US" sz="1300" u="sng" dirty="0">
                <a:latin typeface="+mn-ea"/>
                <a:ea typeface="+mn-ea"/>
              </a:rPr>
              <a:t>を念頭に対処できる包括的な仕組みや４管理者間協議の場を</a:t>
            </a:r>
            <a:r>
              <a:rPr lang="ja-JP" altLang="en-US" sz="1300" u="sng" dirty="0" smtClean="0">
                <a:latin typeface="+mn-ea"/>
                <a:ea typeface="+mn-ea"/>
              </a:rPr>
              <a:t>構築</a:t>
            </a:r>
            <a:endParaRPr lang="en-US" altLang="ja-JP" sz="1300" u="sng" dirty="0" smtClean="0">
              <a:latin typeface="+mn-ea"/>
              <a:ea typeface="+mn-ea"/>
            </a:endParaRPr>
          </a:p>
          <a:p>
            <a:endParaRPr lang="en-US" altLang="ja-JP" sz="1300" u="sng" dirty="0">
              <a:latin typeface="+mn-ea"/>
              <a:ea typeface="+mn-ea"/>
            </a:endParaRPr>
          </a:p>
          <a:p>
            <a:pPr>
              <a:lnSpc>
                <a:spcPts val="1569"/>
              </a:lnSpc>
              <a:tabLst>
                <a:tab pos="1821519" algn="l"/>
              </a:tabLst>
              <a:defRPr/>
            </a:pPr>
            <a:r>
              <a:rPr lang="ja-JP" altLang="en-US" sz="1300" b="1" u="sng" dirty="0">
                <a:effectLst>
                  <a:outerShdw blurRad="38100" dist="38100" dir="2700000" algn="tl">
                    <a:srgbClr val="000000">
                      <a:alpha val="43137"/>
                    </a:srgbClr>
                  </a:outerShdw>
                </a:effectLst>
                <a:latin typeface="+mn-ea"/>
              </a:rPr>
              <a:t>○</a:t>
            </a:r>
            <a:r>
              <a:rPr lang="ja-JP" altLang="en-US" sz="1300" u="sng" dirty="0">
                <a:effectLst>
                  <a:outerShdw blurRad="38100" dist="38100" dir="2700000" algn="tl">
                    <a:srgbClr val="000000">
                      <a:alpha val="43137"/>
                    </a:srgbClr>
                  </a:outerShdw>
                </a:effectLst>
                <a:latin typeface="+mn-ea"/>
              </a:rPr>
              <a:t>　</a:t>
            </a:r>
            <a:r>
              <a:rPr lang="ja-JP" altLang="en-US" sz="1300" b="1" u="sng" dirty="0" smtClean="0">
                <a:effectLst>
                  <a:outerShdw blurRad="38100" dist="38100" dir="2700000" algn="tl">
                    <a:srgbClr val="000000">
                      <a:alpha val="43137"/>
                    </a:srgbClr>
                  </a:outerShdw>
                </a:effectLst>
                <a:latin typeface="+mn-ea"/>
              </a:rPr>
              <a:t>運営権対価等</a:t>
            </a:r>
            <a:r>
              <a:rPr lang="ja-JP" altLang="en-US" sz="1300" dirty="0">
                <a:effectLst>
                  <a:outerShdw blurRad="38100" dist="38100" dir="2700000" algn="tl">
                    <a:srgbClr val="000000">
                      <a:alpha val="43137"/>
                    </a:srgbClr>
                  </a:outerShdw>
                </a:effectLst>
                <a:latin typeface="+mn-ea"/>
              </a:rPr>
              <a:t>　</a:t>
            </a:r>
            <a:endParaRPr lang="en-US" altLang="ja-JP" sz="1300" dirty="0">
              <a:effectLst>
                <a:outerShdw blurRad="38100" dist="38100" dir="2700000" algn="tl">
                  <a:srgbClr val="000000">
                    <a:alpha val="43137"/>
                  </a:srgbClr>
                </a:outerShdw>
              </a:effectLst>
              <a:latin typeface="+mn-ea"/>
            </a:endParaRPr>
          </a:p>
          <a:p>
            <a:pPr>
              <a:lnSpc>
                <a:spcPts val="1569"/>
              </a:lnSpc>
              <a:tabLst>
                <a:tab pos="1821519" algn="l"/>
              </a:tabLst>
              <a:defRPr/>
            </a:pPr>
            <a:r>
              <a:rPr lang="ja-JP" altLang="en-US" sz="1300" dirty="0">
                <a:latin typeface="+mn-ea"/>
              </a:rPr>
              <a:t>　・　</a:t>
            </a:r>
            <a:r>
              <a:rPr lang="ja-JP" altLang="en-US" sz="1300" dirty="0" smtClean="0">
                <a:latin typeface="+mn-ea"/>
              </a:rPr>
              <a:t>運営権対価一時金（ゼロ円を上回る金額を提案）と運営権対価分割金（</a:t>
            </a:r>
            <a:r>
              <a:rPr lang="en-US" altLang="ja-JP" sz="1300" dirty="0" smtClean="0">
                <a:latin typeface="+mn-ea"/>
              </a:rPr>
              <a:t>24</a:t>
            </a:r>
            <a:r>
              <a:rPr lang="ja-JP" altLang="en-US" sz="1300" dirty="0" smtClean="0">
                <a:latin typeface="+mn-ea"/>
              </a:rPr>
              <a:t>億円</a:t>
            </a:r>
            <a:r>
              <a:rPr lang="en-US" altLang="ja-JP" sz="1300" dirty="0" smtClean="0">
                <a:latin typeface="+mn-ea"/>
              </a:rPr>
              <a:t>/</a:t>
            </a:r>
          </a:p>
          <a:p>
            <a:pPr>
              <a:lnSpc>
                <a:spcPts val="1569"/>
              </a:lnSpc>
              <a:tabLst>
                <a:tab pos="1821519" algn="l"/>
              </a:tabLst>
              <a:defRPr/>
            </a:pPr>
            <a:r>
              <a:rPr lang="ja-JP" altLang="en-US" sz="1300" dirty="0">
                <a:latin typeface="+mn-ea"/>
              </a:rPr>
              <a:t>　</a:t>
            </a:r>
            <a:r>
              <a:rPr lang="ja-JP" altLang="en-US" sz="1300" dirty="0" smtClean="0">
                <a:latin typeface="+mn-ea"/>
              </a:rPr>
              <a:t>　年</a:t>
            </a:r>
            <a:r>
              <a:rPr lang="en-US" altLang="ja-JP" sz="1300" dirty="0" smtClean="0">
                <a:latin typeface="+mn-ea"/>
              </a:rPr>
              <a:t>×30</a:t>
            </a:r>
            <a:r>
              <a:rPr lang="ja-JP" altLang="en-US" sz="1300" dirty="0" smtClean="0">
                <a:latin typeface="+mn-ea"/>
              </a:rPr>
              <a:t>年間）を国に支払う</a:t>
            </a:r>
            <a:endParaRPr lang="en-US" altLang="ja-JP" sz="1300" dirty="0">
              <a:latin typeface="+mn-ea"/>
            </a:endParaRPr>
          </a:p>
          <a:p>
            <a:pPr>
              <a:lnSpc>
                <a:spcPts val="1569"/>
              </a:lnSpc>
              <a:tabLst>
                <a:tab pos="1821519" algn="l"/>
              </a:tabLst>
              <a:defRPr/>
            </a:pPr>
            <a:r>
              <a:rPr lang="ja-JP" altLang="en-US" sz="1300" dirty="0">
                <a:latin typeface="+mn-ea"/>
              </a:rPr>
              <a:t>　・　</a:t>
            </a:r>
            <a:r>
              <a:rPr lang="ja-JP" altLang="en-US" sz="1300" u="sng" dirty="0" smtClean="0">
                <a:latin typeface="+mn-ea"/>
              </a:rPr>
              <a:t>地方管理３空港は、公的最大負担額の削減額について空港毎に提案を受ける</a:t>
            </a:r>
            <a:endParaRPr lang="en-US" altLang="ja-JP" sz="1300" u="sng" dirty="0">
              <a:latin typeface="+mn-ea"/>
            </a:endParaRPr>
          </a:p>
          <a:p>
            <a:endParaRPr lang="en-US" altLang="ja-JP" sz="1400" u="sng" dirty="0" smtClean="0">
              <a:solidFill>
                <a:prstClr val="black"/>
              </a:solidFill>
              <a:latin typeface="+mn-ea"/>
              <a:ea typeface="+mn-ea"/>
            </a:endParaRPr>
          </a:p>
        </p:txBody>
      </p:sp>
      <p:grpSp>
        <p:nvGrpSpPr>
          <p:cNvPr id="10" name="グループ化 21"/>
          <p:cNvGrpSpPr>
            <a:grpSpLocks/>
          </p:cNvGrpSpPr>
          <p:nvPr/>
        </p:nvGrpSpPr>
        <p:grpSpPr bwMode="auto">
          <a:xfrm>
            <a:off x="6177170" y="1153561"/>
            <a:ext cx="3672375" cy="5603684"/>
            <a:chOff x="131846" y="6102228"/>
            <a:chExt cx="3453365" cy="3602993"/>
          </a:xfrm>
        </p:grpSpPr>
        <p:sp>
          <p:nvSpPr>
            <p:cNvPr id="25" name="正方形/長方形 24"/>
            <p:cNvSpPr/>
            <p:nvPr/>
          </p:nvSpPr>
          <p:spPr>
            <a:xfrm>
              <a:off x="131847" y="6200647"/>
              <a:ext cx="3453364" cy="3504574"/>
            </a:xfrm>
            <a:prstGeom prst="rect">
              <a:avLst/>
            </a:prstGeom>
            <a:solidFill>
              <a:srgbClr val="E7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srgbClr val="FFFFFF"/>
                </a:solidFill>
              </a:endParaRPr>
            </a:p>
          </p:txBody>
        </p:sp>
        <p:sp>
          <p:nvSpPr>
            <p:cNvPr id="26" name="テキスト ボックス 25"/>
            <p:cNvSpPr txBox="1"/>
            <p:nvPr/>
          </p:nvSpPr>
          <p:spPr>
            <a:xfrm>
              <a:off x="131846" y="6102228"/>
              <a:ext cx="1974983" cy="187996"/>
            </a:xfrm>
            <a:prstGeom prst="rect">
              <a:avLst/>
            </a:prstGeom>
            <a:solidFill>
              <a:srgbClr val="002060"/>
            </a:solidFill>
          </p:spPr>
          <p:txBody>
            <a:bodyPr>
              <a:spAutoFit/>
            </a:bodyPr>
            <a:lstStyle/>
            <a:p>
              <a:pPr algn="ctr" fontAlgn="base">
                <a:spcBef>
                  <a:spcPct val="0"/>
                </a:spcBef>
                <a:spcAft>
                  <a:spcPct val="0"/>
                </a:spcAft>
                <a:defRPr/>
              </a:pPr>
              <a:r>
                <a:rPr lang="ja-JP" altLang="en-US" sz="1300" b="1" dirty="0">
                  <a:solidFill>
                    <a:srgbClr val="FFFFFF"/>
                  </a:solidFill>
                  <a:effectLst>
                    <a:outerShdw blurRad="38100" dist="38100" dir="2700000" algn="tl">
                      <a:srgbClr val="000000">
                        <a:alpha val="43137"/>
                      </a:srgbClr>
                    </a:outerShdw>
                  </a:effectLst>
                </a:rPr>
                <a:t>運営権者の募集・選定</a:t>
              </a:r>
            </a:p>
          </p:txBody>
        </p:sp>
      </p:grpSp>
      <p:sp>
        <p:nvSpPr>
          <p:cNvPr id="23" name="テキスト ボックス 22"/>
          <p:cNvSpPr txBox="1"/>
          <p:nvPr/>
        </p:nvSpPr>
        <p:spPr bwMode="auto">
          <a:xfrm>
            <a:off x="6295432" y="1638420"/>
            <a:ext cx="3411405" cy="3618939"/>
          </a:xfrm>
          <a:prstGeom prst="rect">
            <a:avLst/>
          </a:prstGeom>
          <a:solidFill>
            <a:srgbClr val="FFFFD1"/>
          </a:solidFill>
          <a:ln>
            <a:solidFill>
              <a:schemeClr val="tx1"/>
            </a:solidFill>
          </a:ln>
        </p:spPr>
        <p:txBody>
          <a:bodyPr wrap="square" rIns="0" anchor="ctr">
            <a:spAutoFit/>
          </a:bodyPr>
          <a:lstStyle/>
          <a:p>
            <a:pPr fontAlgn="base">
              <a:lnSpc>
                <a:spcPts val="1569"/>
              </a:lnSpc>
              <a:spcBef>
                <a:spcPct val="0"/>
              </a:spcBef>
              <a:spcAft>
                <a:spcPct val="0"/>
              </a:spcAft>
              <a:tabLst>
                <a:tab pos="1821519" algn="l"/>
              </a:tabLst>
              <a:defRPr/>
            </a:pPr>
            <a:r>
              <a:rPr lang="ja-JP" altLang="en-US" sz="1300" b="1" u="sng" dirty="0" smtClean="0">
                <a:solidFill>
                  <a:srgbClr val="000000"/>
                </a:solidFill>
                <a:effectLst>
                  <a:outerShdw blurRad="38100" dist="38100" dir="2700000" algn="tl">
                    <a:srgbClr val="000000">
                      <a:alpha val="43137"/>
                    </a:srgbClr>
                  </a:outerShdw>
                </a:effectLst>
                <a:latin typeface="ＭＳ Ｐゴシック"/>
              </a:rPr>
              <a:t>○</a:t>
            </a:r>
            <a:r>
              <a:rPr lang="ja-JP" altLang="en-US" sz="1300" b="1" u="sng" dirty="0">
                <a:solidFill>
                  <a:srgbClr val="000000"/>
                </a:solidFill>
                <a:effectLst>
                  <a:outerShdw blurRad="38100" dist="38100" dir="2700000" algn="tl">
                    <a:srgbClr val="000000">
                      <a:alpha val="43137"/>
                    </a:srgbClr>
                  </a:outerShdw>
                </a:effectLst>
                <a:latin typeface="ＭＳ Ｐゴシック"/>
              </a:rPr>
              <a:t>　</a:t>
            </a:r>
            <a:r>
              <a:rPr lang="ja-JP" altLang="en-US" sz="1300" b="1" u="sng" dirty="0" smtClean="0">
                <a:solidFill>
                  <a:srgbClr val="000000"/>
                </a:solidFill>
                <a:effectLst>
                  <a:outerShdw blurRad="38100" dist="38100" dir="2700000" algn="tl">
                    <a:srgbClr val="000000">
                      <a:alpha val="43137"/>
                    </a:srgbClr>
                  </a:outerShdw>
                </a:effectLst>
                <a:latin typeface="ＭＳ Ｐゴシック"/>
              </a:rPr>
              <a:t>優先</a:t>
            </a:r>
            <a:r>
              <a:rPr lang="ja-JP" altLang="en-US" sz="1300" b="1" u="sng" dirty="0">
                <a:solidFill>
                  <a:srgbClr val="000000"/>
                </a:solidFill>
                <a:effectLst>
                  <a:outerShdw blurRad="38100" dist="38100" dir="2700000" algn="tl">
                    <a:srgbClr val="000000">
                      <a:alpha val="43137"/>
                    </a:srgbClr>
                  </a:outerShdw>
                </a:effectLst>
                <a:latin typeface="ＭＳ Ｐゴシック"/>
              </a:rPr>
              <a:t>交渉権者選定手続</a:t>
            </a:r>
            <a:endParaRPr lang="en-US" altLang="ja-JP" sz="1300" b="1" u="sng" dirty="0">
              <a:solidFill>
                <a:srgbClr val="000000"/>
              </a:solidFill>
              <a:effectLst>
                <a:outerShdw blurRad="38100" dist="38100" dir="2700000" algn="tl">
                  <a:srgbClr val="000000">
                    <a:alpha val="43137"/>
                  </a:srgbClr>
                </a:outerShdw>
              </a:effectLst>
              <a:latin typeface="ＭＳ Ｐゴシック"/>
            </a:endParaRPr>
          </a:p>
          <a:p>
            <a:pPr fontAlgn="base">
              <a:lnSpc>
                <a:spcPts val="1569"/>
              </a:lnSpc>
              <a:spcBef>
                <a:spcPct val="0"/>
              </a:spcBef>
              <a:spcAft>
                <a:spcPct val="0"/>
              </a:spcAft>
              <a:tabLst>
                <a:tab pos="1821519" algn="l"/>
              </a:tabLst>
              <a:defRPr/>
            </a:pPr>
            <a:r>
              <a:rPr lang="ja-JP" altLang="en-US" sz="1300" b="1" dirty="0">
                <a:solidFill>
                  <a:srgbClr val="000000"/>
                </a:solidFill>
                <a:latin typeface="ＭＳ Ｐゴシック"/>
              </a:rPr>
              <a:t>                      </a:t>
            </a:r>
            <a:r>
              <a:rPr lang="ja-JP" altLang="en-US" sz="1300" b="1" dirty="0" smtClean="0">
                <a:solidFill>
                  <a:srgbClr val="000000"/>
                </a:solidFill>
                <a:latin typeface="ＭＳ Ｐゴシック"/>
              </a:rPr>
              <a:t>                 </a:t>
            </a:r>
            <a:r>
              <a:rPr lang="ja-JP" altLang="en-US" sz="1300" b="1" u="sng" dirty="0">
                <a:solidFill>
                  <a:srgbClr val="000000"/>
                </a:solidFill>
                <a:latin typeface="ＭＳ Ｐゴシック"/>
              </a:rPr>
              <a:t>（</a:t>
            </a:r>
            <a:r>
              <a:rPr lang="en-US" altLang="ja-JP" sz="1300" b="1" u="sng" dirty="0" smtClean="0">
                <a:solidFill>
                  <a:srgbClr val="000000"/>
                </a:solidFill>
                <a:latin typeface="ＭＳ Ｐゴシック"/>
              </a:rPr>
              <a:t>H30.4</a:t>
            </a:r>
            <a:r>
              <a:rPr lang="ja-JP" altLang="en-US" sz="1300" b="1" u="sng" dirty="0" smtClean="0">
                <a:solidFill>
                  <a:srgbClr val="000000"/>
                </a:solidFill>
                <a:latin typeface="ＭＳ Ｐゴシック"/>
              </a:rPr>
              <a:t>～</a:t>
            </a:r>
            <a:r>
              <a:rPr lang="en-US" altLang="ja-JP" sz="1300" b="1" u="sng" dirty="0" smtClean="0">
                <a:solidFill>
                  <a:srgbClr val="000000"/>
                </a:solidFill>
                <a:latin typeface="ＭＳ Ｐゴシック"/>
              </a:rPr>
              <a:t>H31.7</a:t>
            </a:r>
            <a:r>
              <a:rPr lang="ja-JP" altLang="en-US" sz="1300" b="1" u="sng" dirty="0" smtClean="0">
                <a:solidFill>
                  <a:srgbClr val="000000"/>
                </a:solidFill>
                <a:latin typeface="ＭＳ Ｐゴシック"/>
              </a:rPr>
              <a:t>）</a:t>
            </a:r>
            <a:endParaRPr lang="en-US" altLang="ja-JP" sz="1300" b="1" u="sng" dirty="0">
              <a:solidFill>
                <a:srgbClr val="000000"/>
              </a:solidFill>
              <a:latin typeface="ＭＳ Ｐゴシック"/>
            </a:endParaRPr>
          </a:p>
          <a:p>
            <a:pPr fontAlgn="base">
              <a:lnSpc>
                <a:spcPts val="277"/>
              </a:lnSpc>
              <a:spcBef>
                <a:spcPct val="0"/>
              </a:spcBef>
              <a:spcAft>
                <a:spcPct val="0"/>
              </a:spcAft>
              <a:tabLst>
                <a:tab pos="1821519" algn="l"/>
              </a:tabLst>
              <a:defRPr/>
            </a:pPr>
            <a:endParaRPr lang="en-US" altLang="ja-JP" sz="1300" dirty="0">
              <a:solidFill>
                <a:srgbClr val="000000"/>
              </a:solidFill>
              <a:latin typeface="ＭＳ Ｐゴシック"/>
            </a:endParaRPr>
          </a:p>
          <a:p>
            <a:pPr marL="199390" indent="-422041" fontAlgn="base">
              <a:lnSpc>
                <a:spcPts val="1569"/>
              </a:lnSpc>
              <a:spcBef>
                <a:spcPct val="0"/>
              </a:spcBef>
              <a:spcAft>
                <a:spcPct val="0"/>
              </a:spcAft>
              <a:tabLst>
                <a:tab pos="1821519" algn="l"/>
              </a:tabLst>
              <a:defRPr/>
            </a:pPr>
            <a:r>
              <a:rPr lang="ja-JP" altLang="en-US" sz="1300" dirty="0">
                <a:latin typeface="+mn-ea"/>
                <a:ea typeface="+mn-ea"/>
              </a:rPr>
              <a:t>・　有識者</a:t>
            </a:r>
            <a:r>
              <a:rPr lang="ja-JP" altLang="en-US" sz="1300" dirty="0" smtClean="0">
                <a:latin typeface="+mn-ea"/>
                <a:ea typeface="+mn-ea"/>
              </a:rPr>
              <a:t>等</a:t>
            </a:r>
            <a:r>
              <a:rPr lang="ja-JP" altLang="en-US" sz="1300" dirty="0">
                <a:latin typeface="+mn-ea"/>
                <a:ea typeface="+mn-ea"/>
              </a:rPr>
              <a:t>で</a:t>
            </a:r>
            <a:r>
              <a:rPr lang="ja-JP" altLang="en-US" sz="1300" dirty="0" smtClean="0">
                <a:latin typeface="+mn-ea"/>
                <a:ea typeface="+mn-ea"/>
              </a:rPr>
              <a:t>構成する</a:t>
            </a:r>
            <a:r>
              <a:rPr lang="ja-JP" altLang="en-US" sz="1300" dirty="0">
                <a:latin typeface="+mn-ea"/>
                <a:ea typeface="+mn-ea"/>
              </a:rPr>
              <a:t>審査</a:t>
            </a:r>
            <a:r>
              <a:rPr lang="ja-JP" altLang="en-US" sz="1300" dirty="0" smtClean="0">
                <a:latin typeface="+mn-ea"/>
                <a:ea typeface="+mn-ea"/>
              </a:rPr>
              <a:t>委員会により審査</a:t>
            </a:r>
            <a:endParaRPr lang="en-US" altLang="ja-JP" sz="1300" dirty="0">
              <a:latin typeface="+mn-ea"/>
              <a:ea typeface="+mn-ea"/>
            </a:endParaRPr>
          </a:p>
          <a:p>
            <a:pPr marL="199390" indent="-422041" fontAlgn="base">
              <a:lnSpc>
                <a:spcPts val="1569"/>
              </a:lnSpc>
              <a:spcBef>
                <a:spcPct val="0"/>
              </a:spcBef>
              <a:spcAft>
                <a:spcPct val="0"/>
              </a:spcAft>
              <a:tabLst>
                <a:tab pos="1821519" algn="l"/>
              </a:tabLst>
              <a:defRPr/>
            </a:pPr>
            <a:r>
              <a:rPr lang="ja-JP" altLang="en-US" sz="1300" dirty="0">
                <a:latin typeface="+mn-ea"/>
                <a:ea typeface="+mn-ea"/>
              </a:rPr>
              <a:t>　</a:t>
            </a:r>
            <a:r>
              <a:rPr lang="ja-JP" altLang="en-US" sz="1300" dirty="0" smtClean="0">
                <a:latin typeface="+mn-ea"/>
                <a:ea typeface="+mn-ea"/>
              </a:rPr>
              <a:t>　（</a:t>
            </a:r>
            <a:r>
              <a:rPr lang="ja-JP" altLang="en-US" sz="1300" u="sng" dirty="0" smtClean="0">
                <a:latin typeface="+mn-ea"/>
                <a:ea typeface="+mn-ea"/>
              </a:rPr>
              <a:t>国が設置する委員会により７空港の提案内容を一体的に審査</a:t>
            </a:r>
            <a:r>
              <a:rPr lang="ja-JP" altLang="en-US" sz="1300" dirty="0" smtClean="0">
                <a:latin typeface="+mn-ea"/>
                <a:ea typeface="+mn-ea"/>
              </a:rPr>
              <a:t>）</a:t>
            </a:r>
            <a:endParaRPr lang="en-US" altLang="ja-JP" sz="1300" dirty="0" smtClean="0">
              <a:latin typeface="+mn-ea"/>
              <a:ea typeface="+mn-ea"/>
            </a:endParaRPr>
          </a:p>
          <a:p>
            <a:pPr marL="199390" indent="-422041" fontAlgn="base">
              <a:lnSpc>
                <a:spcPts val="1569"/>
              </a:lnSpc>
              <a:spcBef>
                <a:spcPct val="0"/>
              </a:spcBef>
              <a:spcAft>
                <a:spcPct val="0"/>
              </a:spcAft>
              <a:tabLst>
                <a:tab pos="1821519" algn="l"/>
              </a:tabLst>
              <a:defRPr/>
            </a:pPr>
            <a:endParaRPr lang="en-US" altLang="ja-JP" sz="1300" dirty="0">
              <a:latin typeface="+mn-ea"/>
              <a:ea typeface="+mn-ea"/>
            </a:endParaRPr>
          </a:p>
          <a:p>
            <a:pPr marL="199390" indent="-422041" fontAlgn="base">
              <a:lnSpc>
                <a:spcPts val="1569"/>
              </a:lnSpc>
              <a:spcBef>
                <a:spcPct val="0"/>
              </a:spcBef>
              <a:spcAft>
                <a:spcPct val="0"/>
              </a:spcAft>
              <a:tabLst>
                <a:tab pos="1821519" algn="l"/>
              </a:tabLst>
              <a:defRPr/>
            </a:pPr>
            <a:r>
              <a:rPr lang="ja-JP" altLang="en-US" sz="1300" dirty="0">
                <a:latin typeface="+mn-ea"/>
                <a:ea typeface="+mn-ea"/>
              </a:rPr>
              <a:t>・　応募者が一定の参加資格要件を満たしているかを確認の上、提案内容</a:t>
            </a:r>
            <a:r>
              <a:rPr lang="ja-JP" altLang="en-US" sz="1300" dirty="0" smtClean="0">
                <a:latin typeface="+mn-ea"/>
                <a:ea typeface="+mn-ea"/>
              </a:rPr>
              <a:t>を２段階で</a:t>
            </a:r>
            <a:r>
              <a:rPr lang="ja-JP" altLang="en-US" sz="1300" dirty="0">
                <a:latin typeface="+mn-ea"/>
                <a:ea typeface="+mn-ea"/>
              </a:rPr>
              <a:t>審査</a:t>
            </a:r>
            <a:endParaRPr lang="en-US" altLang="ja-JP" sz="1300" dirty="0">
              <a:latin typeface="+mn-ea"/>
              <a:ea typeface="+mn-ea"/>
            </a:endParaRPr>
          </a:p>
          <a:p>
            <a:pPr marL="166158" indent="-422041" fontAlgn="base">
              <a:lnSpc>
                <a:spcPts val="1200"/>
              </a:lnSpc>
              <a:spcBef>
                <a:spcPct val="0"/>
              </a:spcBef>
              <a:spcAft>
                <a:spcPct val="0"/>
              </a:spcAft>
              <a:tabLst>
                <a:tab pos="1821519" algn="l"/>
              </a:tabLst>
              <a:defRPr/>
            </a:pPr>
            <a:r>
              <a:rPr lang="ja-JP" altLang="en-US" sz="1300" dirty="0">
                <a:latin typeface="+mn-ea"/>
                <a:ea typeface="+mn-ea"/>
              </a:rPr>
              <a:t>　　</a:t>
            </a:r>
            <a:endParaRPr lang="en-US" altLang="ja-JP" sz="1300" dirty="0">
              <a:latin typeface="+mn-ea"/>
              <a:ea typeface="+mn-ea"/>
            </a:endParaRPr>
          </a:p>
          <a:p>
            <a:pPr marL="166158" indent="-422041" fontAlgn="base">
              <a:lnSpc>
                <a:spcPts val="1569"/>
              </a:lnSpc>
              <a:spcBef>
                <a:spcPct val="0"/>
              </a:spcBef>
              <a:spcAft>
                <a:spcPct val="0"/>
              </a:spcAft>
              <a:tabLst>
                <a:tab pos="1821519" algn="l"/>
              </a:tabLst>
              <a:defRPr/>
            </a:pPr>
            <a:r>
              <a:rPr lang="ja-JP" altLang="en-US" sz="1300" dirty="0">
                <a:latin typeface="+mn-ea"/>
                <a:ea typeface="+mn-ea"/>
              </a:rPr>
              <a:t>・　</a:t>
            </a:r>
            <a:r>
              <a:rPr lang="ja-JP" altLang="en-US" sz="1300" u="sng" dirty="0" smtClean="0">
                <a:latin typeface="+mn-ea"/>
                <a:ea typeface="+mn-ea"/>
              </a:rPr>
              <a:t>道内７空港のマーケティング力の底上げ・航空ネットワークの充実を図り、地域と連携した広域観光の振興を含めた地域経済の活性化に資する</a:t>
            </a:r>
            <a:r>
              <a:rPr lang="ja-JP" altLang="en-US" sz="1300" u="sng" dirty="0">
                <a:latin typeface="+mn-ea"/>
                <a:ea typeface="+mn-ea"/>
              </a:rPr>
              <a:t>者を総合的に判断のうえ優先交渉権者を</a:t>
            </a:r>
            <a:r>
              <a:rPr lang="ja-JP" altLang="en-US" sz="1300" u="sng" dirty="0" smtClean="0">
                <a:latin typeface="+mn-ea"/>
                <a:ea typeface="+mn-ea"/>
              </a:rPr>
              <a:t>選定</a:t>
            </a:r>
            <a:endParaRPr lang="en-US" altLang="ja-JP" sz="1300" u="sng" dirty="0" smtClean="0">
              <a:latin typeface="+mn-ea"/>
              <a:ea typeface="+mn-ea"/>
            </a:endParaRPr>
          </a:p>
          <a:p>
            <a:pPr marL="166158" indent="-422041" algn="r" fontAlgn="base">
              <a:lnSpc>
                <a:spcPts val="1000"/>
              </a:lnSpc>
              <a:spcBef>
                <a:spcPct val="0"/>
              </a:spcBef>
              <a:spcAft>
                <a:spcPct val="0"/>
              </a:spcAft>
              <a:tabLst>
                <a:tab pos="1821519" algn="l"/>
              </a:tabLst>
              <a:defRPr/>
            </a:pPr>
            <a:endParaRPr lang="en-US" altLang="ja-JP" sz="1300" dirty="0">
              <a:solidFill>
                <a:srgbClr val="000000"/>
              </a:solidFill>
              <a:latin typeface="+mn-ea"/>
              <a:ea typeface="+mn-ea"/>
            </a:endParaRPr>
          </a:p>
          <a:p>
            <a:pPr marL="166158" indent="-422041" algn="r" fontAlgn="base">
              <a:lnSpc>
                <a:spcPts val="1000"/>
              </a:lnSpc>
              <a:spcBef>
                <a:spcPct val="0"/>
              </a:spcBef>
              <a:spcAft>
                <a:spcPct val="0"/>
              </a:spcAft>
              <a:tabLst>
                <a:tab pos="1821519" algn="l"/>
              </a:tabLst>
              <a:defRPr/>
            </a:pPr>
            <a:r>
              <a:rPr lang="ja-JP" altLang="en-US" sz="1300" dirty="0">
                <a:solidFill>
                  <a:srgbClr val="000000"/>
                </a:solidFill>
                <a:latin typeface="+mn-ea"/>
                <a:ea typeface="+mn-ea"/>
              </a:rPr>
              <a:t>　　</a:t>
            </a:r>
            <a:endParaRPr lang="en-US" altLang="ja-JP" sz="1300" dirty="0">
              <a:solidFill>
                <a:srgbClr val="000000"/>
              </a:solidFill>
              <a:latin typeface="+mn-ea"/>
              <a:ea typeface="+mn-ea"/>
            </a:endParaRPr>
          </a:p>
          <a:p>
            <a:pPr marL="166158" indent="-422041" fontAlgn="base">
              <a:lnSpc>
                <a:spcPts val="1569"/>
              </a:lnSpc>
              <a:spcBef>
                <a:spcPct val="0"/>
              </a:spcBef>
              <a:spcAft>
                <a:spcPct val="0"/>
              </a:spcAft>
              <a:tabLst>
                <a:tab pos="1821519" algn="l"/>
              </a:tabLst>
              <a:defRPr/>
            </a:pPr>
            <a:r>
              <a:rPr lang="ja-JP" altLang="en-US" sz="1300" dirty="0">
                <a:solidFill>
                  <a:srgbClr val="000000"/>
                </a:solidFill>
                <a:latin typeface="+mn-ea"/>
                <a:ea typeface="+mn-ea"/>
              </a:rPr>
              <a:t>・　優先交渉権者が設立した</a:t>
            </a:r>
            <a:r>
              <a:rPr lang="en-US" altLang="ja-JP" sz="1300" dirty="0">
                <a:solidFill>
                  <a:srgbClr val="000000"/>
                </a:solidFill>
                <a:latin typeface="+mn-ea"/>
                <a:ea typeface="+mn-ea"/>
              </a:rPr>
              <a:t>SPC</a:t>
            </a:r>
            <a:r>
              <a:rPr lang="ja-JP" altLang="en-US" sz="1300" dirty="0" smtClean="0">
                <a:solidFill>
                  <a:srgbClr val="000000"/>
                </a:solidFill>
                <a:latin typeface="+mn-ea"/>
                <a:ea typeface="+mn-ea"/>
              </a:rPr>
              <a:t>と管理者</a:t>
            </a:r>
            <a:r>
              <a:rPr lang="ja-JP" altLang="en-US" sz="1300" dirty="0">
                <a:solidFill>
                  <a:srgbClr val="000000"/>
                </a:solidFill>
                <a:latin typeface="+mn-ea"/>
                <a:ea typeface="+mn-ea"/>
              </a:rPr>
              <a:t>毎に</a:t>
            </a:r>
            <a:r>
              <a:rPr lang="ja-JP" altLang="en-US" sz="1300" dirty="0" smtClean="0">
                <a:solidFill>
                  <a:srgbClr val="000000"/>
                </a:solidFill>
                <a:latin typeface="+mn-ea"/>
                <a:ea typeface="+mn-ea"/>
              </a:rPr>
              <a:t>実施</a:t>
            </a:r>
            <a:r>
              <a:rPr lang="ja-JP" altLang="en-US" sz="1300" dirty="0">
                <a:solidFill>
                  <a:srgbClr val="000000"/>
                </a:solidFill>
                <a:latin typeface="+mn-ea"/>
                <a:ea typeface="+mn-ea"/>
              </a:rPr>
              <a:t>契約を締結、所要の引継ぎを</a:t>
            </a:r>
            <a:r>
              <a:rPr lang="ja-JP" altLang="en-US" sz="1300" dirty="0" smtClean="0">
                <a:solidFill>
                  <a:srgbClr val="000000"/>
                </a:solidFill>
                <a:latin typeface="+mn-ea"/>
                <a:ea typeface="+mn-ea"/>
              </a:rPr>
              <a:t>実施</a:t>
            </a:r>
            <a:endParaRPr lang="en-US" altLang="ja-JP" sz="1300" dirty="0">
              <a:solidFill>
                <a:srgbClr val="000000"/>
              </a:solidFill>
              <a:latin typeface="+mn-ea"/>
              <a:ea typeface="+mn-ea"/>
            </a:endParaRPr>
          </a:p>
        </p:txBody>
      </p:sp>
      <p:sp>
        <p:nvSpPr>
          <p:cNvPr id="21" name="テキスト ボックス 20"/>
          <p:cNvSpPr txBox="1"/>
          <p:nvPr/>
        </p:nvSpPr>
        <p:spPr bwMode="auto">
          <a:xfrm>
            <a:off x="6192860" y="5240291"/>
            <a:ext cx="3800840" cy="276999"/>
          </a:xfrm>
          <a:prstGeom prst="rect">
            <a:avLst/>
          </a:prstGeom>
          <a:noFill/>
        </p:spPr>
        <p:txBody>
          <a:bodyPr wrap="square">
            <a:spAutoFit/>
          </a:bodyPr>
          <a:lstStyle/>
          <a:p>
            <a:pPr marL="241795" indent="-241795" fontAlgn="base">
              <a:spcBef>
                <a:spcPct val="0"/>
              </a:spcBef>
              <a:spcAft>
                <a:spcPct val="0"/>
              </a:spcAft>
              <a:defRPr/>
            </a:pPr>
            <a:r>
              <a:rPr lang="ja-JP" altLang="en-US" sz="1200" b="1" i="1" u="sng" dirty="0">
                <a:ln w="10541" cmpd="sng">
                  <a:solidFill>
                    <a:srgbClr val="00B050"/>
                  </a:solidFill>
                  <a:prstDash val="solid"/>
                </a:ln>
                <a:solidFill>
                  <a:srgbClr val="002060"/>
                </a:solidFill>
                <a:latin typeface="ＭＳ Ｐゴシック"/>
              </a:rPr>
              <a:t>⇒　上記</a:t>
            </a:r>
            <a:r>
              <a:rPr lang="ja-JP" altLang="en-US" sz="1200" b="1" i="1" u="sng" dirty="0" smtClean="0">
                <a:ln w="10541" cmpd="sng">
                  <a:solidFill>
                    <a:srgbClr val="00B050"/>
                  </a:solidFill>
                  <a:prstDash val="solid"/>
                </a:ln>
                <a:solidFill>
                  <a:srgbClr val="002060"/>
                </a:solidFill>
                <a:latin typeface="ＭＳ Ｐゴシック"/>
              </a:rPr>
              <a:t>の手続</a:t>
            </a:r>
            <a:r>
              <a:rPr lang="ja-JP" altLang="en-US" sz="1200" b="1" i="1" u="sng" dirty="0">
                <a:ln w="10541" cmpd="sng">
                  <a:solidFill>
                    <a:srgbClr val="00B050"/>
                  </a:solidFill>
                  <a:prstDash val="solid"/>
                </a:ln>
                <a:solidFill>
                  <a:srgbClr val="002060"/>
                </a:solidFill>
                <a:latin typeface="ＭＳ Ｐゴシック"/>
              </a:rPr>
              <a:t>を経た上で</a:t>
            </a:r>
            <a:r>
              <a:rPr lang="ja-JP" altLang="en-US" sz="1200" b="1" i="1" u="sng" dirty="0" smtClean="0">
                <a:ln w="10541" cmpd="sng">
                  <a:solidFill>
                    <a:srgbClr val="00B050"/>
                  </a:solidFill>
                  <a:prstDash val="solid"/>
                </a:ln>
                <a:solidFill>
                  <a:srgbClr val="002060"/>
                </a:solidFill>
                <a:latin typeface="ＭＳ Ｐゴシック"/>
              </a:rPr>
              <a:t>、</a:t>
            </a:r>
            <a:r>
              <a:rPr lang="en-US" altLang="ja-JP" sz="1200" b="1" i="1" u="sng" dirty="0" smtClean="0">
                <a:ln w="10541" cmpd="sng">
                  <a:solidFill>
                    <a:srgbClr val="00B050"/>
                  </a:solidFill>
                  <a:prstDash val="solid"/>
                </a:ln>
                <a:solidFill>
                  <a:srgbClr val="002060"/>
                </a:solidFill>
                <a:latin typeface="ＭＳ Ｐゴシック"/>
              </a:rPr>
              <a:t>7</a:t>
            </a:r>
            <a:r>
              <a:rPr lang="ja-JP" altLang="en-US" sz="1200" b="1" i="1" u="sng" dirty="0" smtClean="0">
                <a:ln w="10541" cmpd="sng">
                  <a:solidFill>
                    <a:srgbClr val="00B050"/>
                  </a:solidFill>
                  <a:prstDash val="solid"/>
                </a:ln>
                <a:solidFill>
                  <a:srgbClr val="002060"/>
                </a:solidFill>
                <a:latin typeface="ＭＳ Ｐゴシック"/>
              </a:rPr>
              <a:t>空港</a:t>
            </a:r>
            <a:r>
              <a:rPr lang="ja-JP" altLang="en-US" sz="1200" b="1" i="1" u="sng" dirty="0">
                <a:ln w="10541" cmpd="sng">
                  <a:solidFill>
                    <a:srgbClr val="00B050"/>
                  </a:solidFill>
                  <a:prstDash val="solid"/>
                </a:ln>
                <a:solidFill>
                  <a:srgbClr val="002060"/>
                </a:solidFill>
                <a:latin typeface="ＭＳ Ｐゴシック"/>
              </a:rPr>
              <a:t>一体</a:t>
            </a:r>
            <a:r>
              <a:rPr lang="ja-JP" altLang="en-US" sz="1200" b="1" i="1" u="sng" dirty="0" smtClean="0">
                <a:ln w="10541" cmpd="sng">
                  <a:solidFill>
                    <a:srgbClr val="00B050"/>
                  </a:solidFill>
                  <a:prstDash val="solid"/>
                </a:ln>
                <a:solidFill>
                  <a:srgbClr val="002060"/>
                </a:solidFill>
                <a:latin typeface="ＭＳ Ｐゴシック"/>
              </a:rPr>
              <a:t>での運営開始</a:t>
            </a:r>
            <a:endParaRPr lang="ja-JP" altLang="en-US" sz="1200" b="1" i="1" u="sng" dirty="0">
              <a:ln w="10541" cmpd="sng">
                <a:solidFill>
                  <a:srgbClr val="00B050"/>
                </a:solidFill>
                <a:prstDash val="solid"/>
              </a:ln>
              <a:solidFill>
                <a:srgbClr val="002060"/>
              </a:solidFill>
              <a:latin typeface="ＭＳ Ｐゴシック"/>
            </a:endParaRPr>
          </a:p>
        </p:txBody>
      </p:sp>
      <p:sp>
        <p:nvSpPr>
          <p:cNvPr id="27660" name="テキスト ボックス 18"/>
          <p:cNvSpPr txBox="1">
            <a:spLocks noChangeArrowheads="1"/>
          </p:cNvSpPr>
          <p:nvPr/>
        </p:nvSpPr>
        <p:spPr bwMode="auto">
          <a:xfrm>
            <a:off x="5816200" y="1422756"/>
            <a:ext cx="3836163" cy="230832"/>
          </a:xfrm>
          <a:prstGeom prst="rect">
            <a:avLst/>
          </a:prstGeom>
          <a:noFill/>
          <a:ln w="9525">
            <a:noFill/>
            <a:miter lim="800000"/>
            <a:headEnd/>
            <a:tailEnd/>
          </a:ln>
        </p:spPr>
        <p:txBody>
          <a:bodyPr>
            <a:spAutoFit/>
          </a:bodyPr>
          <a:lstStyle/>
          <a:p>
            <a:pPr algn="r" fontAlgn="base">
              <a:spcBef>
                <a:spcPct val="0"/>
              </a:spcBef>
              <a:spcAft>
                <a:spcPct val="0"/>
              </a:spcAft>
            </a:pPr>
            <a:r>
              <a:rPr lang="en-US" altLang="ja-JP" sz="900" dirty="0">
                <a:solidFill>
                  <a:srgbClr val="000000"/>
                </a:solidFill>
              </a:rPr>
              <a:t>※</a:t>
            </a:r>
            <a:r>
              <a:rPr lang="ja-JP" altLang="en-US" sz="900" dirty="0">
                <a:solidFill>
                  <a:srgbClr val="000000"/>
                </a:solidFill>
              </a:rPr>
              <a:t>スケジュールは現時点での想定であり、今後、変更があり得る</a:t>
            </a:r>
          </a:p>
        </p:txBody>
      </p:sp>
      <p:sp>
        <p:nvSpPr>
          <p:cNvPr id="17" name="テキスト ボックス 18"/>
          <p:cNvSpPr txBox="1">
            <a:spLocks noChangeArrowheads="1"/>
          </p:cNvSpPr>
          <p:nvPr/>
        </p:nvSpPr>
        <p:spPr bwMode="auto">
          <a:xfrm>
            <a:off x="6249180" y="5510354"/>
            <a:ext cx="3554112" cy="1292662"/>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1200" dirty="0" smtClean="0">
                <a:solidFill>
                  <a:srgbClr val="000000"/>
                </a:solidFill>
              </a:rPr>
              <a:t>【</a:t>
            </a:r>
            <a:r>
              <a:rPr lang="ja-JP" altLang="en-US" sz="1200" dirty="0" smtClean="0">
                <a:solidFill>
                  <a:srgbClr val="000000"/>
                </a:solidFill>
              </a:rPr>
              <a:t>空港運営開始の想定スケジュール</a:t>
            </a:r>
            <a:r>
              <a:rPr lang="en-US" altLang="ja-JP" sz="1200" dirty="0" smtClean="0">
                <a:solidFill>
                  <a:srgbClr val="000000"/>
                </a:solidFill>
              </a:rPr>
              <a:t>】</a:t>
            </a:r>
            <a:r>
              <a:rPr lang="ja-JP" altLang="en-US" sz="1200" dirty="0">
                <a:solidFill>
                  <a:srgbClr val="000000"/>
                </a:solidFill>
              </a:rPr>
              <a:t>　</a:t>
            </a:r>
            <a:endParaRPr lang="en-US" altLang="ja-JP" sz="1200" dirty="0" smtClean="0">
              <a:solidFill>
                <a:srgbClr val="000000"/>
              </a:solidFill>
            </a:endParaRPr>
          </a:p>
          <a:p>
            <a:pPr fontAlgn="base">
              <a:spcBef>
                <a:spcPct val="0"/>
              </a:spcBef>
              <a:spcAft>
                <a:spcPct val="0"/>
              </a:spcAft>
            </a:pPr>
            <a:r>
              <a:rPr lang="ja-JP" altLang="en-US" sz="1200" dirty="0" smtClean="0">
                <a:solidFill>
                  <a:srgbClr val="000000"/>
                </a:solidFill>
              </a:rPr>
              <a:t>○</a:t>
            </a:r>
            <a:r>
              <a:rPr lang="en-US" altLang="ja-JP" sz="1200" dirty="0" smtClean="0">
                <a:solidFill>
                  <a:srgbClr val="000000"/>
                </a:solidFill>
              </a:rPr>
              <a:t>H32.1</a:t>
            </a:r>
            <a:r>
              <a:rPr lang="ja-JP" altLang="en-US" sz="1200" dirty="0" smtClean="0">
                <a:solidFill>
                  <a:srgbClr val="000000"/>
                </a:solidFill>
              </a:rPr>
              <a:t>月頃　　 </a:t>
            </a:r>
            <a:r>
              <a:rPr lang="en-US" altLang="ja-JP" sz="1200" dirty="0" smtClean="0">
                <a:solidFill>
                  <a:srgbClr val="000000"/>
                </a:solidFill>
              </a:rPr>
              <a:t>7</a:t>
            </a:r>
            <a:r>
              <a:rPr lang="ja-JP" altLang="en-US" sz="1200" dirty="0" smtClean="0">
                <a:solidFill>
                  <a:srgbClr val="000000"/>
                </a:solidFill>
              </a:rPr>
              <a:t>空港一体のビル経営開始</a:t>
            </a:r>
            <a:endParaRPr lang="en-US" altLang="ja-JP" sz="1200" dirty="0" smtClean="0">
              <a:solidFill>
                <a:srgbClr val="000000"/>
              </a:solidFill>
            </a:endParaRPr>
          </a:p>
          <a:p>
            <a:pPr fontAlgn="base">
              <a:spcBef>
                <a:spcPct val="0"/>
              </a:spcBef>
              <a:spcAft>
                <a:spcPct val="0"/>
              </a:spcAft>
            </a:pPr>
            <a:r>
              <a:rPr lang="ja-JP" altLang="en-US" sz="1200" dirty="0" smtClean="0">
                <a:solidFill>
                  <a:srgbClr val="000000"/>
                </a:solidFill>
              </a:rPr>
              <a:t>○</a:t>
            </a:r>
            <a:r>
              <a:rPr lang="en-US" altLang="ja-JP" sz="1200" dirty="0" smtClean="0">
                <a:solidFill>
                  <a:srgbClr val="000000"/>
                </a:solidFill>
              </a:rPr>
              <a:t>H32.6</a:t>
            </a:r>
            <a:r>
              <a:rPr lang="ja-JP" altLang="en-US" sz="1200" dirty="0" smtClean="0">
                <a:solidFill>
                  <a:srgbClr val="000000"/>
                </a:solidFill>
              </a:rPr>
              <a:t>月頃～　滑走路等の運営移行</a:t>
            </a:r>
            <a:endParaRPr lang="en-US" altLang="ja-JP" sz="1200" dirty="0" smtClean="0">
              <a:solidFill>
                <a:srgbClr val="000000"/>
              </a:solidFill>
            </a:endParaRPr>
          </a:p>
          <a:p>
            <a:pPr fontAlgn="base">
              <a:spcBef>
                <a:spcPct val="0"/>
              </a:spcBef>
              <a:spcAft>
                <a:spcPct val="0"/>
              </a:spcAft>
            </a:pPr>
            <a:r>
              <a:rPr lang="ja-JP" altLang="en-US" sz="1200" dirty="0" smtClean="0">
                <a:solidFill>
                  <a:srgbClr val="000000"/>
                </a:solidFill>
              </a:rPr>
              <a:t>　　　　　　　　　　　　 </a:t>
            </a:r>
            <a:r>
              <a:rPr lang="en-US" altLang="ja-JP" sz="1000" dirty="0" smtClean="0">
                <a:solidFill>
                  <a:srgbClr val="000000"/>
                </a:solidFill>
              </a:rPr>
              <a:t>H32.</a:t>
            </a:r>
            <a:r>
              <a:rPr lang="ja-JP" altLang="en-US" sz="1000" dirty="0">
                <a:solidFill>
                  <a:srgbClr val="000000"/>
                </a:solidFill>
              </a:rPr>
              <a:t> </a:t>
            </a:r>
            <a:r>
              <a:rPr lang="ja-JP" altLang="en-US" sz="1000" dirty="0" smtClean="0">
                <a:solidFill>
                  <a:srgbClr val="000000"/>
                </a:solidFill>
              </a:rPr>
              <a:t> </a:t>
            </a:r>
            <a:r>
              <a:rPr lang="en-US" altLang="ja-JP" sz="1000" dirty="0" smtClean="0">
                <a:solidFill>
                  <a:srgbClr val="000000"/>
                </a:solidFill>
              </a:rPr>
              <a:t>6 </a:t>
            </a:r>
            <a:r>
              <a:rPr lang="ja-JP" altLang="en-US" sz="1000" dirty="0" smtClean="0">
                <a:solidFill>
                  <a:srgbClr val="000000"/>
                </a:solidFill>
              </a:rPr>
              <a:t>頃 ～ 新千歳空港</a:t>
            </a:r>
            <a:endParaRPr lang="en-US" altLang="ja-JP" sz="1000" dirty="0" smtClean="0">
              <a:solidFill>
                <a:srgbClr val="000000"/>
              </a:solidFill>
            </a:endParaRPr>
          </a:p>
          <a:p>
            <a:pPr fontAlgn="base">
              <a:spcBef>
                <a:spcPct val="0"/>
              </a:spcBef>
              <a:spcAft>
                <a:spcPct val="0"/>
              </a:spcAft>
            </a:pPr>
            <a:r>
              <a:rPr lang="ja-JP" altLang="en-US" sz="1000" dirty="0" smtClean="0">
                <a:solidFill>
                  <a:srgbClr val="000000"/>
                </a:solidFill>
              </a:rPr>
              <a:t>　　　　　　　　　　　　　　　</a:t>
            </a:r>
            <a:r>
              <a:rPr lang="en-US" altLang="ja-JP" sz="1000" dirty="0" smtClean="0">
                <a:solidFill>
                  <a:srgbClr val="000000"/>
                </a:solidFill>
              </a:rPr>
              <a:t>H32.10 </a:t>
            </a:r>
            <a:r>
              <a:rPr lang="ja-JP" altLang="en-US" sz="1000" dirty="0" smtClean="0">
                <a:solidFill>
                  <a:srgbClr val="000000"/>
                </a:solidFill>
              </a:rPr>
              <a:t>頃 ～ 旭川空港</a:t>
            </a:r>
            <a:endParaRPr lang="en-US" altLang="ja-JP" sz="1000" dirty="0" smtClean="0">
              <a:solidFill>
                <a:srgbClr val="000000"/>
              </a:solidFill>
            </a:endParaRPr>
          </a:p>
          <a:p>
            <a:pPr fontAlgn="base">
              <a:spcBef>
                <a:spcPct val="0"/>
              </a:spcBef>
              <a:spcAft>
                <a:spcPct val="0"/>
              </a:spcAft>
            </a:pPr>
            <a:r>
              <a:rPr lang="ja-JP" altLang="en-US" sz="1000" dirty="0">
                <a:solidFill>
                  <a:srgbClr val="000000"/>
                </a:solidFill>
              </a:rPr>
              <a:t>　</a:t>
            </a:r>
            <a:r>
              <a:rPr lang="ja-JP" altLang="en-US" sz="1000" dirty="0" smtClean="0">
                <a:solidFill>
                  <a:srgbClr val="000000"/>
                </a:solidFill>
              </a:rPr>
              <a:t>　　　　　　　　　　　　　　</a:t>
            </a:r>
            <a:r>
              <a:rPr lang="en-US" altLang="ja-JP" sz="1000" dirty="0" smtClean="0">
                <a:solidFill>
                  <a:srgbClr val="000000"/>
                </a:solidFill>
              </a:rPr>
              <a:t>H33.  3 </a:t>
            </a:r>
            <a:r>
              <a:rPr lang="ja-JP" altLang="en-US" sz="1000" dirty="0" smtClean="0">
                <a:solidFill>
                  <a:srgbClr val="000000"/>
                </a:solidFill>
              </a:rPr>
              <a:t>頃 ～ 稚内・釧路・</a:t>
            </a:r>
            <a:endParaRPr lang="en-US" altLang="ja-JP" sz="1000" dirty="0" smtClean="0">
              <a:solidFill>
                <a:srgbClr val="000000"/>
              </a:solidFill>
            </a:endParaRPr>
          </a:p>
          <a:p>
            <a:pPr fontAlgn="base">
              <a:spcBef>
                <a:spcPct val="0"/>
              </a:spcBef>
              <a:spcAft>
                <a:spcPct val="0"/>
              </a:spcAft>
            </a:pPr>
            <a:r>
              <a:rPr lang="ja-JP" altLang="en-US" sz="1000" dirty="0">
                <a:solidFill>
                  <a:srgbClr val="000000"/>
                </a:solidFill>
              </a:rPr>
              <a:t>　</a:t>
            </a:r>
            <a:r>
              <a:rPr lang="ja-JP" altLang="en-US" sz="1000" dirty="0" smtClean="0">
                <a:solidFill>
                  <a:srgbClr val="000000"/>
                </a:solidFill>
              </a:rPr>
              <a:t>　　　　　　　　　　　　　　　　　　　　　　　函館・帯広・女満別空港</a:t>
            </a:r>
            <a:endParaRPr lang="ja-JP" altLang="en-US" sz="1200" dirty="0">
              <a:solidFill>
                <a:srgbClr val="000000"/>
              </a:solidFill>
            </a:endParaRPr>
          </a:p>
        </p:txBody>
      </p:sp>
    </p:spTree>
    <p:extLst>
      <p:ext uri="{BB962C8B-B14F-4D97-AF65-F5344CB8AC3E}">
        <p14:creationId xmlns:p14="http://schemas.microsoft.com/office/powerpoint/2010/main" val="187116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5154908F-1419-4CAC-B4AE-9298353669D5}" vid="{E00009AC-6EF1-4080-B073-2679ADBAC50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34803</TotalTime>
  <Words>43</Words>
  <Application>Microsoft Office PowerPoint</Application>
  <PresentationFormat>A4 210 x 297 mm</PresentationFormat>
  <Paragraphs>48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ＭＳ Ｐゴシック</vt:lpstr>
      <vt:lpstr>Arial</vt:lpstr>
      <vt:lpstr>Calibri</vt:lpstr>
      <vt:lpstr>Times New Roman</vt:lpstr>
      <vt:lpstr>2_標準デザイン</vt:lpstr>
      <vt:lpstr>PowerPoint プレゼンテーション</vt:lpstr>
    </vt:vector>
  </TitlesOfParts>
  <Company>国土交通省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なし</cp:lastModifiedBy>
  <cp:revision>3102</cp:revision>
  <cp:lastPrinted>2018-03-27T09:47:52Z</cp:lastPrinted>
  <dcterms:created xsi:type="dcterms:W3CDTF">2009-08-28T06:51:09Z</dcterms:created>
  <dcterms:modified xsi:type="dcterms:W3CDTF">2018-04-16T14:15:40Z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PMG_LayoutGrid">
    <vt:lpwstr>0</vt:lpwstr>
  </property>
</Properties>
</file>