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71" r:id="rId6"/>
    <p:sldId id="261" r:id="rId7"/>
    <p:sldId id="273" r:id="rId8"/>
    <p:sldId id="275" r:id="rId9"/>
    <p:sldId id="279" r:id="rId10"/>
    <p:sldId id="280" r:id="rId11"/>
    <p:sldId id="276" r:id="rId12"/>
    <p:sldId id="262" r:id="rId13"/>
    <p:sldId id="278" r:id="rId14"/>
    <p:sldId id="277" r:id="rId1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1718-C441-47E9-B65D-79D360EEBEE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86F02-78D3-41FD-9923-C6951F2517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71500" y="1122363"/>
            <a:ext cx="10847070" cy="2387600"/>
          </a:xfrm>
        </p:spPr>
        <p:txBody>
          <a:bodyPr>
            <a:normAutofit/>
          </a:bodyPr>
          <a:lstStyle/>
          <a:p>
            <a:r>
              <a:rPr kumimoji="1" lang="ja-JP" altLang="en-US" sz="4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「あさひかわ くらしのアプリ」の導入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末広八親町内会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スマートフォンの利用が苦手な方へ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離れて暮らす、子ども（市外）が利用している。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新たな取組への抵抗感を減らすため、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信頼関係の構築、意識の変化に向けた取組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84601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アプリ導入後に寄せられた意見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町内会から月２回回覧板を配信され、利用者からはいつでも見られることから、便利になったと喜ばれている。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紙の回覧板が不要な世帯があることから、回覧板の届け先が遠くなった。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529379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アプリ導入後の回覧板状況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sz="4400" dirty="0"/>
              <a:t>従前どおり紙での回覧を継続中</a:t>
            </a:r>
            <a:endParaRPr kumimoji="1" lang="en-US" altLang="ja-JP" sz="4400" dirty="0"/>
          </a:p>
          <a:p>
            <a:endParaRPr lang="en-US" altLang="ja-JP" sz="4400" dirty="0"/>
          </a:p>
          <a:p>
            <a:pPr marL="0" indent="0">
              <a:buNone/>
            </a:pPr>
            <a:r>
              <a:rPr kumimoji="1" lang="ja-JP" altLang="en-US" sz="4400" dirty="0"/>
              <a:t>アプリ利用者のうち、紙回覧板不要な方へは回覧していない</a:t>
            </a:r>
            <a:endParaRPr kumimoji="1" lang="en-US" altLang="ja-JP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町内会からの提案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町内会回覧板の「読んだ」ボタン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双方向でのコミュニケーション機能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1877735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アプリ導入検討町内会へ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4000" kern="100" dirty="0">
                <a:effectLst/>
                <a:latin typeface="+mn-ea"/>
                <a:cs typeface="Times New Roman" panose="02020603050405020304" pitchFamily="18" charset="0"/>
              </a:rPr>
              <a:t>アプリ導入はこれからの時代、必須事項となると考えます。</a:t>
            </a:r>
            <a:endParaRPr lang="en-US" altLang="ja-JP" sz="4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ja-JP" sz="4000" kern="100" dirty="0">
                <a:effectLst/>
                <a:latin typeface="+mn-ea"/>
                <a:cs typeface="Times New Roman" panose="02020603050405020304" pitchFamily="18" charset="0"/>
              </a:rPr>
              <a:t>最大のメリットは、紙と違い情報がいつでも見られ、共有できることです。</a:t>
            </a:r>
            <a:endParaRPr lang="en-US" altLang="ja-JP" sz="4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ja-JP" sz="4000" kern="100" dirty="0">
                <a:effectLst/>
                <a:latin typeface="+mn-ea"/>
                <a:cs typeface="Times New Roman" panose="02020603050405020304" pitchFamily="18" charset="0"/>
              </a:rPr>
              <a:t>役員交代の課題はありますが、</a:t>
            </a:r>
            <a:r>
              <a:rPr lang="ja-JP" altLang="en-US" sz="4000" kern="100" dirty="0">
                <a:effectLst/>
                <a:latin typeface="+mn-ea"/>
                <a:cs typeface="Times New Roman" panose="02020603050405020304" pitchFamily="18" charset="0"/>
              </a:rPr>
              <a:t>信頼関係を築きながら、</a:t>
            </a:r>
            <a:r>
              <a:rPr lang="ja-JP" altLang="ja-JP" sz="4000" kern="100" dirty="0">
                <a:effectLst/>
                <a:latin typeface="+mn-ea"/>
                <a:cs typeface="Times New Roman" panose="02020603050405020304" pitchFamily="18" charset="0"/>
              </a:rPr>
              <a:t>地道にコツコツとデジタル化を定着させることが、成功のカギにな</a:t>
            </a:r>
            <a:r>
              <a:rPr lang="ja-JP" altLang="en-US" sz="4000" kern="100" dirty="0">
                <a:effectLst/>
                <a:latin typeface="+mn-ea"/>
                <a:cs typeface="Times New Roman" panose="02020603050405020304" pitchFamily="18" charset="0"/>
              </a:rPr>
              <a:t>ると考えます</a:t>
            </a:r>
            <a:r>
              <a:rPr lang="ja-JP" altLang="ja-JP" sz="4000" kern="100" dirty="0">
                <a:effectLst/>
                <a:latin typeface="+mn-ea"/>
                <a:cs typeface="Times New Roman" panose="02020603050405020304" pitchFamily="18" charset="0"/>
              </a:rPr>
              <a:t>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58443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町内会概要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400" kern="0" dirty="0"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lang="ja-JP" altLang="ja-JP" sz="2400" kern="0" dirty="0">
                <a:effectLst/>
                <a:latin typeface="+mn-ea"/>
                <a:cs typeface="Times New Roman" panose="02020603050405020304" pitchFamily="18" charset="0"/>
              </a:rPr>
              <a:t>町</a:t>
            </a:r>
            <a:r>
              <a:rPr lang="ja-JP" altLang="ja-JP" sz="2400" kern="0" spc="-15" dirty="0">
                <a:effectLst/>
                <a:latin typeface="+mn-ea"/>
                <a:cs typeface="Times New Roman" panose="02020603050405020304" pitchFamily="18" charset="0"/>
              </a:rPr>
              <a:t>内</a:t>
            </a:r>
            <a:r>
              <a:rPr lang="ja-JP" altLang="ja-JP" sz="2400" kern="0" dirty="0">
                <a:effectLst/>
                <a:latin typeface="+mn-ea"/>
                <a:cs typeface="Times New Roman" panose="02020603050405020304" pitchFamily="18" charset="0"/>
              </a:rPr>
              <a:t>会</a:t>
            </a:r>
            <a:r>
              <a:rPr lang="ja-JP" altLang="ja-JP" sz="2400" kern="0" spc="-15" dirty="0">
                <a:effectLst/>
                <a:latin typeface="+mn-ea"/>
                <a:cs typeface="Times New Roman" panose="02020603050405020304" pitchFamily="18" charset="0"/>
              </a:rPr>
              <a:t>の</a:t>
            </a:r>
            <a:r>
              <a:rPr lang="ja-JP" altLang="ja-JP" sz="2400" kern="0" dirty="0">
                <a:effectLst/>
                <a:latin typeface="+mn-ea"/>
                <a:cs typeface="Times New Roman" panose="02020603050405020304" pitchFamily="18" charset="0"/>
              </a:rPr>
              <a:t>街</a:t>
            </a:r>
            <a:r>
              <a:rPr lang="ja-JP" altLang="ja-JP" sz="2400" kern="0" spc="-15" dirty="0">
                <a:effectLst/>
                <a:latin typeface="+mn-ea"/>
                <a:cs typeface="Times New Roman" panose="02020603050405020304" pitchFamily="18" charset="0"/>
              </a:rPr>
              <a:t>並み</a:t>
            </a:r>
            <a:r>
              <a:rPr lang="ja-JP" altLang="en-US" sz="2400" kern="0" spc="-15" dirty="0">
                <a:effectLst/>
                <a:latin typeface="+mn-ea"/>
                <a:cs typeface="Times New Roman" panose="02020603050405020304" pitchFamily="18" charset="0"/>
              </a:rPr>
              <a:t>：旧来からの住宅地</a:t>
            </a:r>
            <a:endParaRPr lang="en-US" altLang="ja-JP" sz="2400" kern="0" spc="-15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1"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en-US" sz="2400" kern="0" spc="-15" dirty="0">
                <a:latin typeface="+mn-ea"/>
                <a:cs typeface="Times New Roman" panose="02020603050405020304" pitchFamily="18" charset="0"/>
              </a:rPr>
              <a:t>・結　成　年　　：昭和４８年</a:t>
            </a:r>
            <a:endParaRPr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1"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kumimoji="1" lang="ja-JP" altLang="en-US" sz="2400" kern="0" spc="-15" dirty="0">
                <a:latin typeface="+mn-ea"/>
                <a:cs typeface="Times New Roman" panose="02020603050405020304" pitchFamily="18" charset="0"/>
              </a:rPr>
              <a:t>・世　帯　数　　：約６５０世帯、班数３１班、</a:t>
            </a:r>
            <a:r>
              <a:rPr lang="ja-JP" altLang="en-US" sz="2400" kern="0" spc="-15" dirty="0">
                <a:latin typeface="+mn-ea"/>
                <a:cs typeface="Times New Roman" panose="02020603050405020304" pitchFamily="18" charset="0"/>
              </a:rPr>
              <a:t>班の世帯数　平均２０世帯</a:t>
            </a:r>
            <a:endParaRPr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en-US" sz="2400" kern="0" spc="-15" dirty="0">
                <a:latin typeface="+mn-ea"/>
                <a:cs typeface="Times New Roman" panose="02020603050405020304" pitchFamily="18" charset="0"/>
              </a:rPr>
              <a:t>・年　　　代　　：７５歳以上の世帯が３０％を超える</a:t>
            </a:r>
            <a:endParaRPr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kumimoji="1" lang="ja-JP" altLang="en-US" sz="2400" kern="0" spc="-15" dirty="0">
                <a:latin typeface="+mn-ea"/>
                <a:cs typeface="Times New Roman" panose="02020603050405020304" pitchFamily="18" charset="0"/>
              </a:rPr>
              <a:t>・アプリ登録者　：</a:t>
            </a:r>
            <a:r>
              <a:rPr lang="ja-JP" altLang="en-US" sz="2400" kern="0" spc="-15" dirty="0">
                <a:latin typeface="+mn-ea"/>
                <a:cs typeface="Times New Roman" panose="02020603050405020304" pitchFamily="18" charset="0"/>
              </a:rPr>
              <a:t>３０</a:t>
            </a:r>
            <a:r>
              <a:rPr kumimoji="1" lang="ja-JP" altLang="en-US" sz="2400" kern="0" spc="-15" dirty="0">
                <a:latin typeface="+mn-ea"/>
                <a:cs typeface="Times New Roman" panose="02020603050405020304" pitchFamily="18" charset="0"/>
              </a:rPr>
              <a:t>％の世帯</a:t>
            </a:r>
            <a:endParaRPr kumimoji="1"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1" lang="en-US" altLang="ja-JP" sz="2400" kern="0" spc="-15" dirty="0"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kumimoji="1" lang="ja-JP" altLang="en-US" sz="2400" kern="0" spc="-15" dirty="0">
                <a:latin typeface="+mn-ea"/>
                <a:cs typeface="Times New Roman" panose="02020603050405020304" pitchFamily="18" charset="0"/>
              </a:rPr>
              <a:t>・アプリ担当者　：３名</a:t>
            </a:r>
            <a:r>
              <a:rPr lang="ja-JP" altLang="en-US" sz="2400" kern="0" spc="-15" dirty="0">
                <a:latin typeface="+mn-ea"/>
                <a:cs typeface="Times New Roman" panose="02020603050405020304" pitchFamily="18" charset="0"/>
              </a:rPr>
              <a:t>（</a:t>
            </a:r>
            <a:r>
              <a:rPr kumimoji="1" lang="ja-JP" altLang="en-US" sz="2400" kern="0" spc="-15" dirty="0">
                <a:latin typeface="+mn-ea"/>
                <a:cs typeface="Times New Roman" panose="02020603050405020304" pitchFamily="18" charset="0"/>
              </a:rPr>
              <a:t>会長、総務部長、総務副部長）</a:t>
            </a:r>
            <a:endParaRPr kumimoji="1" lang="en-US" altLang="ja-JP" sz="2400" kern="0" spc="-15" dirty="0">
              <a:latin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主な活動内容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・３月　　　　総会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・４月　　　　町内散歩・町内一斉清掃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・７月～８月　ラジオ体操　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・８月　　　　夏まつり（子ども神輿・盆踊り）　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・９月　　　　敬老の集い・パークゴルフ大会　　　　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・</a:t>
            </a:r>
            <a:r>
              <a:rPr kumimoji="1" lang="en-US" altLang="ja-JP" dirty="0"/>
              <a:t>10</a:t>
            </a:r>
            <a:r>
              <a:rPr kumimoji="1" lang="ja-JP" altLang="en-US" dirty="0"/>
              <a:t>月　　　　町内一斉清掃　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</a:t>
            </a:r>
            <a:r>
              <a:rPr lang="en-US" altLang="ja-JP" dirty="0"/>
              <a:t>12</a:t>
            </a:r>
            <a:r>
              <a:rPr lang="ja-JP" altLang="en-US" dirty="0"/>
              <a:t>月　　　　餅つき会　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・１月　　　　新年交礼会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 </a:t>
            </a:r>
            <a:r>
              <a:rPr lang="en-US" altLang="ja-JP" dirty="0"/>
              <a:t>2</a:t>
            </a:r>
            <a:r>
              <a:rPr lang="ja-JP" altLang="en-US" dirty="0"/>
              <a:t>月　　　　新一年生お祝い・豆まき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その他、各専門部で様々な事業を展開している。</a:t>
            </a:r>
            <a:endParaRPr lang="en-US" altLang="ja-JP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アプリ導入について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4000" dirty="0">
                <a:effectLst/>
                <a:latin typeface="+mn-ea"/>
                <a:cs typeface="Times New Roman" panose="02020603050405020304" pitchFamily="18" charset="0"/>
              </a:rPr>
              <a:t>当町内会では、もともと青少年部が</a:t>
            </a:r>
            <a:r>
              <a:rPr lang="en-US" altLang="ja-JP" sz="4000" dirty="0">
                <a:effectLst/>
                <a:latin typeface="+mn-ea"/>
                <a:cs typeface="Times New Roman" panose="02020603050405020304" pitchFamily="18" charset="0"/>
              </a:rPr>
              <a:t>LINE</a:t>
            </a:r>
            <a:r>
              <a:rPr lang="ja-JP" altLang="ja-JP" sz="4000" dirty="0">
                <a:effectLst/>
                <a:latin typeface="+mn-ea"/>
                <a:cs typeface="Times New Roman" panose="02020603050405020304" pitchFamily="18" charset="0"/>
              </a:rPr>
              <a:t>で連絡を取り合っていた経緯があります。</a:t>
            </a:r>
            <a:endParaRPr lang="en-US" altLang="ja-JP" sz="40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ja-JP" sz="4000" dirty="0">
                <a:effectLst/>
                <a:latin typeface="+mn-ea"/>
                <a:cs typeface="Times New Roman" panose="02020603050405020304" pitchFamily="18" charset="0"/>
              </a:rPr>
              <a:t>そのため、今回の『あさひかわ くらしのアプリ』導入にあたっても、デジタルツールを使うことへの大きな抵抗感なく、自然に受け入れることができました。</a:t>
            </a:r>
            <a:endParaRPr kumimoji="1" lang="en-US" altLang="ja-JP" sz="4000" dirty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アプリ導入について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役員業務の効率化</a:t>
            </a:r>
            <a:endParaRPr lang="en-US" altLang="ja-JP" sz="44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会員の負担軽減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82372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アプリ導入について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4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役員で協議し導入する方向で決定</a:t>
            </a:r>
            <a:endParaRPr kumimoji="1" lang="ja-JP" altLang="en-US" sz="4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導入までの期間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ja-JP" sz="4000" dirty="0"/>
          </a:p>
          <a:p>
            <a:pPr marL="0" indent="0" algn="ctr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400" dirty="0"/>
              <a:t>約２年</a:t>
            </a:r>
            <a:endParaRPr lang="en-US" altLang="ja-JP" sz="4400" dirty="0"/>
          </a:p>
        </p:txBody>
      </p:sp>
    </p:spTree>
    <p:extLst>
      <p:ext uri="{BB962C8B-B14F-4D97-AF65-F5344CB8AC3E}">
        <p14:creationId xmlns:p14="http://schemas.microsoft.com/office/powerpoint/2010/main" val="3616468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アプリ担当者として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 algn="just">
              <a:buNone/>
            </a:pPr>
            <a:r>
              <a:rPr lang="ja-JP" altLang="ja-JP" sz="4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現在は「紙」と「アプリ」のハイブリッド運用だが、デジタル化への大切な過渡期と捉えてい</a:t>
            </a:r>
            <a:r>
              <a:rPr lang="ja-JP" altLang="en-US" sz="4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ます</a:t>
            </a:r>
            <a:r>
              <a:rPr lang="ja-JP" altLang="ja-JP" sz="40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。</a:t>
            </a:r>
          </a:p>
          <a:p>
            <a:pPr marL="0" indent="0">
              <a:buNone/>
            </a:pPr>
            <a:r>
              <a:rPr lang="ja-JP" altLang="ja-JP" sz="40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アプリの利便性を活かし、デジタルでの情報共有を積極的に推進してい</a:t>
            </a:r>
            <a:r>
              <a:rPr lang="ja-JP" altLang="en-US" sz="40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きたい</a:t>
            </a:r>
            <a:r>
              <a:rPr lang="ja-JP" altLang="ja-JP" sz="40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。</a:t>
            </a:r>
            <a:endParaRPr lang="en-US" altLang="ja-JP" sz="4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317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スマートフォンの利用が苦手な方へ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個別訪問対応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二次元コードから、入力の手助け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世帯の中で、スマートフォンに慣れている方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に利用してもらう。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312377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524</Words>
  <Application>Microsoft Office PowerPoint</Application>
  <PresentationFormat>ワイド画面</PresentationFormat>
  <Paragraphs>78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BIZ UDPゴシック</vt:lpstr>
      <vt:lpstr>游ゴシック</vt:lpstr>
      <vt:lpstr>游ゴシック Light</vt:lpstr>
      <vt:lpstr>Arial</vt:lpstr>
      <vt:lpstr>Office テーマ</vt:lpstr>
      <vt:lpstr>「あさひかわ くらしのアプリ」の導入</vt:lpstr>
      <vt:lpstr>町内会概要</vt:lpstr>
      <vt:lpstr>主な活動内容</vt:lpstr>
      <vt:lpstr>アプリ導入について</vt:lpstr>
      <vt:lpstr>アプリ導入について</vt:lpstr>
      <vt:lpstr>アプリ導入について</vt:lpstr>
      <vt:lpstr>導入までの期間</vt:lpstr>
      <vt:lpstr>アプリ担当者として</vt:lpstr>
      <vt:lpstr>スマートフォンの利用が苦手な方へ</vt:lpstr>
      <vt:lpstr>スマートフォンの利用が苦手な方へ</vt:lpstr>
      <vt:lpstr>アプリ導入後に寄せられた意見</vt:lpstr>
      <vt:lpstr>アプリ導入後の回覧板状況</vt:lpstr>
      <vt:lpstr>町内会からの提案</vt:lpstr>
      <vt:lpstr>アプリ導入検討町内会へ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あさひかわ くらしのアプリ導入</dc:title>
  <dc:creator>神田　誉史</dc:creator>
  <cp:lastModifiedBy>林中　優</cp:lastModifiedBy>
  <cp:revision>26</cp:revision>
  <cp:lastPrinted>2025-10-31T01:15:35Z</cp:lastPrinted>
  <dcterms:created xsi:type="dcterms:W3CDTF">2025-10-03T04:22:00Z</dcterms:created>
  <dcterms:modified xsi:type="dcterms:W3CDTF">2026-04-14T09:03:31Z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1041-11.8.2.8498</vt:lpwstr>
  </property>
</Properties>
</file>