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sldIdLst>
    <p:sldId id="256" r:id="rId3"/>
    <p:sldId id="257" r:id="rId4"/>
    <p:sldId id="258" r:id="rId5"/>
    <p:sldId id="259" r:id="rId6"/>
    <p:sldId id="273" r:id="rId7"/>
    <p:sldId id="271" r:id="rId8"/>
    <p:sldId id="272" r:id="rId9"/>
    <p:sldId id="260" r:id="rId10"/>
    <p:sldId id="263" r:id="rId11"/>
    <p:sldId id="261" r:id="rId12"/>
    <p:sldId id="270" r:id="rId13"/>
    <p:sldId id="265" r:id="rId14"/>
    <p:sldId id="266" r:id="rId15"/>
    <p:sldId id="264" r:id="rId16"/>
    <p:sldId id="267" r:id="rId17"/>
    <p:sldId id="269" r:id="rId18"/>
    <p:sldId id="274" r:id="rId19"/>
    <p:sldId id="262" r:id="rId20"/>
    <p:sldId id="275" r:id="rId21"/>
    <p:sldId id="276" r:id="rId22"/>
    <p:sldId id="278" r:id="rId23"/>
    <p:sldId id="277" r:id="rId24"/>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8" autoAdjust="0"/>
    <p:restoredTop sz="94660"/>
  </p:normalViewPr>
  <p:slideViewPr>
    <p:cSldViewPr snapToGrid="0">
      <p:cViewPr varScale="1">
        <p:scale>
          <a:sx n="71" d="100"/>
          <a:sy n="71" d="100"/>
        </p:scale>
        <p:origin x="65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211718-C441-47E9-B65D-79D360EEBEEF}" type="datetimeFigureOut">
              <a:rPr kumimoji="1" lang="ja-JP" altLang="en-US" smtClean="0"/>
              <a:t>2026/4/7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D486F02-78D3-41FD-9923-C6951F251706}"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486F02-78D3-41FD-9923-C6951F251706}"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211718-C441-47E9-B65D-79D360EEBEEF}" type="datetimeFigureOut">
              <a:rPr kumimoji="1" lang="ja-JP" altLang="en-US" smtClean="0"/>
              <a:t>2026/4/7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486F02-78D3-41FD-9923-C6951F251706}"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71500" y="1122363"/>
            <a:ext cx="10847070" cy="2387600"/>
          </a:xfrm>
        </p:spPr>
        <p:txBody>
          <a:bodyPr>
            <a:normAutofit/>
          </a:bodyPr>
          <a:lstStyle/>
          <a:p>
            <a:r>
              <a:rPr kumimoji="1" lang="ja-JP" altLang="en-US" sz="4800" dirty="0">
                <a:latin typeface="BIZ UDPゴシック" panose="020B0400000000000000" pitchFamily="50" charset="-128"/>
                <a:ea typeface="BIZ UDPゴシック" panose="020B0400000000000000" pitchFamily="50" charset="-128"/>
              </a:rPr>
              <a:t>「あさひかわ くらしのアプリ」の導入</a:t>
            </a:r>
          </a:p>
        </p:txBody>
      </p:sp>
      <p:sp>
        <p:nvSpPr>
          <p:cNvPr id="3" name="字幕 2"/>
          <p:cNvSpPr>
            <a:spLocks noGrp="1"/>
          </p:cNvSpPr>
          <p:nvPr>
            <p:ph type="subTitle" idx="1"/>
          </p:nvPr>
        </p:nvSpPr>
        <p:spPr>
          <a:xfrm>
            <a:off x="1524000" y="4126230"/>
            <a:ext cx="9144000" cy="1131570"/>
          </a:xfrm>
        </p:spPr>
        <p:txBody>
          <a:bodyPr>
            <a:normAutofit/>
          </a:bodyPr>
          <a:lstStyle/>
          <a:p>
            <a:r>
              <a:rPr kumimoji="1" lang="ja-JP" altLang="en-US" sz="4000" dirty="0"/>
              <a:t>豊岡の町内会</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latin typeface="BIZ UDPゴシック" panose="020B0400000000000000" pitchFamily="50" charset="-128"/>
                <a:ea typeface="BIZ UDPゴシック" panose="020B0400000000000000" pitchFamily="50" charset="-128"/>
              </a:rPr>
              <a:t>役員、班長会議での協議</a:t>
            </a:r>
            <a:endParaRPr kumimoji="1" lang="ja-JP" altLang="en-US" dirty="0">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p:txBody>
          <a:bodyPr/>
          <a:lstStyle/>
          <a:p>
            <a:endParaRPr lang="en-US" altLang="ja-JP" dirty="0"/>
          </a:p>
          <a:p>
            <a:endParaRPr lang="en-US" altLang="ja-JP" dirty="0"/>
          </a:p>
          <a:p>
            <a:endParaRPr lang="en-US" altLang="ja-JP" dirty="0"/>
          </a:p>
          <a:p>
            <a:pPr marL="0" indent="0" algn="ctr">
              <a:buNone/>
            </a:pPr>
            <a:r>
              <a:rPr lang="ja-JP" altLang="en-US" sz="4400" dirty="0"/>
              <a:t>アプリ導入する方向で決定</a:t>
            </a:r>
            <a:endParaRPr kumimoji="1" lang="ja-JP" altLang="en-US" sz="4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a:latin typeface="BIZ UDPゴシック" panose="020B0400000000000000" pitchFamily="50" charset="-128"/>
                <a:ea typeface="BIZ UDPゴシック" panose="020B0400000000000000" pitchFamily="50" charset="-128"/>
              </a:rPr>
              <a:t>アプリ導入に関する会員からの意見（反対）</a:t>
            </a:r>
          </a:p>
        </p:txBody>
      </p:sp>
      <p:sp>
        <p:nvSpPr>
          <p:cNvPr id="3" name="コンテンツ プレースホルダー 2"/>
          <p:cNvSpPr>
            <a:spLocks noGrp="1"/>
          </p:cNvSpPr>
          <p:nvPr>
            <p:ph idx="1"/>
          </p:nvPr>
        </p:nvSpPr>
        <p:spPr/>
        <p:txBody>
          <a:bodyPr>
            <a:normAutofit/>
          </a:bodyPr>
          <a:lstStyle/>
          <a:p>
            <a:pPr marL="0" indent="0">
              <a:buNone/>
            </a:pPr>
            <a:r>
              <a:rPr lang="en-US" altLang="ja-JP" sz="3600" dirty="0"/>
              <a:t>Q</a:t>
            </a:r>
            <a:r>
              <a:rPr lang="ja-JP" altLang="en-US" sz="3600" dirty="0"/>
              <a:t>　アプリ＝スマートフォン用？何の為のアプリ導入なのか、目的がよくわからない。</a:t>
            </a:r>
            <a:endParaRPr lang="en-US" altLang="ja-JP" sz="3600" dirty="0"/>
          </a:p>
          <a:p>
            <a:pPr marL="0" indent="0">
              <a:buNone/>
            </a:pPr>
            <a:endParaRPr kumimoji="1" lang="en-US" altLang="ja-JP" sz="3600" dirty="0"/>
          </a:p>
          <a:p>
            <a:pPr marL="0" indent="0" algn="just">
              <a:buNone/>
            </a:pPr>
            <a:r>
              <a:rPr kumimoji="1" lang="en-US" altLang="ja-JP" sz="3600" dirty="0"/>
              <a:t>A</a:t>
            </a:r>
            <a:r>
              <a:rPr kumimoji="1" lang="ja-JP" altLang="en-US" sz="3600" dirty="0"/>
              <a:t>　</a:t>
            </a:r>
            <a:r>
              <a:rPr lang="ja-JP" altLang="ja-JP" sz="3600" dirty="0"/>
              <a:t>主な目的は、回覧板のデジタル化です。</a:t>
            </a:r>
          </a:p>
          <a:p>
            <a:pPr marL="0" indent="0" algn="just">
              <a:buNone/>
            </a:pPr>
            <a:r>
              <a:rPr lang="ja-JP" altLang="ja-JP" sz="3600" dirty="0"/>
              <a:t>スマートフォン・タブレット専用のアプリです。</a:t>
            </a:r>
          </a:p>
          <a:p>
            <a:pPr marL="0" indent="0">
              <a:buNone/>
            </a:pPr>
            <a:r>
              <a:rPr lang="ja-JP" altLang="ja-JP" sz="3600" dirty="0"/>
              <a:t>その他、役員・班内のチャット機能やカレンダー機能も利用できます。</a:t>
            </a:r>
            <a:endParaRPr kumimoji="1" lang="ja-JP" altLang="en-US" sz="3600" dirty="0"/>
          </a:p>
        </p:txBody>
      </p:sp>
    </p:spTree>
    <p:extLst>
      <p:ext uri="{BB962C8B-B14F-4D97-AF65-F5344CB8AC3E}">
        <p14:creationId xmlns:p14="http://schemas.microsoft.com/office/powerpoint/2010/main" val="2581527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a:latin typeface="BIZ UDPゴシック" panose="020B0400000000000000" pitchFamily="50" charset="-128"/>
                <a:ea typeface="BIZ UDPゴシック" panose="020B0400000000000000" pitchFamily="50" charset="-128"/>
              </a:rPr>
              <a:t>アプリ導入に関する会員からの意見</a:t>
            </a:r>
            <a:r>
              <a:rPr kumimoji="1" lang="ja-JP" altLang="en-US" sz="1800" dirty="0"/>
              <a:t>（どちらでもない）</a:t>
            </a:r>
          </a:p>
        </p:txBody>
      </p:sp>
      <p:sp>
        <p:nvSpPr>
          <p:cNvPr id="3" name="コンテンツ プレースホルダー 2"/>
          <p:cNvSpPr>
            <a:spLocks noGrp="1"/>
          </p:cNvSpPr>
          <p:nvPr>
            <p:ph idx="1"/>
          </p:nvPr>
        </p:nvSpPr>
        <p:spPr/>
        <p:txBody>
          <a:bodyPr>
            <a:normAutofit/>
          </a:bodyPr>
          <a:lstStyle/>
          <a:p>
            <a:pPr marL="0" indent="0">
              <a:buNone/>
            </a:pPr>
            <a:r>
              <a:rPr lang="en-US" altLang="ja-JP" sz="3600" dirty="0"/>
              <a:t>Q</a:t>
            </a:r>
            <a:r>
              <a:rPr lang="ja-JP" altLang="en-US" sz="3600" dirty="0"/>
              <a:t>　毎年交代となる役員達で、継続していくことが可能となるのか不安があります</a:t>
            </a:r>
            <a:r>
              <a:rPr kumimoji="1" lang="ja-JP" altLang="en-US" sz="3600" dirty="0"/>
              <a:t>。先ずは今まで、回覧をしている内容の見直しから始めてみてはいかがでしょうか。</a:t>
            </a:r>
            <a:endParaRPr kumimoji="1" lang="en-US" altLang="ja-JP" sz="3600" dirty="0"/>
          </a:p>
          <a:p>
            <a:pPr marL="0" indent="0">
              <a:buNone/>
            </a:pPr>
            <a:endParaRPr lang="en-US" altLang="ja-JP" sz="3600" dirty="0"/>
          </a:p>
          <a:p>
            <a:pPr marL="0" indent="0">
              <a:buNone/>
            </a:pPr>
            <a:r>
              <a:rPr kumimoji="1" lang="en-US" altLang="ja-JP" sz="3600" dirty="0"/>
              <a:t>A</a:t>
            </a:r>
            <a:r>
              <a:rPr kumimoji="1" lang="ja-JP" altLang="en-US" sz="3600" dirty="0"/>
              <a:t>　アプリ担当が、今後も管理者として従事させていただきます。</a:t>
            </a:r>
            <a:endParaRPr kumimoji="1" lang="en-US" altLang="ja-JP" sz="3600" dirty="0"/>
          </a:p>
          <a:p>
            <a:endParaRPr kumimoji="1" lang="en-US" altLang="ja-JP" sz="2800" dirty="0"/>
          </a:p>
          <a:p>
            <a:endParaRPr kumimoji="1" lang="ja-JP" altLang="en-US" dirty="0"/>
          </a:p>
        </p:txBody>
      </p:sp>
    </p:spTree>
    <p:extLst>
      <p:ext uri="{BB962C8B-B14F-4D97-AF65-F5344CB8AC3E}">
        <p14:creationId xmlns:p14="http://schemas.microsoft.com/office/powerpoint/2010/main" val="3543384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a:latin typeface="BIZ UDPゴシック" panose="020B0400000000000000" pitchFamily="50" charset="-128"/>
                <a:ea typeface="BIZ UDPゴシック" panose="020B0400000000000000" pitchFamily="50" charset="-128"/>
              </a:rPr>
              <a:t>アプリ導入に関する会員からの意見</a:t>
            </a:r>
            <a:r>
              <a:rPr kumimoji="1" lang="ja-JP" altLang="en-US" sz="1800" dirty="0"/>
              <a:t>（どちらでもない）</a:t>
            </a:r>
          </a:p>
        </p:txBody>
      </p:sp>
      <p:sp>
        <p:nvSpPr>
          <p:cNvPr id="3" name="コンテンツ プレースホルダー 2"/>
          <p:cNvSpPr>
            <a:spLocks noGrp="1"/>
          </p:cNvSpPr>
          <p:nvPr>
            <p:ph idx="1"/>
          </p:nvPr>
        </p:nvSpPr>
        <p:spPr/>
        <p:txBody>
          <a:bodyPr>
            <a:normAutofit/>
          </a:bodyPr>
          <a:lstStyle/>
          <a:p>
            <a:pPr marL="0" indent="0">
              <a:buNone/>
            </a:pPr>
            <a:r>
              <a:rPr lang="en-US" altLang="ja-JP" sz="2800" dirty="0"/>
              <a:t>Q</a:t>
            </a:r>
            <a:r>
              <a:rPr lang="ja-JP" altLang="en-US" sz="2800" dirty="0"/>
              <a:t>　個人情報の漏洩の心配はないのでしょうか</a:t>
            </a:r>
            <a:r>
              <a:rPr kumimoji="1" lang="ja-JP" altLang="en-US" dirty="0"/>
              <a:t>。</a:t>
            </a:r>
            <a:r>
              <a:rPr kumimoji="1" lang="en-US" altLang="ja-JP" dirty="0"/>
              <a:t>PW</a:t>
            </a:r>
            <a:r>
              <a:rPr kumimoji="1" lang="ja-JP" altLang="en-US" dirty="0"/>
              <a:t>（パスワード）管理は完璧に行えるのでしょうか。その様な心配が全くないのであれば検討します。</a:t>
            </a:r>
            <a:endParaRPr kumimoji="1" lang="en-US" altLang="ja-JP" dirty="0"/>
          </a:p>
          <a:p>
            <a:pPr marL="0" indent="0">
              <a:buNone/>
            </a:pPr>
            <a:endParaRPr lang="en-US" altLang="ja-JP" sz="2800" dirty="0"/>
          </a:p>
          <a:p>
            <a:pPr marL="0" indent="0">
              <a:buNone/>
            </a:pPr>
            <a:r>
              <a:rPr kumimoji="1" lang="en-US" altLang="ja-JP" dirty="0"/>
              <a:t>A</a:t>
            </a:r>
            <a:r>
              <a:rPr kumimoji="1" lang="ja-JP" altLang="en-US" dirty="0"/>
              <a:t>　個人情報の漏洩の心配はありません。基本的に閲覧専用になりますが、一部機能として</a:t>
            </a:r>
            <a:r>
              <a:rPr lang="ja-JP" altLang="en-US" dirty="0"/>
              <a:t>チャット機能がございます。</a:t>
            </a:r>
            <a:endParaRPr lang="en-US" altLang="ja-JP" dirty="0"/>
          </a:p>
          <a:p>
            <a:pPr marL="0" indent="0">
              <a:buNone/>
            </a:pPr>
            <a:r>
              <a:rPr kumimoji="1" lang="ja-JP" altLang="en-US" sz="2800" dirty="0"/>
              <a:t>　パスワードに関しましては、アプリへのログインが正常に行われているか、管理者の方で確認するためのものですので、情報漏洩の心配はありません。</a:t>
            </a:r>
            <a:endParaRPr kumimoji="1" lang="en-US" altLang="ja-JP" sz="2800" dirty="0"/>
          </a:p>
          <a:p>
            <a:endParaRPr kumimoji="1" lang="en-US" altLang="ja-JP" sz="2800" dirty="0"/>
          </a:p>
          <a:p>
            <a:endParaRPr kumimoji="1" lang="ja-JP" altLang="en-US" dirty="0"/>
          </a:p>
        </p:txBody>
      </p:sp>
    </p:spTree>
    <p:extLst>
      <p:ext uri="{BB962C8B-B14F-4D97-AF65-F5344CB8AC3E}">
        <p14:creationId xmlns:p14="http://schemas.microsoft.com/office/powerpoint/2010/main" val="2408020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a:latin typeface="BIZ UDPゴシック" panose="020B0400000000000000" pitchFamily="50" charset="-128"/>
                <a:ea typeface="BIZ UDPゴシック" panose="020B0400000000000000" pitchFamily="50" charset="-128"/>
              </a:rPr>
              <a:t>アプリ導入に関する会員からの意見</a:t>
            </a:r>
            <a:r>
              <a:rPr kumimoji="1" lang="ja-JP" altLang="en-US" sz="4000" dirty="0"/>
              <a:t>（賛成）</a:t>
            </a:r>
          </a:p>
        </p:txBody>
      </p:sp>
      <p:sp>
        <p:nvSpPr>
          <p:cNvPr id="3" name="コンテンツ プレースホルダー 2"/>
          <p:cNvSpPr>
            <a:spLocks noGrp="1"/>
          </p:cNvSpPr>
          <p:nvPr>
            <p:ph idx="1"/>
          </p:nvPr>
        </p:nvSpPr>
        <p:spPr/>
        <p:txBody>
          <a:bodyPr>
            <a:normAutofit lnSpcReduction="10000"/>
          </a:bodyPr>
          <a:lstStyle/>
          <a:p>
            <a:pPr marL="0" indent="0">
              <a:buNone/>
            </a:pPr>
            <a:r>
              <a:rPr lang="en-US" altLang="ja-JP" sz="2800" dirty="0"/>
              <a:t>Q</a:t>
            </a:r>
            <a:r>
              <a:rPr lang="ja-JP" altLang="en-US" sz="2800" dirty="0"/>
              <a:t>　基本的に賛成ですが、回覧板だと見ないことはないと思いますが、</a:t>
            </a:r>
            <a:r>
              <a:rPr lang="en-US" altLang="ja-JP" sz="2800" dirty="0"/>
              <a:t>SNS</a:t>
            </a:r>
            <a:r>
              <a:rPr lang="ja-JP" altLang="en-US" sz="2800" dirty="0"/>
              <a:t>だと見ない可能性が増えると思います、その辺りが課題だと思います。</a:t>
            </a:r>
            <a:endParaRPr lang="en-US" altLang="ja-JP" sz="2800" dirty="0"/>
          </a:p>
          <a:p>
            <a:pPr marL="0" indent="0">
              <a:buNone/>
            </a:pPr>
            <a:r>
              <a:rPr kumimoji="1" lang="ja-JP" altLang="en-US" dirty="0"/>
              <a:t>　　アプリの概要書がなかったので、内容までは分かりませんでしたが、それで負担軽減するのであれば、賛成です。ただ、アプリをダウンロードしても、毎日開くわけではないので連絡等見落としてしまう不安があります。</a:t>
            </a:r>
            <a:endParaRPr kumimoji="1" lang="en-US" altLang="ja-JP" dirty="0"/>
          </a:p>
          <a:p>
            <a:pPr marL="0" indent="0">
              <a:buNone/>
            </a:pPr>
            <a:endParaRPr lang="en-US" altLang="ja-JP" sz="2800" dirty="0"/>
          </a:p>
          <a:p>
            <a:pPr marL="0" indent="0">
              <a:buNone/>
            </a:pPr>
            <a:r>
              <a:rPr kumimoji="1" lang="en-US" altLang="ja-JP" dirty="0"/>
              <a:t>A</a:t>
            </a:r>
            <a:r>
              <a:rPr kumimoji="1" lang="ja-JP" altLang="en-US" dirty="0"/>
              <a:t>　端末の通知設定により即時通知されます。設定操作により、見逃しの可能性がりますので必ず行ってください。また、今回も概要書回覧しますので、ご参照ください。</a:t>
            </a:r>
            <a:endParaRPr kumimoji="1" lang="en-US" altLang="ja-JP" sz="2800" dirty="0"/>
          </a:p>
          <a:p>
            <a:endParaRPr kumimoji="1" lang="en-US" altLang="ja-JP" sz="2800" dirty="0"/>
          </a:p>
          <a:p>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a:latin typeface="BIZ UDPゴシック" panose="020B0400000000000000" pitchFamily="50" charset="-128"/>
                <a:ea typeface="BIZ UDPゴシック" panose="020B0400000000000000" pitchFamily="50" charset="-128"/>
              </a:rPr>
              <a:t>アプリ導入に関する会員からの意見</a:t>
            </a:r>
            <a:r>
              <a:rPr kumimoji="1" lang="ja-JP" altLang="en-US" sz="4000" dirty="0"/>
              <a:t>（賛成）</a:t>
            </a:r>
          </a:p>
        </p:txBody>
      </p:sp>
      <p:sp>
        <p:nvSpPr>
          <p:cNvPr id="3" name="コンテンツ プレースホルダー 2"/>
          <p:cNvSpPr>
            <a:spLocks noGrp="1"/>
          </p:cNvSpPr>
          <p:nvPr>
            <p:ph idx="1"/>
          </p:nvPr>
        </p:nvSpPr>
        <p:spPr/>
        <p:txBody>
          <a:bodyPr>
            <a:normAutofit/>
          </a:bodyPr>
          <a:lstStyle/>
          <a:p>
            <a:pPr marL="0" indent="0">
              <a:buNone/>
            </a:pPr>
            <a:r>
              <a:rPr lang="en-US" altLang="ja-JP" sz="3600" dirty="0"/>
              <a:t>Q</a:t>
            </a:r>
            <a:r>
              <a:rPr lang="ja-JP" altLang="en-US" sz="3600" dirty="0"/>
              <a:t>　賛成ですが高齢者宅が心配です。</a:t>
            </a:r>
            <a:endParaRPr lang="en-US" altLang="ja-JP" sz="3600" dirty="0"/>
          </a:p>
          <a:p>
            <a:pPr marL="0" indent="0">
              <a:buNone/>
            </a:pPr>
            <a:endParaRPr kumimoji="1" lang="en-US" altLang="ja-JP" sz="3600" dirty="0"/>
          </a:p>
          <a:p>
            <a:pPr marL="0" indent="0">
              <a:buNone/>
            </a:pPr>
            <a:r>
              <a:rPr kumimoji="1" lang="en-US" altLang="ja-JP" sz="3600" dirty="0"/>
              <a:t>A</a:t>
            </a:r>
            <a:r>
              <a:rPr kumimoji="1" lang="ja-JP" altLang="en-US" sz="3600" dirty="0"/>
              <a:t>　操作不安世帯等は、アプリ担当、役員にてバックアップさせていただきます。</a:t>
            </a:r>
            <a:endParaRPr kumimoji="1" lang="en-US" altLang="ja-JP" sz="2800" dirty="0"/>
          </a:p>
          <a:p>
            <a:endParaRPr kumimoji="1" lang="ja-JP" altLang="en-US" dirty="0"/>
          </a:p>
        </p:txBody>
      </p:sp>
    </p:spTree>
    <p:extLst>
      <p:ext uri="{BB962C8B-B14F-4D97-AF65-F5344CB8AC3E}">
        <p14:creationId xmlns:p14="http://schemas.microsoft.com/office/powerpoint/2010/main" val="3094606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a:latin typeface="BIZ UDPゴシック" panose="020B0400000000000000" pitchFamily="50" charset="-128"/>
                <a:ea typeface="BIZ UDPゴシック" panose="020B0400000000000000" pitchFamily="50" charset="-128"/>
              </a:rPr>
              <a:t>アプリ導入に関する会員からの意見</a:t>
            </a:r>
            <a:r>
              <a:rPr kumimoji="1" lang="ja-JP" altLang="en-US" sz="4000" dirty="0"/>
              <a:t>（賛成）</a:t>
            </a:r>
          </a:p>
        </p:txBody>
      </p:sp>
      <p:sp>
        <p:nvSpPr>
          <p:cNvPr id="3" name="コンテンツ プレースホルダー 2"/>
          <p:cNvSpPr>
            <a:spLocks noGrp="1"/>
          </p:cNvSpPr>
          <p:nvPr>
            <p:ph idx="1"/>
          </p:nvPr>
        </p:nvSpPr>
        <p:spPr/>
        <p:txBody>
          <a:bodyPr>
            <a:normAutofit/>
          </a:bodyPr>
          <a:lstStyle/>
          <a:p>
            <a:pPr marL="0" indent="0">
              <a:buNone/>
            </a:pPr>
            <a:r>
              <a:rPr lang="en-US" altLang="ja-JP" sz="2800" dirty="0"/>
              <a:t>Q</a:t>
            </a:r>
            <a:r>
              <a:rPr lang="ja-JP" altLang="en-US" sz="2800" dirty="0"/>
              <a:t>　防災など様々な機能があり、便利だと思いましたが、登録の仕方や通信料（個人負担）が気になります。役員の方々の負担を考えると賛成です。</a:t>
            </a:r>
            <a:endParaRPr lang="en-US" altLang="ja-JP" sz="2800" dirty="0"/>
          </a:p>
          <a:p>
            <a:pPr marL="0" indent="0">
              <a:buNone/>
            </a:pPr>
            <a:endParaRPr kumimoji="1" lang="en-US" altLang="ja-JP" dirty="0"/>
          </a:p>
          <a:p>
            <a:pPr marL="0" indent="0">
              <a:buNone/>
            </a:pPr>
            <a:r>
              <a:rPr kumimoji="1" lang="en-US" altLang="ja-JP" dirty="0"/>
              <a:t>A</a:t>
            </a:r>
            <a:r>
              <a:rPr kumimoji="1" lang="ja-JP" altLang="en-US" dirty="0"/>
              <a:t>　</a:t>
            </a:r>
            <a:r>
              <a:rPr kumimoji="1" lang="ja-JP" altLang="en-US" sz="2800" dirty="0"/>
              <a:t>登録方法等はバックアップさせていただきます。通信料につきましては、使用環境により具体的にかかる費用が異なります。ご理解のほどよろしくお願いいたします。</a:t>
            </a:r>
            <a:endParaRPr kumimoji="1" lang="en-US" altLang="ja-JP" sz="2800" dirty="0"/>
          </a:p>
          <a:p>
            <a:endParaRPr kumimoji="1" lang="en-US" altLang="ja-JP" sz="2800" dirty="0"/>
          </a:p>
          <a:p>
            <a:endParaRPr kumimoji="1" lang="ja-JP" altLang="en-US" dirty="0"/>
          </a:p>
        </p:txBody>
      </p:sp>
    </p:spTree>
    <p:extLst>
      <p:ext uri="{BB962C8B-B14F-4D97-AF65-F5344CB8AC3E}">
        <p14:creationId xmlns:p14="http://schemas.microsoft.com/office/powerpoint/2010/main" val="3291364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BIZ UDPゴシック" panose="020B0400000000000000" pitchFamily="50" charset="-128"/>
                <a:ea typeface="BIZ UDPゴシック" panose="020B0400000000000000" pitchFamily="50" charset="-128"/>
              </a:rPr>
              <a:t>スマートフォンの利用が苦手な方への対応</a:t>
            </a:r>
          </a:p>
        </p:txBody>
      </p:sp>
      <p:sp>
        <p:nvSpPr>
          <p:cNvPr id="3" name="コンテンツ プレースホルダー 2"/>
          <p:cNvSpPr>
            <a:spLocks noGrp="1"/>
          </p:cNvSpPr>
          <p:nvPr>
            <p:ph idx="1"/>
          </p:nvPr>
        </p:nvSpPr>
        <p:spPr>
          <a:xfrm>
            <a:off x="838200" y="1825625"/>
            <a:ext cx="10991850" cy="4351338"/>
          </a:xfrm>
        </p:spPr>
        <p:txBody>
          <a:bodyPr>
            <a:normAutofit/>
          </a:bodyPr>
          <a:lstStyle/>
          <a:p>
            <a:pPr marL="0" indent="0">
              <a:buNone/>
            </a:pPr>
            <a:endParaRPr lang="en-US" altLang="ja-JP" sz="4000" dirty="0"/>
          </a:p>
          <a:p>
            <a:pPr marL="0" indent="0">
              <a:buNone/>
            </a:pPr>
            <a:endParaRPr lang="en-US" altLang="ja-JP" sz="4000" dirty="0"/>
          </a:p>
          <a:p>
            <a:pPr marL="0" indent="0">
              <a:buNone/>
            </a:pPr>
            <a:r>
              <a:rPr lang="ja-JP" altLang="en-US" sz="5400" dirty="0"/>
              <a:t>個別訪問対応</a:t>
            </a:r>
            <a:endParaRPr lang="en-US" altLang="ja-JP" sz="5400" dirty="0"/>
          </a:p>
        </p:txBody>
      </p:sp>
    </p:spTree>
    <p:extLst>
      <p:ext uri="{BB962C8B-B14F-4D97-AF65-F5344CB8AC3E}">
        <p14:creationId xmlns:p14="http://schemas.microsoft.com/office/powerpoint/2010/main" val="1200485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latin typeface="BIZ UDPゴシック" panose="020B0400000000000000" pitchFamily="50" charset="-128"/>
                <a:ea typeface="BIZ UDPゴシック" panose="020B0400000000000000" pitchFamily="50" charset="-128"/>
              </a:rPr>
              <a:t>アプリ未利用者への対応</a:t>
            </a:r>
          </a:p>
        </p:txBody>
      </p:sp>
      <p:sp>
        <p:nvSpPr>
          <p:cNvPr id="3" name="コンテンツ プレースホルダー 2"/>
          <p:cNvSpPr>
            <a:spLocks noGrp="1"/>
          </p:cNvSpPr>
          <p:nvPr>
            <p:ph idx="1"/>
          </p:nvPr>
        </p:nvSpPr>
        <p:spPr/>
        <p:txBody>
          <a:bodyPr/>
          <a:lstStyle/>
          <a:p>
            <a:pPr marL="0" indent="0">
              <a:buNone/>
            </a:pPr>
            <a:endParaRPr kumimoji="1" lang="en-US" altLang="ja-JP" dirty="0"/>
          </a:p>
          <a:p>
            <a:pPr marL="0" indent="0">
              <a:buNone/>
            </a:pPr>
            <a:r>
              <a:rPr kumimoji="1" lang="ja-JP" altLang="en-US" sz="3200" dirty="0"/>
              <a:t>・従前どおり紙での回覧を継続中</a:t>
            </a:r>
            <a:endParaRPr kumimoji="1" lang="en-US" altLang="ja-JP" sz="3200" dirty="0"/>
          </a:p>
          <a:p>
            <a:endParaRPr lang="en-US" altLang="ja-JP" sz="3200" dirty="0"/>
          </a:p>
          <a:p>
            <a:pPr marL="0" indent="0">
              <a:buNone/>
            </a:pPr>
            <a:r>
              <a:rPr kumimoji="1" lang="ja-JP" altLang="en-US" sz="3200" dirty="0"/>
              <a:t>・アプリ利用者へは、原則、紙での回覧を廃止</a:t>
            </a:r>
            <a:endParaRPr kumimoji="1" lang="en-US" altLang="ja-JP" sz="3200" dirty="0"/>
          </a:p>
          <a:p>
            <a:pPr marL="0" indent="0">
              <a:buNone/>
            </a:pPr>
            <a:r>
              <a:rPr lang="ja-JP" altLang="en-US" sz="3200" dirty="0"/>
              <a:t>（一部、紙とアプリの併用世帯あり）</a:t>
            </a:r>
            <a:endParaRPr lang="en-US" altLang="ja-JP"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latin typeface="BIZ UDPゴシック" panose="020B0400000000000000" pitchFamily="50" charset="-128"/>
                <a:ea typeface="BIZ UDPゴシック" panose="020B0400000000000000" pitchFamily="50" charset="-128"/>
              </a:rPr>
              <a:t>アプリ導入後に寄せられた意見</a:t>
            </a:r>
          </a:p>
        </p:txBody>
      </p:sp>
      <p:sp>
        <p:nvSpPr>
          <p:cNvPr id="3" name="コンテンツ プレースホルダー 2"/>
          <p:cNvSpPr>
            <a:spLocks noGrp="1"/>
          </p:cNvSpPr>
          <p:nvPr>
            <p:ph idx="1"/>
          </p:nvPr>
        </p:nvSpPr>
        <p:spPr>
          <a:xfrm>
            <a:off x="838200" y="1825625"/>
            <a:ext cx="10991850" cy="4351338"/>
          </a:xfrm>
        </p:spPr>
        <p:txBody>
          <a:bodyPr>
            <a:normAutofit/>
          </a:bodyPr>
          <a:lstStyle/>
          <a:p>
            <a:pPr marL="0" indent="0">
              <a:buNone/>
            </a:pPr>
            <a:endParaRPr lang="en-US" altLang="ja-JP" sz="4000" dirty="0"/>
          </a:p>
          <a:p>
            <a:pPr marL="0" indent="0">
              <a:buNone/>
            </a:pPr>
            <a:r>
              <a:rPr lang="ja-JP" altLang="en-US" sz="4000" dirty="0"/>
              <a:t>役員及び班長　</a:t>
            </a:r>
            <a:endParaRPr lang="en-US" altLang="ja-JP" sz="4000" dirty="0"/>
          </a:p>
          <a:p>
            <a:pPr marL="0" indent="0">
              <a:buNone/>
            </a:pPr>
            <a:r>
              <a:rPr lang="ja-JP" altLang="en-US" sz="4000" dirty="0"/>
              <a:t>　「印刷」「仕分け」「届ける」手間が</a:t>
            </a:r>
            <a:endParaRPr lang="en-US" altLang="ja-JP" sz="4000" dirty="0"/>
          </a:p>
          <a:p>
            <a:pPr marL="0" indent="0">
              <a:buNone/>
            </a:pPr>
            <a:r>
              <a:rPr lang="ja-JP" altLang="en-US" sz="4000" dirty="0"/>
              <a:t>　軽減された。</a:t>
            </a:r>
            <a:endParaRPr lang="en-US" altLang="ja-JP" sz="4000" dirty="0"/>
          </a:p>
        </p:txBody>
      </p:sp>
    </p:spTree>
    <p:extLst>
      <p:ext uri="{BB962C8B-B14F-4D97-AF65-F5344CB8AC3E}">
        <p14:creationId xmlns:p14="http://schemas.microsoft.com/office/powerpoint/2010/main" val="1453172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BIZ UDPゴシック" panose="020B0400000000000000" pitchFamily="50" charset="-128"/>
                <a:ea typeface="BIZ UDPゴシック" panose="020B0400000000000000" pitchFamily="50" charset="-128"/>
              </a:rPr>
              <a:t>町内会概要</a:t>
            </a:r>
          </a:p>
        </p:txBody>
      </p:sp>
      <p:sp>
        <p:nvSpPr>
          <p:cNvPr id="3" name="コンテンツ プレースホルダー 2"/>
          <p:cNvSpPr>
            <a:spLocks noGrp="1"/>
          </p:cNvSpPr>
          <p:nvPr>
            <p:ph idx="1"/>
          </p:nvPr>
        </p:nvSpPr>
        <p:spPr/>
        <p:txBody>
          <a:bodyPr>
            <a:noAutofit/>
          </a:bodyPr>
          <a:lstStyle/>
          <a:p>
            <a:pPr marL="0" indent="0">
              <a:buNone/>
            </a:pPr>
            <a:r>
              <a:rPr lang="ja-JP" altLang="en-US" sz="2400" kern="0" dirty="0">
                <a:effectLst/>
                <a:latin typeface="+mn-ea"/>
                <a:cs typeface="Times New Roman" panose="02020603050405020304" pitchFamily="18" charset="0"/>
              </a:rPr>
              <a:t>・</a:t>
            </a:r>
            <a:r>
              <a:rPr lang="ja-JP" altLang="ja-JP" sz="2400" kern="0" dirty="0">
                <a:effectLst/>
                <a:latin typeface="+mn-ea"/>
                <a:cs typeface="Times New Roman" panose="02020603050405020304" pitchFamily="18" charset="0"/>
              </a:rPr>
              <a:t>町</a:t>
            </a:r>
            <a:r>
              <a:rPr lang="ja-JP" altLang="ja-JP" sz="2400" kern="0" spc="-15" dirty="0">
                <a:effectLst/>
                <a:latin typeface="+mn-ea"/>
                <a:cs typeface="Times New Roman" panose="02020603050405020304" pitchFamily="18" charset="0"/>
              </a:rPr>
              <a:t>内</a:t>
            </a:r>
            <a:r>
              <a:rPr lang="ja-JP" altLang="ja-JP" sz="2400" kern="0" dirty="0">
                <a:effectLst/>
                <a:latin typeface="+mn-ea"/>
                <a:cs typeface="Times New Roman" panose="02020603050405020304" pitchFamily="18" charset="0"/>
              </a:rPr>
              <a:t>会</a:t>
            </a:r>
            <a:r>
              <a:rPr lang="ja-JP" altLang="ja-JP" sz="2400" kern="0" spc="-15" dirty="0">
                <a:effectLst/>
                <a:latin typeface="+mn-ea"/>
                <a:cs typeface="Times New Roman" panose="02020603050405020304" pitchFamily="18" charset="0"/>
              </a:rPr>
              <a:t>の</a:t>
            </a:r>
            <a:r>
              <a:rPr lang="ja-JP" altLang="ja-JP" sz="2400" kern="0" dirty="0">
                <a:effectLst/>
                <a:latin typeface="+mn-ea"/>
                <a:cs typeface="Times New Roman" panose="02020603050405020304" pitchFamily="18" charset="0"/>
              </a:rPr>
              <a:t>街</a:t>
            </a:r>
            <a:r>
              <a:rPr lang="ja-JP" altLang="ja-JP" sz="2400" kern="0" spc="-15" dirty="0">
                <a:effectLst/>
                <a:latin typeface="+mn-ea"/>
                <a:cs typeface="Times New Roman" panose="02020603050405020304" pitchFamily="18" charset="0"/>
              </a:rPr>
              <a:t>並み</a:t>
            </a:r>
            <a:r>
              <a:rPr lang="ja-JP" altLang="en-US" sz="2400" kern="0" spc="-15" dirty="0">
                <a:effectLst/>
                <a:latin typeface="+mn-ea"/>
                <a:cs typeface="Times New Roman" panose="02020603050405020304" pitchFamily="18" charset="0"/>
              </a:rPr>
              <a:t>　新興住宅地</a:t>
            </a:r>
            <a:endParaRPr lang="en-US" altLang="ja-JP" sz="2400" kern="0" spc="-15" dirty="0">
              <a:effectLst/>
              <a:latin typeface="+mn-ea"/>
              <a:cs typeface="Times New Roman" panose="02020603050405020304" pitchFamily="18" charset="0"/>
            </a:endParaRPr>
          </a:p>
          <a:p>
            <a:pPr marL="0" indent="0">
              <a:buNone/>
            </a:pPr>
            <a:r>
              <a:rPr kumimoji="1" lang="ja-JP" altLang="en-US" sz="2400" kern="0" spc="-15" dirty="0">
                <a:latin typeface="+mn-ea"/>
                <a:cs typeface="Times New Roman" panose="02020603050405020304" pitchFamily="18" charset="0"/>
              </a:rPr>
              <a:t>・世帯数　約１３０世帯、班数　１４班</a:t>
            </a:r>
            <a:endParaRPr lang="en-US" altLang="ja-JP" sz="2400" kern="0" spc="-15" dirty="0">
              <a:latin typeface="+mn-ea"/>
              <a:cs typeface="Times New Roman" panose="02020603050405020304" pitchFamily="18" charset="0"/>
            </a:endParaRPr>
          </a:p>
          <a:p>
            <a:pPr marL="0" indent="0">
              <a:buNone/>
            </a:pPr>
            <a:r>
              <a:rPr lang="ja-JP" altLang="en-US" sz="2400" kern="0" spc="-15" dirty="0">
                <a:latin typeface="+mn-ea"/>
                <a:cs typeface="Times New Roman" panose="02020603050405020304" pitchFamily="18" charset="0"/>
              </a:rPr>
              <a:t>・年代　４０代</a:t>
            </a:r>
            <a:r>
              <a:rPr lang="en-US" altLang="ja-JP" sz="2400" kern="0" spc="-15" dirty="0">
                <a:latin typeface="+mn-ea"/>
                <a:cs typeface="Times New Roman" panose="02020603050405020304" pitchFamily="18" charset="0"/>
              </a:rPr>
              <a:t>〜</a:t>
            </a:r>
            <a:r>
              <a:rPr lang="ja-JP" altLang="en-US" sz="2400" kern="0" spc="-15" dirty="0">
                <a:latin typeface="+mn-ea"/>
                <a:cs typeface="Times New Roman" panose="02020603050405020304" pitchFamily="18" charset="0"/>
              </a:rPr>
              <a:t>５０代が多数</a:t>
            </a:r>
            <a:endParaRPr lang="en-US" altLang="ja-JP" sz="2400" kern="0" spc="-15" dirty="0">
              <a:latin typeface="+mn-ea"/>
              <a:cs typeface="Times New Roman" panose="02020603050405020304" pitchFamily="18" charset="0"/>
            </a:endParaRPr>
          </a:p>
          <a:p>
            <a:pPr marL="0" indent="0">
              <a:buNone/>
            </a:pPr>
            <a:r>
              <a:rPr kumimoji="1" lang="ja-JP" altLang="en-US" sz="2400" kern="0" spc="-15" dirty="0">
                <a:latin typeface="+mn-ea"/>
                <a:cs typeface="Times New Roman" panose="02020603050405020304" pitchFamily="18" charset="0"/>
              </a:rPr>
              <a:t>・結成年　平成２１年</a:t>
            </a:r>
            <a:endParaRPr kumimoji="1" lang="en-US" altLang="ja-JP" sz="2400" kern="0" spc="-15" dirty="0">
              <a:latin typeface="+mn-ea"/>
              <a:cs typeface="Times New Roman" panose="02020603050405020304" pitchFamily="18" charset="0"/>
            </a:endParaRPr>
          </a:p>
          <a:p>
            <a:pPr marL="0" indent="0">
              <a:buNone/>
            </a:pPr>
            <a:r>
              <a:rPr kumimoji="1" lang="ja-JP" altLang="en-US" sz="2400" kern="0" spc="-15" dirty="0">
                <a:latin typeface="+mn-ea"/>
                <a:cs typeface="Times New Roman" panose="02020603050405020304" pitchFamily="18" charset="0"/>
              </a:rPr>
              <a:t>・班長輪番制（１年ごと）</a:t>
            </a:r>
            <a:endParaRPr kumimoji="1" lang="en-US" altLang="ja-JP" sz="2400" kern="0" spc="-15" dirty="0">
              <a:latin typeface="+mn-ea"/>
              <a:cs typeface="Times New Roman" panose="02020603050405020304" pitchFamily="18" charset="0"/>
            </a:endParaRPr>
          </a:p>
          <a:p>
            <a:pPr marL="0" indent="0">
              <a:buNone/>
            </a:pPr>
            <a:r>
              <a:rPr kumimoji="1" lang="ja-JP" altLang="en-US" sz="2400" kern="0" spc="-15" dirty="0">
                <a:latin typeface="+mn-ea"/>
                <a:cs typeface="Times New Roman" panose="02020603050405020304" pitchFamily="18" charset="0"/>
              </a:rPr>
              <a:t>・役員</a:t>
            </a:r>
            <a:r>
              <a:rPr lang="ja-JP" altLang="en-US" sz="2400" kern="0" spc="-15" dirty="0">
                <a:latin typeface="+mn-ea"/>
                <a:cs typeface="Times New Roman" panose="02020603050405020304" pitchFamily="18" charset="0"/>
              </a:rPr>
              <a:t>　班長輪番制の中から選出</a:t>
            </a:r>
            <a:endParaRPr lang="en-US" altLang="ja-JP" sz="2400" kern="0" spc="-15" dirty="0">
              <a:latin typeface="+mn-ea"/>
              <a:cs typeface="Times New Roman" panose="02020603050405020304" pitchFamily="18" charset="0"/>
            </a:endParaRPr>
          </a:p>
          <a:p>
            <a:pPr marL="0" indent="0">
              <a:buNone/>
            </a:pPr>
            <a:r>
              <a:rPr kumimoji="1" lang="ja-JP" altLang="en-US" sz="2400" kern="0" spc="-15" dirty="0">
                <a:latin typeface="+mn-ea"/>
                <a:cs typeface="Times New Roman" panose="02020603050405020304" pitchFamily="18" charset="0"/>
              </a:rPr>
              <a:t>・専任アプリ担当者１名</a:t>
            </a:r>
            <a:r>
              <a:rPr kumimoji="1" lang="en-US" altLang="ja-JP" sz="2400" kern="0" spc="-15" dirty="0">
                <a:latin typeface="+mn-ea"/>
                <a:cs typeface="Times New Roman" panose="02020603050405020304" pitchFamily="18" charset="0"/>
              </a:rPr>
              <a:t>※</a:t>
            </a:r>
            <a:r>
              <a:rPr kumimoji="1" lang="ja-JP" altLang="en-US" sz="2400" kern="0" spc="-15" dirty="0">
                <a:latin typeface="+mn-ea"/>
                <a:cs typeface="Times New Roman" panose="02020603050405020304" pitchFamily="18" charset="0"/>
              </a:rPr>
              <a:t>役員とは別</a:t>
            </a:r>
            <a:endParaRPr kumimoji="1" lang="en-US" altLang="ja-JP" sz="2400" kern="0" spc="-15" dirty="0">
              <a:latin typeface="+mn-ea"/>
              <a:cs typeface="Times New Roman" panose="02020603050405020304" pitchFamily="18" charset="0"/>
            </a:endParaRPr>
          </a:p>
          <a:p>
            <a:pPr marL="0" indent="0">
              <a:buNone/>
            </a:pPr>
            <a:r>
              <a:rPr lang="ja-JP" altLang="en-US" sz="2400" kern="0" spc="-15" dirty="0">
                <a:latin typeface="+mn-ea"/>
                <a:cs typeface="Times New Roman" panose="02020603050405020304" pitchFamily="18" charset="0"/>
              </a:rPr>
              <a:t>・報酬あり</a:t>
            </a:r>
            <a:endParaRPr lang="en-US" altLang="ja-JP" sz="2400" kern="0" spc="-15" dirty="0">
              <a:latin typeface="+mn-ea"/>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latin typeface="BIZ UDPゴシック" panose="020B0400000000000000" pitchFamily="50" charset="-128"/>
                <a:ea typeface="BIZ UDPゴシック" panose="020B0400000000000000" pitchFamily="50" charset="-128"/>
              </a:rPr>
              <a:t>アプリ導入後に寄せられた意見</a:t>
            </a:r>
          </a:p>
        </p:txBody>
      </p:sp>
      <p:sp>
        <p:nvSpPr>
          <p:cNvPr id="3" name="コンテンツ プレースホルダー 2"/>
          <p:cNvSpPr>
            <a:spLocks noGrp="1"/>
          </p:cNvSpPr>
          <p:nvPr>
            <p:ph idx="1"/>
          </p:nvPr>
        </p:nvSpPr>
        <p:spPr>
          <a:xfrm>
            <a:off x="838200" y="1825625"/>
            <a:ext cx="10991850" cy="4351338"/>
          </a:xfrm>
        </p:spPr>
        <p:txBody>
          <a:bodyPr>
            <a:normAutofit/>
          </a:bodyPr>
          <a:lstStyle/>
          <a:p>
            <a:pPr marL="0" indent="0">
              <a:buNone/>
            </a:pPr>
            <a:endParaRPr lang="en-US" altLang="ja-JP" sz="4000" dirty="0"/>
          </a:p>
          <a:p>
            <a:pPr marL="0" indent="0">
              <a:buNone/>
            </a:pPr>
            <a:r>
              <a:rPr lang="ja-JP" altLang="en-US" sz="4000" dirty="0"/>
              <a:t>会員　</a:t>
            </a:r>
            <a:endParaRPr lang="en-US" altLang="ja-JP" sz="4000" dirty="0"/>
          </a:p>
          <a:p>
            <a:pPr marL="0" indent="0">
              <a:buNone/>
            </a:pPr>
            <a:r>
              <a:rPr lang="ja-JP" altLang="en-US" sz="4000" dirty="0"/>
              <a:t>　　次の方へ回さなければならないという</a:t>
            </a:r>
            <a:endParaRPr lang="en-US" altLang="ja-JP" sz="4000" dirty="0"/>
          </a:p>
          <a:p>
            <a:pPr marL="0" indent="0">
              <a:buNone/>
            </a:pPr>
            <a:r>
              <a:rPr lang="ja-JP" altLang="en-US" sz="4000" dirty="0"/>
              <a:t>　心理的負担が解消された。</a:t>
            </a:r>
            <a:endParaRPr lang="en-US" altLang="ja-JP" sz="4000" dirty="0"/>
          </a:p>
          <a:p>
            <a:pPr marL="0" indent="0">
              <a:buNone/>
            </a:pPr>
            <a:r>
              <a:rPr lang="ja-JP" altLang="en-US" sz="4000" dirty="0"/>
              <a:t>　　見返すことができて良い。</a:t>
            </a:r>
            <a:endParaRPr lang="en-US" altLang="ja-JP" sz="4000" dirty="0"/>
          </a:p>
        </p:txBody>
      </p:sp>
    </p:spTree>
    <p:extLst>
      <p:ext uri="{BB962C8B-B14F-4D97-AF65-F5344CB8AC3E}">
        <p14:creationId xmlns:p14="http://schemas.microsoft.com/office/powerpoint/2010/main" val="3529379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latin typeface="BIZ UDPゴシック" panose="020B0400000000000000" pitchFamily="50" charset="-128"/>
                <a:ea typeface="BIZ UDPゴシック" panose="020B0400000000000000" pitchFamily="50" charset="-128"/>
              </a:rPr>
              <a:t>町内会からの提案</a:t>
            </a:r>
          </a:p>
        </p:txBody>
      </p:sp>
      <p:sp>
        <p:nvSpPr>
          <p:cNvPr id="3" name="コンテンツ プレースホルダー 2"/>
          <p:cNvSpPr>
            <a:spLocks noGrp="1"/>
          </p:cNvSpPr>
          <p:nvPr>
            <p:ph idx="1"/>
          </p:nvPr>
        </p:nvSpPr>
        <p:spPr>
          <a:xfrm>
            <a:off x="838200" y="1825625"/>
            <a:ext cx="10991850" cy="4351338"/>
          </a:xfrm>
        </p:spPr>
        <p:txBody>
          <a:bodyPr>
            <a:normAutofit/>
          </a:bodyPr>
          <a:lstStyle/>
          <a:p>
            <a:pPr marL="0" indent="0">
              <a:buNone/>
            </a:pPr>
            <a:endParaRPr lang="en-US" altLang="ja-JP" sz="4000" dirty="0"/>
          </a:p>
          <a:p>
            <a:pPr marL="0" indent="0">
              <a:buNone/>
            </a:pPr>
            <a:r>
              <a:rPr lang="ja-JP" altLang="en-US" sz="4000" dirty="0"/>
              <a:t>回覧板が紙で届くため、一度スキャンしてアプリに掲載する手間が発生している。この部分がデジタル化されれば、さらなる負担軽減につながる。</a:t>
            </a:r>
            <a:endParaRPr lang="en-US" altLang="ja-JP" sz="4000" dirty="0"/>
          </a:p>
        </p:txBody>
      </p:sp>
    </p:spTree>
    <p:extLst>
      <p:ext uri="{BB962C8B-B14F-4D97-AF65-F5344CB8AC3E}">
        <p14:creationId xmlns:p14="http://schemas.microsoft.com/office/powerpoint/2010/main" val="1877735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latin typeface="BIZ UDPゴシック" panose="020B0400000000000000" pitchFamily="50" charset="-128"/>
                <a:ea typeface="BIZ UDPゴシック" panose="020B0400000000000000" pitchFamily="50" charset="-128"/>
              </a:rPr>
              <a:t>アプリ導入検討町内会へ</a:t>
            </a:r>
          </a:p>
        </p:txBody>
      </p:sp>
      <p:sp>
        <p:nvSpPr>
          <p:cNvPr id="3" name="コンテンツ プレースホルダー 2"/>
          <p:cNvSpPr>
            <a:spLocks noGrp="1"/>
          </p:cNvSpPr>
          <p:nvPr>
            <p:ph idx="1"/>
          </p:nvPr>
        </p:nvSpPr>
        <p:spPr>
          <a:xfrm>
            <a:off x="838200" y="1825625"/>
            <a:ext cx="10991850" cy="4351338"/>
          </a:xfrm>
        </p:spPr>
        <p:txBody>
          <a:bodyPr>
            <a:normAutofit/>
          </a:bodyPr>
          <a:lstStyle/>
          <a:p>
            <a:pPr marL="0" indent="0">
              <a:buNone/>
            </a:pPr>
            <a:endParaRPr lang="en-US" altLang="ja-JP" sz="4000" dirty="0"/>
          </a:p>
          <a:p>
            <a:pPr marL="0" indent="0">
              <a:buNone/>
            </a:pPr>
            <a:r>
              <a:rPr lang="ja-JP" altLang="en-US" sz="4000" dirty="0"/>
              <a:t>アプリ導入は、役員・会員の皆さんの負担を軽減できると思います。</a:t>
            </a:r>
            <a:endParaRPr lang="en-US" altLang="ja-JP" sz="4000" dirty="0"/>
          </a:p>
          <a:p>
            <a:pPr marL="0" indent="0">
              <a:buNone/>
            </a:pPr>
            <a:r>
              <a:rPr lang="ja-JP" altLang="en-US" sz="4000" dirty="0"/>
              <a:t>新しい取組は、困難を伴いますが導入した今、「本当によかった」と断言できます。</a:t>
            </a:r>
            <a:endParaRPr lang="en-US" altLang="ja-JP" sz="4000" dirty="0"/>
          </a:p>
          <a:p>
            <a:pPr marL="0" indent="0">
              <a:buNone/>
            </a:pPr>
            <a:r>
              <a:rPr lang="ja-JP" altLang="en-US" sz="4000" dirty="0"/>
              <a:t>活動を楽にする一歩を踏み出しましょう。</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marL="0" indent="0">
              <a:buNone/>
            </a:pPr>
            <a:endParaRPr lang="en-US" altLang="ja-JP" sz="4000" dirty="0"/>
          </a:p>
        </p:txBody>
      </p:sp>
    </p:spTree>
    <p:extLst>
      <p:ext uri="{BB962C8B-B14F-4D97-AF65-F5344CB8AC3E}">
        <p14:creationId xmlns:p14="http://schemas.microsoft.com/office/powerpoint/2010/main" val="3584434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BIZ UDPゴシック" panose="020B0400000000000000" pitchFamily="50" charset="-128"/>
                <a:ea typeface="BIZ UDPゴシック" panose="020B0400000000000000" pitchFamily="50" charset="-128"/>
              </a:rPr>
              <a:t>活動内容</a:t>
            </a:r>
          </a:p>
        </p:txBody>
      </p:sp>
      <p:sp>
        <p:nvSpPr>
          <p:cNvPr id="3" name="コンテンツ プレースホルダー 2"/>
          <p:cNvSpPr>
            <a:spLocks noGrp="1"/>
          </p:cNvSpPr>
          <p:nvPr>
            <p:ph idx="1"/>
          </p:nvPr>
        </p:nvSpPr>
        <p:spPr/>
        <p:txBody>
          <a:bodyPr>
            <a:normAutofit/>
          </a:bodyPr>
          <a:lstStyle/>
          <a:p>
            <a:pPr marL="0" indent="0">
              <a:buNone/>
            </a:pPr>
            <a:r>
              <a:rPr kumimoji="1" lang="ja-JP" altLang="en-US" dirty="0"/>
              <a:t>・総会</a:t>
            </a:r>
            <a:endParaRPr kumimoji="1" lang="en-US" altLang="ja-JP" dirty="0"/>
          </a:p>
          <a:p>
            <a:pPr marL="0" indent="0">
              <a:buNone/>
            </a:pPr>
            <a:r>
              <a:rPr kumimoji="1" lang="ja-JP" altLang="en-US" dirty="0"/>
              <a:t>・役員会、役員及び班長会議</a:t>
            </a:r>
            <a:endParaRPr kumimoji="1" lang="en-US" altLang="ja-JP" dirty="0"/>
          </a:p>
          <a:p>
            <a:pPr marL="0" indent="0">
              <a:buNone/>
            </a:pPr>
            <a:r>
              <a:rPr lang="ja-JP" altLang="en-US" dirty="0"/>
              <a:t>・春、秋の清掃活動</a:t>
            </a:r>
            <a:endParaRPr lang="en-US" altLang="ja-JP" dirty="0"/>
          </a:p>
          <a:p>
            <a:pPr marL="0" indent="0">
              <a:buNone/>
            </a:pPr>
            <a:r>
              <a:rPr lang="ja-JP" altLang="en-US" dirty="0"/>
              <a:t>・ラジオ体操</a:t>
            </a:r>
            <a:endParaRPr lang="en-US" altLang="ja-JP" dirty="0"/>
          </a:p>
          <a:p>
            <a:pPr marL="0" indent="0">
              <a:buNone/>
            </a:pPr>
            <a:r>
              <a:rPr lang="ja-JP" altLang="en-US" dirty="0"/>
              <a:t>・廃品回収（回収業者が回収）</a:t>
            </a:r>
            <a:endParaRPr lang="en-US" altLang="ja-JP" dirty="0"/>
          </a:p>
          <a:p>
            <a:endParaRPr lang="en-US" altLang="ja-JP"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BIZ UDPゴシック" panose="020B0400000000000000" pitchFamily="50" charset="-128"/>
                <a:ea typeface="BIZ UDPゴシック" panose="020B0400000000000000" pitchFamily="50" charset="-128"/>
              </a:rPr>
              <a:t>アプリ導入までのスケジュール</a:t>
            </a:r>
          </a:p>
        </p:txBody>
      </p:sp>
      <p:sp>
        <p:nvSpPr>
          <p:cNvPr id="3" name="コンテンツ プレースホルダー 2"/>
          <p:cNvSpPr>
            <a:spLocks noGrp="1"/>
          </p:cNvSpPr>
          <p:nvPr>
            <p:ph idx="1"/>
          </p:nvPr>
        </p:nvSpPr>
        <p:spPr>
          <a:xfrm>
            <a:off x="838200" y="1825625"/>
            <a:ext cx="10515600" cy="4667250"/>
          </a:xfrm>
        </p:spPr>
        <p:txBody>
          <a:bodyPr>
            <a:normAutofit fontScale="77500" lnSpcReduction="20000"/>
          </a:bodyPr>
          <a:lstStyle/>
          <a:p>
            <a:pPr marL="0" indent="0">
              <a:buNone/>
            </a:pPr>
            <a:r>
              <a:rPr kumimoji="1" lang="ja-JP" altLang="en-US" dirty="0"/>
              <a:t>・令和６年３月　全世帯へのアプリ導入に関する調査の実施</a:t>
            </a:r>
            <a:endParaRPr kumimoji="1" lang="en-US" altLang="ja-JP" dirty="0"/>
          </a:p>
          <a:p>
            <a:pPr marL="0" indent="0">
              <a:buNone/>
            </a:pPr>
            <a:r>
              <a:rPr lang="ja-JP" altLang="en-US" dirty="0"/>
              <a:t>・令和６年６月　役員、班長会議で調査結果報告説明、導入する方向で決定</a:t>
            </a:r>
            <a:endParaRPr lang="en-US" altLang="ja-JP" dirty="0"/>
          </a:p>
          <a:p>
            <a:pPr marL="0" indent="0">
              <a:buNone/>
            </a:pPr>
            <a:r>
              <a:rPr lang="ja-JP" altLang="en-US" dirty="0"/>
              <a:t>・令和７年２月　総会で議決後、正式に導入決定</a:t>
            </a:r>
            <a:endParaRPr lang="en-US" altLang="ja-JP" dirty="0"/>
          </a:p>
          <a:p>
            <a:pPr marL="0" indent="0">
              <a:buNone/>
            </a:pPr>
            <a:r>
              <a:rPr lang="ja-JP" altLang="en-US" dirty="0"/>
              <a:t>・令和７年３月　導入に関する調査報告及びアプリ導入再調査</a:t>
            </a:r>
            <a:endParaRPr lang="en-US" altLang="ja-JP" dirty="0"/>
          </a:p>
          <a:p>
            <a:pPr marL="0" indent="0">
              <a:buNone/>
            </a:pPr>
            <a:r>
              <a:rPr lang="ja-JP" altLang="en-US" dirty="0"/>
              <a:t> 　　　　　　  　アプリ導入再調査報告</a:t>
            </a:r>
            <a:endParaRPr lang="en-US" altLang="ja-JP" dirty="0"/>
          </a:p>
          <a:p>
            <a:pPr marL="0" indent="0">
              <a:buNone/>
            </a:pPr>
            <a:r>
              <a:rPr lang="ja-JP" altLang="en-US" dirty="0"/>
              <a:t>・令和７年４月　班長から各会員へアプリ</a:t>
            </a:r>
            <a:r>
              <a:rPr lang="en-US" altLang="ja-JP" dirty="0"/>
              <a:t>DL</a:t>
            </a:r>
            <a:r>
              <a:rPr lang="ja-JP" altLang="en-US" dirty="0"/>
              <a:t>用二次元コード、</a:t>
            </a:r>
            <a:endParaRPr lang="en-US" altLang="ja-JP" dirty="0"/>
          </a:p>
          <a:p>
            <a:pPr marL="0" indent="0">
              <a:buNone/>
            </a:pPr>
            <a:r>
              <a:rPr lang="ja-JP" altLang="en-US" dirty="0"/>
              <a:t>　　　　　　　　会員用パスワード配付（町内会費徴収時）</a:t>
            </a:r>
            <a:endParaRPr lang="en-US" altLang="ja-JP" dirty="0"/>
          </a:p>
          <a:p>
            <a:pPr marL="0" indent="0">
              <a:buNone/>
            </a:pPr>
            <a:r>
              <a:rPr lang="ja-JP" altLang="en-US" dirty="0"/>
              <a:t>　　　　　　　　</a:t>
            </a:r>
            <a:r>
              <a:rPr lang="ja-JP" altLang="en-US" sz="2800" dirty="0"/>
              <a:t>スマホ操作への不安解消（該当世帯対応）</a:t>
            </a:r>
            <a:endParaRPr lang="en-US" altLang="ja-JP" sz="2800" dirty="0"/>
          </a:p>
          <a:p>
            <a:pPr marL="0" indent="0">
              <a:buNone/>
            </a:pPr>
            <a:r>
              <a:rPr lang="ja-JP" altLang="en-US" dirty="0"/>
              <a:t>　　　　　　　　ダウンロード（ログイン確認）</a:t>
            </a:r>
            <a:endParaRPr lang="en-US" altLang="ja-JP" dirty="0"/>
          </a:p>
          <a:p>
            <a:pPr marL="0" indent="0">
              <a:buNone/>
            </a:pPr>
            <a:r>
              <a:rPr lang="ja-JP" altLang="en-US" dirty="0"/>
              <a:t>　　　　　　　　未ダウンロード者への戸別訪問</a:t>
            </a:r>
            <a:endParaRPr lang="en-US" altLang="ja-JP" dirty="0"/>
          </a:p>
          <a:p>
            <a:pPr marL="0" indent="0">
              <a:buNone/>
            </a:pPr>
            <a:r>
              <a:rPr lang="ja-JP" altLang="en-US" dirty="0"/>
              <a:t>・令和７年５月　毎週月曜日午前９時　テスト配信を実施</a:t>
            </a:r>
            <a:endParaRPr lang="en-US" altLang="ja-JP" dirty="0"/>
          </a:p>
          <a:p>
            <a:pPr marL="0" indent="0">
              <a:buNone/>
            </a:pPr>
            <a:r>
              <a:rPr lang="ja-JP" altLang="en-US" dirty="0"/>
              <a:t>・令和７年６月　本格運用開始</a:t>
            </a:r>
            <a:endParaRPr lang="en-US" altLang="ja-JP" dirty="0"/>
          </a:p>
          <a:p>
            <a:endParaRPr lang="en-US" altLang="ja-JP" dirty="0"/>
          </a:p>
          <a:p>
            <a:endParaRPr lang="en-US" altLang="ja-JP" dirty="0"/>
          </a:p>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BIZ UDPゴシック" panose="020B0400000000000000" pitchFamily="50" charset="-128"/>
                <a:ea typeface="BIZ UDPゴシック" panose="020B0400000000000000" pitchFamily="50" charset="-128"/>
              </a:rPr>
              <a:t>本格運用開始までの期間</a:t>
            </a:r>
          </a:p>
        </p:txBody>
      </p:sp>
      <p:sp>
        <p:nvSpPr>
          <p:cNvPr id="3" name="コンテンツ プレースホルダー 2"/>
          <p:cNvSpPr>
            <a:spLocks noGrp="1"/>
          </p:cNvSpPr>
          <p:nvPr>
            <p:ph idx="1"/>
          </p:nvPr>
        </p:nvSpPr>
        <p:spPr>
          <a:xfrm>
            <a:off x="838200" y="1825625"/>
            <a:ext cx="10991850" cy="4351338"/>
          </a:xfrm>
        </p:spPr>
        <p:txBody>
          <a:bodyPr>
            <a:normAutofit/>
          </a:bodyPr>
          <a:lstStyle/>
          <a:p>
            <a:pPr marL="0" indent="0">
              <a:buNone/>
            </a:pPr>
            <a:endParaRPr lang="en-US" altLang="ja-JP" sz="4000" dirty="0"/>
          </a:p>
          <a:p>
            <a:pPr marL="0" indent="0">
              <a:buNone/>
            </a:pPr>
            <a:endParaRPr lang="en-US" altLang="ja-JP" sz="4000" dirty="0"/>
          </a:p>
          <a:p>
            <a:pPr marL="0" indent="0">
              <a:buNone/>
            </a:pPr>
            <a:r>
              <a:rPr lang="ja-JP" altLang="en-US" sz="6600" dirty="0"/>
              <a:t>約１年３か月</a:t>
            </a:r>
            <a:endParaRPr lang="en-US" altLang="ja-JP" sz="6600" dirty="0"/>
          </a:p>
        </p:txBody>
      </p:sp>
    </p:spTree>
    <p:extLst>
      <p:ext uri="{BB962C8B-B14F-4D97-AF65-F5344CB8AC3E}">
        <p14:creationId xmlns:p14="http://schemas.microsoft.com/office/powerpoint/2010/main" val="3616468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1" dirty="0">
                <a:latin typeface="BIZ UDPゴシック" panose="020B0400000000000000" pitchFamily="50" charset="-128"/>
                <a:ea typeface="BIZ UDPゴシック" panose="020B0400000000000000" pitchFamily="50" charset="-128"/>
              </a:rPr>
              <a:t>アプリを導入しようと思ったきっかけ</a:t>
            </a:r>
            <a:endParaRPr kumimoji="1" lang="ja-JP" altLang="en-US" b="1" dirty="0">
              <a:latin typeface="BIZ UDPゴシック" panose="020B0400000000000000" pitchFamily="50" charset="-128"/>
              <a:ea typeface="BIZ UDPゴシック" panose="020B0400000000000000" pitchFamily="50" charset="-128"/>
            </a:endParaRPr>
          </a:p>
        </p:txBody>
      </p:sp>
      <p:sp>
        <p:nvSpPr>
          <p:cNvPr id="3" name="コンテンツ プレースホルダー 2"/>
          <p:cNvSpPr>
            <a:spLocks noGrp="1"/>
          </p:cNvSpPr>
          <p:nvPr>
            <p:ph idx="1"/>
          </p:nvPr>
        </p:nvSpPr>
        <p:spPr>
          <a:xfrm>
            <a:off x="838200" y="1825625"/>
            <a:ext cx="10991850" cy="4351338"/>
          </a:xfrm>
        </p:spPr>
        <p:txBody>
          <a:bodyPr>
            <a:normAutofit/>
          </a:bodyPr>
          <a:lstStyle/>
          <a:p>
            <a:pPr marL="0" indent="0">
              <a:buNone/>
            </a:pPr>
            <a:r>
              <a:rPr lang="ja-JP" altLang="en-US" sz="4000" dirty="0"/>
              <a:t>役員の担い手不足</a:t>
            </a:r>
            <a:endParaRPr lang="en-US" altLang="ja-JP" sz="4000" dirty="0"/>
          </a:p>
          <a:p>
            <a:pPr marL="0" indent="0">
              <a:buNone/>
            </a:pPr>
            <a:endParaRPr lang="en-US" altLang="ja-JP" sz="4000" dirty="0"/>
          </a:p>
          <a:p>
            <a:pPr marL="0" indent="0">
              <a:buNone/>
            </a:pPr>
            <a:r>
              <a:rPr lang="ja-JP" altLang="en-US" sz="4000" dirty="0"/>
              <a:t>役員業務の効率化　　　</a:t>
            </a:r>
            <a:r>
              <a:rPr lang="ja-JP" altLang="en-US" sz="4400" dirty="0"/>
              <a:t>町内会業務の見直し</a:t>
            </a:r>
            <a:endParaRPr lang="en-US" altLang="ja-JP" sz="4400" dirty="0"/>
          </a:p>
          <a:p>
            <a:pPr marL="0" indent="0">
              <a:buNone/>
            </a:pPr>
            <a:endParaRPr lang="en-US" altLang="ja-JP" sz="4000" dirty="0"/>
          </a:p>
          <a:p>
            <a:pPr marL="0" indent="0">
              <a:buNone/>
            </a:pPr>
            <a:r>
              <a:rPr lang="ja-JP" altLang="en-US" sz="4000" dirty="0"/>
              <a:t>会員の負担軽減</a:t>
            </a:r>
            <a:endParaRPr lang="en-US" altLang="ja-JP" sz="4000" dirty="0"/>
          </a:p>
        </p:txBody>
      </p:sp>
      <p:sp>
        <p:nvSpPr>
          <p:cNvPr id="4" name="右中かっこ 3">
            <a:extLst>
              <a:ext uri="{FF2B5EF4-FFF2-40B4-BE49-F238E27FC236}">
                <a16:creationId xmlns:a16="http://schemas.microsoft.com/office/drawing/2014/main" id="{F8EF6978-04A4-131E-28B1-A65CBFEDB877}"/>
              </a:ext>
            </a:extLst>
          </p:cNvPr>
          <p:cNvSpPr/>
          <p:nvPr/>
        </p:nvSpPr>
        <p:spPr>
          <a:xfrm>
            <a:off x="5634990" y="1977390"/>
            <a:ext cx="586740" cy="309753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823727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a:latin typeface="BIZ UDPゴシック" panose="020B0400000000000000" pitchFamily="50" charset="-128"/>
                <a:ea typeface="BIZ UDPゴシック" panose="020B0400000000000000" pitchFamily="50" charset="-128"/>
              </a:rPr>
              <a:t>アプリ導入する際の不安や課題</a:t>
            </a:r>
          </a:p>
        </p:txBody>
      </p:sp>
      <p:sp>
        <p:nvSpPr>
          <p:cNvPr id="3" name="コンテンツ プレースホルダー 2"/>
          <p:cNvSpPr>
            <a:spLocks noGrp="1"/>
          </p:cNvSpPr>
          <p:nvPr>
            <p:ph idx="1"/>
          </p:nvPr>
        </p:nvSpPr>
        <p:spPr>
          <a:xfrm>
            <a:off x="838200" y="1825625"/>
            <a:ext cx="10991850" cy="4351338"/>
          </a:xfrm>
        </p:spPr>
        <p:txBody>
          <a:bodyPr>
            <a:normAutofit/>
          </a:bodyPr>
          <a:lstStyle/>
          <a:p>
            <a:pPr marL="0" indent="0">
              <a:buNone/>
            </a:pPr>
            <a:endParaRPr lang="en-US" altLang="ja-JP" sz="4000" dirty="0"/>
          </a:p>
          <a:p>
            <a:pPr marL="0" indent="0">
              <a:buNone/>
            </a:pPr>
            <a:r>
              <a:rPr lang="ja-JP" altLang="en-US" sz="4000" dirty="0"/>
              <a:t>・会員の賛同は、得られるだろうか。</a:t>
            </a:r>
            <a:endParaRPr lang="en-US" altLang="ja-JP" sz="4000" dirty="0"/>
          </a:p>
          <a:p>
            <a:pPr marL="0" indent="0">
              <a:buNone/>
            </a:pPr>
            <a:endParaRPr lang="en-US" altLang="ja-JP" sz="4000" dirty="0"/>
          </a:p>
          <a:p>
            <a:pPr marL="0" indent="0">
              <a:buNone/>
            </a:pPr>
            <a:r>
              <a:rPr lang="ja-JP" altLang="en-US" sz="4000" dirty="0"/>
              <a:t>・アプリ見てくれるだろうか。</a:t>
            </a:r>
            <a:endParaRPr lang="en-US" altLang="ja-JP" sz="4000" dirty="0"/>
          </a:p>
        </p:txBody>
      </p:sp>
    </p:spTree>
    <p:extLst>
      <p:ext uri="{BB962C8B-B14F-4D97-AF65-F5344CB8AC3E}">
        <p14:creationId xmlns:p14="http://schemas.microsoft.com/office/powerpoint/2010/main" val="932096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b="1" dirty="0">
                <a:latin typeface="BIZ UDPゴシック" panose="020B0400000000000000" pitchFamily="50" charset="-128"/>
                <a:ea typeface="BIZ UDPゴシック" panose="020B0400000000000000" pitchFamily="50" charset="-128"/>
              </a:rPr>
              <a:t>アプリ</a:t>
            </a:r>
            <a:r>
              <a:rPr kumimoji="1" lang="ja-JP" altLang="en-US" sz="4000" dirty="0">
                <a:latin typeface="BIZ UDPゴシック" panose="020B0400000000000000" pitchFamily="50" charset="-128"/>
                <a:ea typeface="BIZ UDPゴシック" panose="020B0400000000000000" pitchFamily="50" charset="-128"/>
              </a:rPr>
              <a:t>導入</a:t>
            </a:r>
            <a:r>
              <a:rPr kumimoji="1" lang="ja-JP" altLang="en-US" sz="4000" b="1" dirty="0">
                <a:latin typeface="BIZ UDPゴシック" panose="020B0400000000000000" pitchFamily="50" charset="-128"/>
                <a:ea typeface="BIZ UDPゴシック" panose="020B0400000000000000" pitchFamily="50" charset="-128"/>
              </a:rPr>
              <a:t>に関する調査の実施</a:t>
            </a:r>
          </a:p>
        </p:txBody>
      </p:sp>
      <p:sp>
        <p:nvSpPr>
          <p:cNvPr id="3" name="コンテンツ プレースホルダー 2"/>
          <p:cNvSpPr>
            <a:spLocks noGrp="1"/>
          </p:cNvSpPr>
          <p:nvPr>
            <p:ph idx="1"/>
          </p:nvPr>
        </p:nvSpPr>
        <p:spPr/>
        <p:txBody>
          <a:bodyPr/>
          <a:lstStyle/>
          <a:p>
            <a:pPr marL="0" indent="0">
              <a:buNone/>
            </a:pPr>
            <a:r>
              <a:rPr kumimoji="1" lang="ja-JP" altLang="en-US" sz="2800" dirty="0"/>
              <a:t>・調査対象</a:t>
            </a:r>
            <a:endParaRPr kumimoji="1" lang="en-US" altLang="ja-JP" sz="2800" dirty="0"/>
          </a:p>
          <a:p>
            <a:pPr marL="0" indent="0">
              <a:buNone/>
            </a:pPr>
            <a:r>
              <a:rPr lang="ja-JP" altLang="en-US" dirty="0"/>
              <a:t>　</a:t>
            </a:r>
            <a:r>
              <a:rPr kumimoji="1" lang="ja-JP" altLang="en-US" sz="2800" dirty="0"/>
              <a:t>　　全世帯</a:t>
            </a:r>
            <a:endParaRPr kumimoji="1" lang="en-US" altLang="ja-JP" sz="2800" dirty="0"/>
          </a:p>
          <a:p>
            <a:pPr marL="0" indent="0">
              <a:buNone/>
            </a:pPr>
            <a:r>
              <a:rPr kumimoji="1" lang="ja-JP" altLang="en-US" sz="2800" dirty="0"/>
              <a:t>・調査方法</a:t>
            </a:r>
            <a:endParaRPr kumimoji="1" lang="en-US" altLang="ja-JP" sz="2800" dirty="0"/>
          </a:p>
          <a:p>
            <a:pPr marL="0" indent="0">
              <a:buNone/>
            </a:pPr>
            <a:r>
              <a:rPr lang="ja-JP" altLang="en-US" dirty="0"/>
              <a:t>　</a:t>
            </a:r>
            <a:r>
              <a:rPr kumimoji="1" lang="ja-JP" altLang="en-US" sz="2800" dirty="0"/>
              <a:t>　</a:t>
            </a:r>
            <a:r>
              <a:rPr lang="ja-JP" altLang="en-US" dirty="0"/>
              <a:t>　</a:t>
            </a:r>
            <a:r>
              <a:rPr kumimoji="1" lang="ja-JP" altLang="en-US" sz="2600" dirty="0"/>
              <a:t>各班長が回覧板による配付及び取りまとめ（封入）</a:t>
            </a:r>
            <a:endParaRPr kumimoji="1" lang="en-US" altLang="ja-JP" sz="2600" dirty="0"/>
          </a:p>
          <a:p>
            <a:pPr marL="0" indent="0">
              <a:buNone/>
            </a:pPr>
            <a:r>
              <a:rPr lang="ja-JP" altLang="en-US" sz="2800" dirty="0"/>
              <a:t>・調査内容</a:t>
            </a:r>
            <a:endParaRPr lang="en-US" altLang="ja-JP" sz="2800" dirty="0"/>
          </a:p>
          <a:p>
            <a:pPr marL="0" indent="0">
              <a:buNone/>
            </a:pPr>
            <a:r>
              <a:rPr lang="ja-JP" altLang="en-US" dirty="0"/>
              <a:t>　</a:t>
            </a:r>
            <a:r>
              <a:rPr lang="ja-JP" altLang="en-US" sz="2800" dirty="0"/>
              <a:t>　　アプリ導入への賛成・どちらでもない・反対</a:t>
            </a:r>
            <a:endParaRPr lang="en-US" altLang="ja-JP" sz="2800" dirty="0"/>
          </a:p>
          <a:p>
            <a:pPr marL="0" indent="0">
              <a:buNone/>
            </a:pPr>
            <a:r>
              <a:rPr lang="ja-JP" altLang="en-US" dirty="0"/>
              <a:t>　　　</a:t>
            </a:r>
            <a:r>
              <a:rPr lang="ja-JP" altLang="en-US" sz="2800" dirty="0"/>
              <a:t>スマホの有無、使用環境</a:t>
            </a:r>
            <a:endParaRPr lang="en-US" altLang="ja-JP" sz="2800" dirty="0"/>
          </a:p>
          <a:p>
            <a:pPr marL="0" indent="0">
              <a:buNone/>
            </a:pPr>
            <a:r>
              <a:rPr lang="ja-JP" altLang="en-US" dirty="0"/>
              <a:t>　　　</a:t>
            </a:r>
            <a:r>
              <a:rPr lang="ja-JP" altLang="en-US" sz="2800" dirty="0"/>
              <a:t>スマホ操作への不安感</a:t>
            </a:r>
            <a:endParaRPr lang="en-US" altLang="ja-JP" sz="2800" dirty="0"/>
          </a:p>
          <a:p>
            <a:endParaRPr kumimoji="1" lang="en-US" altLang="ja-JP" sz="2800" dirty="0"/>
          </a:p>
          <a:p>
            <a:endParaRPr kumimoji="1" lang="en-US" altLang="ja-JP" sz="2800" dirty="0"/>
          </a:p>
          <a:p>
            <a:endParaRPr kumimoji="1" lang="ja-JP"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b="1" dirty="0">
                <a:latin typeface="BIZ UDPゴシック" panose="020B0400000000000000" pitchFamily="50" charset="-128"/>
                <a:ea typeface="BIZ UDPゴシック" panose="020B0400000000000000" pitchFamily="50" charset="-128"/>
              </a:rPr>
              <a:t>アプリ導入に関する調査結果</a:t>
            </a:r>
          </a:p>
        </p:txBody>
      </p:sp>
      <p:sp>
        <p:nvSpPr>
          <p:cNvPr id="3" name="コンテンツ プレースホルダー 2"/>
          <p:cNvSpPr>
            <a:spLocks noGrp="1"/>
          </p:cNvSpPr>
          <p:nvPr>
            <p:ph idx="1"/>
          </p:nvPr>
        </p:nvSpPr>
        <p:spPr/>
        <p:txBody>
          <a:bodyPr>
            <a:normAutofit/>
          </a:bodyPr>
          <a:lstStyle/>
          <a:p>
            <a:pPr marL="0" indent="0">
              <a:buNone/>
            </a:pPr>
            <a:r>
              <a:rPr lang="ja-JP" altLang="en-US" sz="2800" dirty="0"/>
              <a:t>・調査結果</a:t>
            </a:r>
            <a:endParaRPr lang="en-US" altLang="ja-JP" sz="2800" dirty="0"/>
          </a:p>
          <a:p>
            <a:pPr marL="0" indent="0">
              <a:buNone/>
            </a:pPr>
            <a:r>
              <a:rPr lang="ja-JP" altLang="en-US" dirty="0"/>
              <a:t>　　</a:t>
            </a:r>
            <a:r>
              <a:rPr lang="ja-JP" altLang="en-US" sz="2800" dirty="0"/>
              <a:t>世帯数　１３１世帯（回答１２２世帯）</a:t>
            </a:r>
          </a:p>
          <a:p>
            <a:pPr marL="0" indent="0">
              <a:buNone/>
            </a:pPr>
            <a:r>
              <a:rPr lang="ja-JP" altLang="en-US" sz="2800" dirty="0"/>
              <a:t>・導入賛否</a:t>
            </a:r>
            <a:endParaRPr lang="en-US" altLang="ja-JP" sz="2800" dirty="0"/>
          </a:p>
          <a:p>
            <a:pPr marL="0" indent="0">
              <a:buNone/>
            </a:pPr>
            <a:r>
              <a:rPr lang="ja-JP" altLang="en-US" dirty="0"/>
              <a:t>　</a:t>
            </a:r>
            <a:r>
              <a:rPr lang="ja-JP" altLang="en-US" sz="2800" dirty="0"/>
              <a:t>　賛成　　　　</a:t>
            </a:r>
            <a:r>
              <a:rPr lang="ja-JP" altLang="en-US" dirty="0"/>
              <a:t>  　　　</a:t>
            </a:r>
            <a:r>
              <a:rPr lang="ja-JP" altLang="en-US" sz="2800" dirty="0"/>
              <a:t>１０９世帯</a:t>
            </a:r>
            <a:endParaRPr lang="en-US" altLang="ja-JP" sz="2800" dirty="0"/>
          </a:p>
          <a:p>
            <a:pPr marL="0" indent="0">
              <a:buNone/>
            </a:pPr>
            <a:r>
              <a:rPr lang="ja-JP" altLang="en-US" dirty="0"/>
              <a:t>　</a:t>
            </a:r>
            <a:r>
              <a:rPr lang="ja-JP" altLang="en-US" sz="2800" dirty="0"/>
              <a:t>　反対・不明・無効         １３世帯　</a:t>
            </a:r>
            <a:endParaRPr lang="en-US" altLang="ja-JP" sz="2800" dirty="0"/>
          </a:p>
          <a:p>
            <a:pPr marL="0" indent="0">
              <a:buNone/>
            </a:pPr>
            <a:r>
              <a:rPr lang="ja-JP" altLang="en-US" sz="2800" dirty="0"/>
              <a:t>・スマホ使用　　　１１７世帯</a:t>
            </a:r>
            <a:endParaRPr lang="en-US" altLang="ja-JP" sz="2800" dirty="0"/>
          </a:p>
          <a:p>
            <a:pPr marL="0" indent="0">
              <a:buNone/>
            </a:pPr>
            <a:r>
              <a:rPr lang="ja-JP" altLang="en-US" sz="2800" dirty="0"/>
              <a:t>・操作への不安　　　１７世帯　</a:t>
            </a:r>
            <a:endParaRPr lang="en-US" altLang="ja-JP" sz="2800" dirty="0"/>
          </a:p>
          <a:p>
            <a:pPr marL="0" indent="0">
              <a:buNone/>
            </a:pPr>
            <a:r>
              <a:rPr lang="en-US" altLang="ja-JP" sz="2800" b="1" dirty="0"/>
              <a:t>※</a:t>
            </a:r>
            <a:r>
              <a:rPr lang="ja-JP" altLang="en-US" sz="2800" b="1" dirty="0"/>
              <a:t>多くの会員の賛同を得られた。</a:t>
            </a:r>
            <a:endParaRPr lang="en-US" altLang="ja-JP" sz="2800" b="1" dirty="0"/>
          </a:p>
          <a:p>
            <a:endParaRPr kumimoji="1" lang="en-US" altLang="ja-JP" sz="2800" dirty="0"/>
          </a:p>
          <a:p>
            <a:endParaRPr kumimoji="1" lang="en-US" altLang="ja-JP" sz="2800" dirty="0"/>
          </a:p>
          <a:p>
            <a:endParaRPr kumimoji="1" lang="ja-JP" altLang="en-US"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844</TotalTime>
  <Words>1109</Words>
  <Application>Microsoft Office PowerPoint</Application>
  <PresentationFormat>ワイド画面</PresentationFormat>
  <Paragraphs>128</Paragraphs>
  <Slides>22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22</vt:i4>
      </vt:variant>
    </vt:vector>
  </HeadingPairs>
  <TitlesOfParts>
    <vt:vector size="29" baseType="lpstr">
      <vt:lpstr>BIZ UDPゴシック</vt:lpstr>
      <vt:lpstr>游ゴシック</vt:lpstr>
      <vt:lpstr>游ゴシック Light</vt:lpstr>
      <vt:lpstr>游明朝</vt:lpstr>
      <vt:lpstr>Arial</vt:lpstr>
      <vt:lpstr>Office テーマ</vt:lpstr>
      <vt:lpstr>1_Office テーマ</vt:lpstr>
      <vt:lpstr>「あさひかわ くらしのアプリ」の導入</vt:lpstr>
      <vt:lpstr>町内会概要</vt:lpstr>
      <vt:lpstr>活動内容</vt:lpstr>
      <vt:lpstr>アプリ導入までのスケジュール</vt:lpstr>
      <vt:lpstr>本格運用開始までの期間</vt:lpstr>
      <vt:lpstr>アプリを導入しようと思ったきっかけ</vt:lpstr>
      <vt:lpstr>アプリ導入する際の不安や課題</vt:lpstr>
      <vt:lpstr>アプリ導入に関する調査の実施</vt:lpstr>
      <vt:lpstr>アプリ導入に関する調査結果</vt:lpstr>
      <vt:lpstr>役員、班長会議での協議</vt:lpstr>
      <vt:lpstr>アプリ導入に関する会員からの意見（反対）</vt:lpstr>
      <vt:lpstr>アプリ導入に関する会員からの意見（どちらでもない）</vt:lpstr>
      <vt:lpstr>アプリ導入に関する会員からの意見（どちらでもない）</vt:lpstr>
      <vt:lpstr>アプリ導入に関する会員からの意見（賛成）</vt:lpstr>
      <vt:lpstr>アプリ導入に関する会員からの意見（賛成）</vt:lpstr>
      <vt:lpstr>アプリ導入に関する会員からの意見（賛成）</vt:lpstr>
      <vt:lpstr>スマートフォンの利用が苦手な方への対応</vt:lpstr>
      <vt:lpstr>アプリ未利用者への対応</vt:lpstr>
      <vt:lpstr>アプリ導入後に寄せられた意見</vt:lpstr>
      <vt:lpstr>アプリ導入後に寄せられた意見</vt:lpstr>
      <vt:lpstr>町内会からの提案</vt:lpstr>
      <vt:lpstr>アプリ導入検討町内会へ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あさひかわ くらしのアプリ導入</dc:title>
  <dc:creator>神田　誉史</dc:creator>
  <cp:lastModifiedBy>神田　誉史</cp:lastModifiedBy>
  <cp:revision>23</cp:revision>
  <cp:lastPrinted>2025-10-17T07:04:09Z</cp:lastPrinted>
  <dcterms:created xsi:type="dcterms:W3CDTF">2025-10-03T04:22:00Z</dcterms:created>
  <dcterms:modified xsi:type="dcterms:W3CDTF">2026-04-06T23:47:35Z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1041-11.8.2.8498</vt:lpwstr>
  </property>
</Properties>
</file>