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1"/>
  </p:sldMasterIdLst>
  <p:notesMasterIdLst>
    <p:notesMasterId r:id="rId3"/>
  </p:notes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16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15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3216" y="72"/>
      </p:cViewPr>
      <p:guideLst>
        <p:guide orient="horz" pos="3120"/>
        <p:guide pos="16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A429F6-1D04-4B48-9FE7-AD3575758AC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62B873C-795D-4E9B-BC4F-E1A3318A2A9B}">
      <dgm:prSet phldrT="[テキスト]" custT="1"/>
      <dgm:spPr/>
      <dgm:t>
        <a:bodyPr/>
        <a:lstStyle/>
        <a:p>
          <a:r>
            <a: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rPr>
            <a:t>新サービス開始</a:t>
          </a:r>
        </a:p>
      </dgm:t>
    </dgm:pt>
    <dgm:pt modelId="{1DD183C0-8F2D-4BF6-8D55-DBBC6A9A3DFC}" type="parTrans" cxnId="{C41BB694-D193-47C5-BAA9-5FE6B515F36B}">
      <dgm:prSet/>
      <dgm:spPr/>
      <dgm:t>
        <a:bodyPr/>
        <a:lstStyle/>
        <a:p>
          <a:endParaRPr kumimoji="1" lang="ja-JP" altLang="en-US"/>
        </a:p>
      </dgm:t>
    </dgm:pt>
    <dgm:pt modelId="{9C5871F3-FFC2-4EBC-82B3-B661506C1B96}" type="sibTrans" cxnId="{C41BB694-D193-47C5-BAA9-5FE6B515F36B}">
      <dgm:prSet/>
      <dgm:spPr/>
      <dgm:t>
        <a:bodyPr/>
        <a:lstStyle/>
        <a:p>
          <a:endParaRPr kumimoji="1" lang="ja-JP" altLang="en-US"/>
        </a:p>
      </dgm:t>
    </dgm:pt>
    <dgm:pt modelId="{1FA964CB-3612-4A73-AB77-63761307BC3D}">
      <dgm:prSet phldrT="[テキスト]" custT="1"/>
      <dgm:spPr/>
      <dgm:t>
        <a:bodyPr/>
        <a:lstStyle/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各種媒体を用いた新機能の周知</a:t>
          </a:r>
          <a:endParaRPr kumimoji="1" lang="en-US" altLang="ja-JP" sz="11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アンケート調査の実施</a:t>
          </a:r>
          <a:endParaRPr kumimoji="1" lang="ja-JP" altLang="en-US" sz="1100" dirty="0"/>
        </a:p>
      </dgm:t>
    </dgm:pt>
    <dgm:pt modelId="{F220F620-9706-4ABD-BA93-08C02E343E06}" type="parTrans" cxnId="{C84D2A53-DDD3-4E78-B8AE-0B57C326CF7B}">
      <dgm:prSet/>
      <dgm:spPr/>
      <dgm:t>
        <a:bodyPr/>
        <a:lstStyle/>
        <a:p>
          <a:endParaRPr kumimoji="1" lang="ja-JP" altLang="en-US"/>
        </a:p>
      </dgm:t>
    </dgm:pt>
    <dgm:pt modelId="{16F9FDDD-48AE-44FE-AE53-576D1BF53667}" type="sibTrans" cxnId="{C84D2A53-DDD3-4E78-B8AE-0B57C326CF7B}">
      <dgm:prSet/>
      <dgm:spPr/>
      <dgm:t>
        <a:bodyPr/>
        <a:lstStyle/>
        <a:p>
          <a:endParaRPr kumimoji="1" lang="ja-JP" altLang="en-US"/>
        </a:p>
      </dgm:t>
    </dgm:pt>
    <dgm:pt modelId="{1A6DDB21-5695-452A-A222-5B32BC25DCFF}">
      <dgm:prSet phldrT="[テキスト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rPr>
            <a:t>LINE</a:t>
          </a:r>
          <a:r>
            <a:rPr kumimoji="1" lang="ja-JP" altLang="en-US" sz="1100" dirty="0">
              <a:latin typeface="Meiryo UI" panose="020B0604030504040204" pitchFamily="50" charset="-128"/>
              <a:ea typeface="Meiryo UI" panose="020B0604030504040204" pitchFamily="50" charset="-128"/>
            </a:rPr>
            <a:t>・マイナンバーカードの使い方講座</a:t>
          </a:r>
        </a:p>
        <a:p>
          <a:pPr>
            <a:buClrTx/>
            <a:buSzTx/>
            <a:buFontTx/>
            <a:buNone/>
          </a:pPr>
          <a:r>
            <a:rPr lang="ja-JP" altLang="en-US" sz="11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サービス向上に向けた委託業者との連携による仕様内のシステム改善</a:t>
          </a:r>
          <a:endParaRPr kumimoji="1" lang="ja-JP" altLang="en-US" sz="1100" dirty="0"/>
        </a:p>
      </dgm:t>
    </dgm:pt>
    <dgm:pt modelId="{95FBD4E9-EB96-4D48-85F0-F610B3EF4BB9}" type="parTrans" cxnId="{42CB82A2-D202-400C-A23E-7C5F020A88CA}">
      <dgm:prSet/>
      <dgm:spPr/>
      <dgm:t>
        <a:bodyPr/>
        <a:lstStyle/>
        <a:p>
          <a:endParaRPr kumimoji="1" lang="ja-JP" altLang="en-US"/>
        </a:p>
      </dgm:t>
    </dgm:pt>
    <dgm:pt modelId="{B6B8467A-AF9C-49C0-AAE3-08DD47B6DCC2}" type="sibTrans" cxnId="{42CB82A2-D202-400C-A23E-7C5F020A88CA}">
      <dgm:prSet/>
      <dgm:spPr/>
      <dgm:t>
        <a:bodyPr/>
        <a:lstStyle/>
        <a:p>
          <a:endParaRPr kumimoji="1" lang="ja-JP" altLang="en-US"/>
        </a:p>
      </dgm:t>
    </dgm:pt>
    <dgm:pt modelId="{DEE2A957-9628-40E9-A0EF-9A68661D1F34}" type="pres">
      <dgm:prSet presAssocID="{98A429F6-1D04-4B48-9FE7-AD3575758AC4}" presName="arrowDiagram" presStyleCnt="0">
        <dgm:presLayoutVars>
          <dgm:chMax val="5"/>
          <dgm:dir/>
          <dgm:resizeHandles val="exact"/>
        </dgm:presLayoutVars>
      </dgm:prSet>
      <dgm:spPr/>
    </dgm:pt>
    <dgm:pt modelId="{BB1E03CC-88BB-4424-A58B-96BBA00AAFBE}" type="pres">
      <dgm:prSet presAssocID="{98A429F6-1D04-4B48-9FE7-AD3575758AC4}" presName="arrow" presStyleLbl="bgShp" presStyleIdx="0" presStyleCnt="1" custScaleX="181615" custLinFactNeighborX="-9734" custLinFactNeighborY="-617"/>
      <dgm:spPr/>
    </dgm:pt>
    <dgm:pt modelId="{B9D1CA20-8384-482B-A88C-CCEF0C9F1601}" type="pres">
      <dgm:prSet presAssocID="{98A429F6-1D04-4B48-9FE7-AD3575758AC4}" presName="arrowDiagram3" presStyleCnt="0"/>
      <dgm:spPr/>
    </dgm:pt>
    <dgm:pt modelId="{893BBBAC-2BAF-4930-AFD3-09604676011B}" type="pres">
      <dgm:prSet presAssocID="{262B873C-795D-4E9B-BC4F-E1A3318A2A9B}" presName="bullet3a" presStyleLbl="node1" presStyleIdx="0" presStyleCnt="3" custLinFactX="-566876" custLinFactNeighborX="-600000"/>
      <dgm:spPr/>
    </dgm:pt>
    <dgm:pt modelId="{EE107C1C-0121-47B3-8572-933517AA41BE}" type="pres">
      <dgm:prSet presAssocID="{262B873C-795D-4E9B-BC4F-E1A3318A2A9B}" presName="textBox3a" presStyleLbl="revTx" presStyleIdx="0" presStyleCnt="3" custScaleX="187456" custLinFactNeighborX="-72567" custLinFactNeighborY="-3209">
        <dgm:presLayoutVars>
          <dgm:bulletEnabled val="1"/>
        </dgm:presLayoutVars>
      </dgm:prSet>
      <dgm:spPr/>
    </dgm:pt>
    <dgm:pt modelId="{2B834888-461C-4063-90CF-2ABC61F51778}" type="pres">
      <dgm:prSet presAssocID="{1FA964CB-3612-4A73-AB77-63761307BC3D}" presName="bullet3b" presStyleLbl="node1" presStyleIdx="1" presStyleCnt="3" custLinFactX="-149462" custLinFactNeighborX="-200000" custLinFactNeighborY="43200"/>
      <dgm:spPr/>
    </dgm:pt>
    <dgm:pt modelId="{030B5F84-7C3B-4719-B291-C9B9ACC9E530}" type="pres">
      <dgm:prSet presAssocID="{1FA964CB-3612-4A73-AB77-63761307BC3D}" presName="textBox3b" presStyleLbl="revTx" presStyleIdx="1" presStyleCnt="3" custScaleX="313563" custLinFactNeighborX="40847" custLinFactNeighborY="-1861">
        <dgm:presLayoutVars>
          <dgm:bulletEnabled val="1"/>
        </dgm:presLayoutVars>
      </dgm:prSet>
      <dgm:spPr/>
    </dgm:pt>
    <dgm:pt modelId="{F78A3711-95D9-457D-96F5-8014CE704265}" type="pres">
      <dgm:prSet presAssocID="{1A6DDB21-5695-452A-A222-5B32BC25DCFF}" presName="bullet3c" presStyleLbl="node1" presStyleIdx="2" presStyleCnt="3" custLinFactX="100000" custLinFactNeighborX="185739"/>
      <dgm:spPr/>
    </dgm:pt>
    <dgm:pt modelId="{3C02E482-D86B-4EE1-9ED6-9EEFAF6A3A06}" type="pres">
      <dgm:prSet presAssocID="{1A6DDB21-5695-452A-A222-5B32BC25DCFF}" presName="textBox3c" presStyleLbl="revTx" presStyleIdx="2" presStyleCnt="3" custScaleX="273879" custScaleY="77472" custLinFactX="55315" custLinFactNeighborX="100000" custLinFactNeighborY="2633">
        <dgm:presLayoutVars>
          <dgm:bulletEnabled val="1"/>
        </dgm:presLayoutVars>
      </dgm:prSet>
      <dgm:spPr/>
    </dgm:pt>
  </dgm:ptLst>
  <dgm:cxnLst>
    <dgm:cxn modelId="{C84D2A53-DDD3-4E78-B8AE-0B57C326CF7B}" srcId="{98A429F6-1D04-4B48-9FE7-AD3575758AC4}" destId="{1FA964CB-3612-4A73-AB77-63761307BC3D}" srcOrd="1" destOrd="0" parTransId="{F220F620-9706-4ABD-BA93-08C02E343E06}" sibTransId="{16F9FDDD-48AE-44FE-AE53-576D1BF53667}"/>
    <dgm:cxn modelId="{C41BB694-D193-47C5-BAA9-5FE6B515F36B}" srcId="{98A429F6-1D04-4B48-9FE7-AD3575758AC4}" destId="{262B873C-795D-4E9B-BC4F-E1A3318A2A9B}" srcOrd="0" destOrd="0" parTransId="{1DD183C0-8F2D-4BF6-8D55-DBBC6A9A3DFC}" sibTransId="{9C5871F3-FFC2-4EBC-82B3-B661506C1B96}"/>
    <dgm:cxn modelId="{42CB82A2-D202-400C-A23E-7C5F020A88CA}" srcId="{98A429F6-1D04-4B48-9FE7-AD3575758AC4}" destId="{1A6DDB21-5695-452A-A222-5B32BC25DCFF}" srcOrd="2" destOrd="0" parTransId="{95FBD4E9-EB96-4D48-85F0-F610B3EF4BB9}" sibTransId="{B6B8467A-AF9C-49C0-AAE3-08DD47B6DCC2}"/>
    <dgm:cxn modelId="{C795E3D9-F245-4B51-B658-312879054ED0}" type="presOf" srcId="{98A429F6-1D04-4B48-9FE7-AD3575758AC4}" destId="{DEE2A957-9628-40E9-A0EF-9A68661D1F34}" srcOrd="0" destOrd="0" presId="urn:microsoft.com/office/officeart/2005/8/layout/arrow2"/>
    <dgm:cxn modelId="{042A8AEC-79F6-4CE5-BAED-282DD1DEA4B3}" type="presOf" srcId="{1A6DDB21-5695-452A-A222-5B32BC25DCFF}" destId="{3C02E482-D86B-4EE1-9ED6-9EEFAF6A3A06}" srcOrd="0" destOrd="0" presId="urn:microsoft.com/office/officeart/2005/8/layout/arrow2"/>
    <dgm:cxn modelId="{2EA900FC-CB1A-484C-8DBB-F336C1459469}" type="presOf" srcId="{262B873C-795D-4E9B-BC4F-E1A3318A2A9B}" destId="{EE107C1C-0121-47B3-8572-933517AA41BE}" srcOrd="0" destOrd="0" presId="urn:microsoft.com/office/officeart/2005/8/layout/arrow2"/>
    <dgm:cxn modelId="{E820C1FD-C561-46ED-8719-DC1BA829D597}" type="presOf" srcId="{1FA964CB-3612-4A73-AB77-63761307BC3D}" destId="{030B5F84-7C3B-4719-B291-C9B9ACC9E530}" srcOrd="0" destOrd="0" presId="urn:microsoft.com/office/officeart/2005/8/layout/arrow2"/>
    <dgm:cxn modelId="{C364F602-D8DC-40C2-81A9-677B146DB988}" type="presParOf" srcId="{DEE2A957-9628-40E9-A0EF-9A68661D1F34}" destId="{BB1E03CC-88BB-4424-A58B-96BBA00AAFBE}" srcOrd="0" destOrd="0" presId="urn:microsoft.com/office/officeart/2005/8/layout/arrow2"/>
    <dgm:cxn modelId="{A972AE48-BCF5-4CD7-9F80-992297503696}" type="presParOf" srcId="{DEE2A957-9628-40E9-A0EF-9A68661D1F34}" destId="{B9D1CA20-8384-482B-A88C-CCEF0C9F1601}" srcOrd="1" destOrd="0" presId="urn:microsoft.com/office/officeart/2005/8/layout/arrow2"/>
    <dgm:cxn modelId="{DD059E77-56BD-4F71-A11B-05EBE9989E4E}" type="presParOf" srcId="{B9D1CA20-8384-482B-A88C-CCEF0C9F1601}" destId="{893BBBAC-2BAF-4930-AFD3-09604676011B}" srcOrd="0" destOrd="0" presId="urn:microsoft.com/office/officeart/2005/8/layout/arrow2"/>
    <dgm:cxn modelId="{6E981025-C1ED-48E1-9C86-58BC5E367776}" type="presParOf" srcId="{B9D1CA20-8384-482B-A88C-CCEF0C9F1601}" destId="{EE107C1C-0121-47B3-8572-933517AA41BE}" srcOrd="1" destOrd="0" presId="urn:microsoft.com/office/officeart/2005/8/layout/arrow2"/>
    <dgm:cxn modelId="{2DF17C24-9F18-48BB-BBC9-AB613092ADF1}" type="presParOf" srcId="{B9D1CA20-8384-482B-A88C-CCEF0C9F1601}" destId="{2B834888-461C-4063-90CF-2ABC61F51778}" srcOrd="2" destOrd="0" presId="urn:microsoft.com/office/officeart/2005/8/layout/arrow2"/>
    <dgm:cxn modelId="{B649E238-53B9-475F-B2AB-1B1B93F2A0C7}" type="presParOf" srcId="{B9D1CA20-8384-482B-A88C-CCEF0C9F1601}" destId="{030B5F84-7C3B-4719-B291-C9B9ACC9E530}" srcOrd="3" destOrd="0" presId="urn:microsoft.com/office/officeart/2005/8/layout/arrow2"/>
    <dgm:cxn modelId="{9136F042-BBF8-4385-8854-C912F0BB668B}" type="presParOf" srcId="{B9D1CA20-8384-482B-A88C-CCEF0C9F1601}" destId="{F78A3711-95D9-457D-96F5-8014CE704265}" srcOrd="4" destOrd="0" presId="urn:microsoft.com/office/officeart/2005/8/layout/arrow2"/>
    <dgm:cxn modelId="{6B2197EE-9E5F-48BB-9727-B169CB74163B}" type="presParOf" srcId="{B9D1CA20-8384-482B-A88C-CCEF0C9F1601}" destId="{3C02E482-D86B-4EE1-9ED6-9EEFAF6A3A06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1E03CC-88BB-4424-A58B-96BBA00AAFBE}">
      <dsp:nvSpPr>
        <dsp:cNvPr id="0" name=""/>
        <dsp:cNvSpPr/>
      </dsp:nvSpPr>
      <dsp:spPr>
        <a:xfrm>
          <a:off x="9" y="0"/>
          <a:ext cx="5977036" cy="205690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BBBAC-2BAF-4930-AFD3-09604676011B}">
      <dsp:nvSpPr>
        <dsp:cNvPr id="0" name=""/>
        <dsp:cNvSpPr/>
      </dsp:nvSpPr>
      <dsp:spPr>
        <a:xfrm>
          <a:off x="1082854" y="1419675"/>
          <a:ext cx="85567" cy="855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07C1C-0121-47B3-8572-933517AA41BE}">
      <dsp:nvSpPr>
        <dsp:cNvPr id="0" name=""/>
        <dsp:cNvSpPr/>
      </dsp:nvSpPr>
      <dsp:spPr>
        <a:xfrm>
          <a:off x="1232335" y="1443383"/>
          <a:ext cx="1437439" cy="594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34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100" kern="1200" dirty="0">
              <a:latin typeface="メイリオ" panose="020B0604030504040204" pitchFamily="50" charset="-128"/>
              <a:ea typeface="メイリオ" panose="020B0604030504040204" pitchFamily="50" charset="-128"/>
            </a:rPr>
            <a:t>新サービス開始</a:t>
          </a:r>
        </a:p>
      </dsp:txBody>
      <dsp:txXfrm>
        <a:off x="1232335" y="1443383"/>
        <a:ext cx="1437439" cy="594445"/>
      </dsp:txXfrm>
    </dsp:sp>
    <dsp:sp modelId="{2B834888-461C-4063-90CF-2ABC61F51778}">
      <dsp:nvSpPr>
        <dsp:cNvPr id="0" name=""/>
        <dsp:cNvSpPr/>
      </dsp:nvSpPr>
      <dsp:spPr>
        <a:xfrm>
          <a:off x="2296068" y="927430"/>
          <a:ext cx="154679" cy="1546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B5F84-7C3B-4719-B291-C9B9ACC9E530}">
      <dsp:nvSpPr>
        <dsp:cNvPr id="0" name=""/>
        <dsp:cNvSpPr/>
      </dsp:nvSpPr>
      <dsp:spPr>
        <a:xfrm>
          <a:off x="2393168" y="917124"/>
          <a:ext cx="2476682" cy="1118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61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各種媒体を用いた新機能の周知</a:t>
          </a:r>
          <a:endParaRPr kumimoji="1" lang="en-US" altLang="ja-JP" sz="1100" kern="1200" dirty="0">
            <a:latin typeface="Meiryo UI" panose="020B0604030504040204" pitchFamily="50" charset="-128"/>
            <a:ea typeface="Meiryo UI" panose="020B0604030504040204" pitchFamily="50" charset="-128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アンケート調査の実施</a:t>
          </a:r>
          <a:endParaRPr kumimoji="1" lang="ja-JP" altLang="en-US" sz="1100" kern="1200" dirty="0"/>
        </a:p>
      </dsp:txBody>
      <dsp:txXfrm>
        <a:off x="2393168" y="917124"/>
        <a:ext cx="2476682" cy="1118956"/>
      </dsp:txXfrm>
    </dsp:sp>
    <dsp:sp modelId="{F78A3711-95D9-457D-96F5-8014CE704265}">
      <dsp:nvSpPr>
        <dsp:cNvPr id="0" name=""/>
        <dsp:cNvSpPr/>
      </dsp:nvSpPr>
      <dsp:spPr>
        <a:xfrm>
          <a:off x="4356190" y="520396"/>
          <a:ext cx="213918" cy="213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02E482-D86B-4EE1-9ED6-9EEFAF6A3A06}">
      <dsp:nvSpPr>
        <dsp:cNvPr id="0" name=""/>
        <dsp:cNvSpPr/>
      </dsp:nvSpPr>
      <dsp:spPr>
        <a:xfrm>
          <a:off x="4391966" y="826020"/>
          <a:ext cx="2163237" cy="110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351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1" lang="en-US" altLang="ja-JP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LINE</a:t>
          </a:r>
          <a:r>
            <a:rPr kumimoji="1" lang="ja-JP" altLang="en-US" sz="1100" kern="1200" dirty="0">
              <a:latin typeface="Meiryo UI" panose="020B0604030504040204" pitchFamily="50" charset="-128"/>
              <a:ea typeface="Meiryo UI" panose="020B0604030504040204" pitchFamily="50" charset="-128"/>
            </a:rPr>
            <a:t>・マイナンバーカードの使い方講座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ja-JP" altLang="en-US" sz="1100" kern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rPr>
            <a:t>サービス向上に向けた委託業者との連携による仕様内のシステム改善</a:t>
          </a:r>
          <a:endParaRPr kumimoji="1" lang="ja-JP" altLang="en-US" sz="1100" kern="1200" dirty="0"/>
        </a:p>
      </dsp:txBody>
      <dsp:txXfrm>
        <a:off x="4391966" y="826020"/>
        <a:ext cx="2163237" cy="110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39" y="1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5117D-F3E9-46E0-9328-0993444F7E3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9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864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39" y="9440864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9FD51-96FF-4F5C-A04E-E9D733E42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87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243138" y="1243013"/>
            <a:ext cx="2320925" cy="33528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9FD51-96FF-4F5C-A04E-E9D733E42A1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16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39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95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0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99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4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17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25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7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87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061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92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42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4C963BF-0DA6-6C5F-62D8-313C48AA3052}"/>
              </a:ext>
            </a:extLst>
          </p:cNvPr>
          <p:cNvSpPr/>
          <p:nvPr/>
        </p:nvSpPr>
        <p:spPr>
          <a:xfrm>
            <a:off x="183284" y="380496"/>
            <a:ext cx="6480000" cy="32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図書館情報システム先進化事業について</a:t>
            </a:r>
          </a:p>
        </p:txBody>
      </p:sp>
      <p:sp>
        <p:nvSpPr>
          <p:cNvPr id="3" name="矢印: 山形 2">
            <a:extLst>
              <a:ext uri="{FF2B5EF4-FFF2-40B4-BE49-F238E27FC236}">
                <a16:creationId xmlns:a16="http://schemas.microsoft.com/office/drawing/2014/main" id="{2AE46C4F-4F76-B254-FE3D-6B2AF960BBBD}"/>
              </a:ext>
            </a:extLst>
          </p:cNvPr>
          <p:cNvSpPr/>
          <p:nvPr/>
        </p:nvSpPr>
        <p:spPr>
          <a:xfrm>
            <a:off x="185992" y="805672"/>
            <a:ext cx="6272371" cy="26423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．事業内容</a:t>
            </a:r>
            <a:endParaRPr lang="ja-JP" altLang="en-US" sz="2167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17CB71A-8A85-3E77-F9CA-78953C2506BB}"/>
              </a:ext>
            </a:extLst>
          </p:cNvPr>
          <p:cNvSpPr txBox="1"/>
          <p:nvPr/>
        </p:nvSpPr>
        <p:spPr>
          <a:xfrm>
            <a:off x="97793" y="4986188"/>
            <a:ext cx="576373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新しい機能</a:t>
            </a:r>
            <a:r>
              <a:rPr lang="en-US" altLang="ja-JP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・スマートフォンで書籍の検索、予約等のサービス</a:t>
            </a: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・スマートフォンで来館や電話をせずとも貸出期間延長が可能</a:t>
            </a: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・利用者カードのアプリ化</a:t>
            </a: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・館内利用者検索機からのセルフ予約</a:t>
            </a:r>
            <a:endParaRPr lang="en-US" altLang="ja-JP" sz="13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・マイナンバーカード活用による図書館利用カードの登録</a:t>
            </a:r>
          </a:p>
          <a:p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・ＬＩＮＥ連携することで図書館から利用者に対し効率的な周知が可能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FC3EE23-E726-4012-7A2D-C776B25CF7D3}"/>
              </a:ext>
            </a:extLst>
          </p:cNvPr>
          <p:cNvSpPr txBox="1"/>
          <p:nvPr/>
        </p:nvSpPr>
        <p:spPr>
          <a:xfrm>
            <a:off x="174998" y="1137241"/>
            <a:ext cx="6084882" cy="476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3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・新機能を備えた図書館システムへの更新により、来館・非来館を問わず、貸出や予約等のサービスにおける利用者の</a:t>
            </a:r>
            <a:r>
              <a:rPr lang="ja-JP" altLang="en-US" sz="13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利便性</a:t>
            </a:r>
            <a:r>
              <a:rPr lang="ja-JP" altLang="en-US" sz="13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向上を図る。</a:t>
            </a:r>
            <a:endParaRPr lang="ja-JP" altLang="en-US" sz="13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913C8188-60B2-C99F-2B04-3EA432A9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08" y="1785927"/>
            <a:ext cx="2177575" cy="1689900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6B14BD3-2061-39DA-AAD2-E52BF31ECA89}"/>
              </a:ext>
            </a:extLst>
          </p:cNvPr>
          <p:cNvGrpSpPr/>
          <p:nvPr/>
        </p:nvGrpSpPr>
        <p:grpSpPr>
          <a:xfrm>
            <a:off x="174998" y="6827618"/>
            <a:ext cx="6704424" cy="2995031"/>
            <a:chOff x="3089990" y="5676988"/>
            <a:chExt cx="6704424" cy="2995031"/>
          </a:xfrm>
        </p:grpSpPr>
        <p:sp>
          <p:nvSpPr>
            <p:cNvPr id="42" name="矢印: 山形 41">
              <a:extLst>
                <a:ext uri="{FF2B5EF4-FFF2-40B4-BE49-F238E27FC236}">
                  <a16:creationId xmlns:a16="http://schemas.microsoft.com/office/drawing/2014/main" id="{221F21E9-16CE-3158-1D17-D23D8317FF16}"/>
                </a:ext>
              </a:extLst>
            </p:cNvPr>
            <p:cNvSpPr/>
            <p:nvPr/>
          </p:nvSpPr>
          <p:spPr>
            <a:xfrm>
              <a:off x="3089990" y="5676988"/>
              <a:ext cx="6480000" cy="252000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３．今後の予定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B2F8DF6-7DD9-D645-8B4E-3AE4C7497000}"/>
                </a:ext>
              </a:extLst>
            </p:cNvPr>
            <p:cNvSpPr txBox="1"/>
            <p:nvPr/>
          </p:nvSpPr>
          <p:spPr>
            <a:xfrm>
              <a:off x="3098276" y="6016164"/>
              <a:ext cx="6617758" cy="1092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ja-JP"/>
              </a:defPPr>
              <a:lvl1pPr>
                <a:defRPr sz="1200">
                  <a:solidFill>
                    <a:srgbClr val="0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defRPr>
              </a:lvl1pPr>
            </a:lstStyle>
            <a:p>
              <a:r>
                <a:rPr lang="ja-JP" altLang="en-US" sz="1300" dirty="0"/>
                <a:t>ＬＩＮＥ連携利用者数の増加を図るとともに、新機能について、利用者アンケートや、図書館協議会、各ボランティア会議等からいただいた意見や評価を踏まえ、改善に取り組み、より良い利用環境の実現を目指す。</a:t>
              </a:r>
              <a:endParaRPr lang="en-US" altLang="ja-JP" sz="1300" dirty="0"/>
            </a:p>
            <a:p>
              <a:endParaRPr lang="en-US" altLang="ja-JP" sz="1300" dirty="0"/>
            </a:p>
            <a:p>
              <a:r>
                <a:rPr lang="ja-JP" altLang="en-US" sz="1300" dirty="0"/>
                <a:t> </a:t>
              </a:r>
            </a:p>
          </p:txBody>
        </p:sp>
        <p:graphicFrame>
          <p:nvGraphicFramePr>
            <p:cNvPr id="9" name="図表 8">
              <a:extLst>
                <a:ext uri="{FF2B5EF4-FFF2-40B4-BE49-F238E27FC236}">
                  <a16:creationId xmlns:a16="http://schemas.microsoft.com/office/drawing/2014/main" id="{EB17AEE1-8F66-C6C8-C968-118403F8759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61824901"/>
                </p:ext>
              </p:extLst>
            </p:nvPr>
          </p:nvGraphicFramePr>
          <p:xfrm>
            <a:off x="3176656" y="6615114"/>
            <a:ext cx="6617758" cy="205690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01ED1E-908F-8A7A-8675-A5B8612F3CD3}"/>
              </a:ext>
            </a:extLst>
          </p:cNvPr>
          <p:cNvSpPr txBox="1"/>
          <p:nvPr/>
        </p:nvSpPr>
        <p:spPr>
          <a:xfrm>
            <a:off x="857966" y="8882813"/>
            <a:ext cx="1018117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17" dirty="0"/>
              <a:t>2025.10</a:t>
            </a:r>
            <a:endParaRPr lang="ja-JP" altLang="en-US" sz="1517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55D305F-B4F1-2DBE-281B-D4DA5430E455}"/>
              </a:ext>
            </a:extLst>
          </p:cNvPr>
          <p:cNvSpPr txBox="1"/>
          <p:nvPr/>
        </p:nvSpPr>
        <p:spPr>
          <a:xfrm>
            <a:off x="2101358" y="8401782"/>
            <a:ext cx="853017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17" dirty="0"/>
              <a:t>2026</a:t>
            </a:r>
            <a:endParaRPr lang="ja-JP" altLang="en-US" sz="1517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D2B581-09B8-8575-20E6-BF8ED94A4D83}"/>
              </a:ext>
            </a:extLst>
          </p:cNvPr>
          <p:cNvSpPr txBox="1"/>
          <p:nvPr/>
        </p:nvSpPr>
        <p:spPr>
          <a:xfrm>
            <a:off x="4302692" y="8006572"/>
            <a:ext cx="853017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517" dirty="0"/>
              <a:t>2027</a:t>
            </a:r>
            <a:endParaRPr lang="ja-JP" altLang="en-US" sz="1517" dirty="0"/>
          </a:p>
        </p:txBody>
      </p:sp>
      <p:sp>
        <p:nvSpPr>
          <p:cNvPr id="30" name="矢印: 山形 29">
            <a:extLst>
              <a:ext uri="{FF2B5EF4-FFF2-40B4-BE49-F238E27FC236}">
                <a16:creationId xmlns:a16="http://schemas.microsoft.com/office/drawing/2014/main" id="{5CB6CA57-93B2-B1E1-30DE-67A0BB05A48C}"/>
              </a:ext>
            </a:extLst>
          </p:cNvPr>
          <p:cNvSpPr/>
          <p:nvPr/>
        </p:nvSpPr>
        <p:spPr>
          <a:xfrm>
            <a:off x="174998" y="3711627"/>
            <a:ext cx="6480000" cy="25200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２．効果</a:t>
            </a:r>
            <a:endParaRPr lang="ja-JP" altLang="en-US" sz="2167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8755924-6220-BC7E-61AA-1FAF91EC5D21}"/>
              </a:ext>
            </a:extLst>
          </p:cNvPr>
          <p:cNvSpPr txBox="1"/>
          <p:nvPr/>
        </p:nvSpPr>
        <p:spPr>
          <a:xfrm>
            <a:off x="112998" y="4165979"/>
            <a:ext cx="660400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120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lang="ja-JP" altLang="en-US" sz="1300" dirty="0"/>
              <a:t>・旭川市図書館（中央・4地区館・10分室及び自動車文庫）に係る新システムを導入</a:t>
            </a:r>
            <a:endParaRPr lang="en-US" altLang="ja-JP" sz="1300" dirty="0"/>
          </a:p>
          <a:p>
            <a:r>
              <a:rPr lang="ja-JP" altLang="en-US" sz="1300" dirty="0"/>
              <a:t>・図書館利用カードに加え、マイナンバーカードや、</a:t>
            </a:r>
            <a:r>
              <a:rPr lang="en-US" altLang="ja-JP" sz="1300" dirty="0"/>
              <a:t>LINE</a:t>
            </a:r>
            <a:r>
              <a:rPr lang="ja-JP" altLang="en-US" sz="1300" dirty="0"/>
              <a:t>連携によるスマートフォン　で貸出を可能に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BE1AD66-64E2-8D9C-04CB-B282DE4535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4152" y="1763869"/>
            <a:ext cx="1265629" cy="17925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E3884F5-CFDE-CE0C-1E11-A678FA788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8518" y="34181"/>
            <a:ext cx="828480" cy="3182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1792</TotalTime>
  <Words>246</Words>
  <Application>Microsoft Office PowerPoint</Application>
  <PresentationFormat>A4 210 x 297 mm</PresentationFormat>
  <Paragraphs>26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メイリオ</vt:lpstr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坂口千恵</dc:creator>
  <cp:keywords/>
  <dc:description>generated using python-pptx</dc:description>
  <cp:lastModifiedBy>山内　慎也</cp:lastModifiedBy>
  <cp:revision>50</cp:revision>
  <cp:lastPrinted>2026-08-06T07:02:40Z</cp:lastPrinted>
  <dcterms:created xsi:type="dcterms:W3CDTF">2013-01-27T09:14:16Z</dcterms:created>
  <dcterms:modified xsi:type="dcterms:W3CDTF">2026-08-07T03:00:44Z</dcterms:modified>
  <cp:category/>
</cp:coreProperties>
</file>