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1" saveSubsetFonts="1">
  <p:sldMasterIdLst>
    <p:sldMasterId id="2147483660" r:id="rId2"/>
  </p:sldMasterIdLst>
  <p:notesMasterIdLst>
    <p:notesMasterId r:id="rId3"/>
  </p:notesMasterIdLst>
  <p:sldIdLst>
    <p:sldId id="259" r:id="rId4"/>
  </p:sldIdLst>
  <p:sldSz cx="14400000" cy="9972000" type="custom"/>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00"/>
    <p:restoredTop sz="94660"/>
  </p:normalViewPr>
  <p:slideViewPr>
    <p:cSldViewPr>
      <p:cViewPr varScale="0">
        <p:scale>
          <a:sx n="100" d="100"/>
          <a:sy n="100" d="100"/>
        </p:scale>
        <p:origin x="-72" y="2562"/>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102" name="スライド イメージ プレースホルダー 3"/>
          <p:cNvSpPr>
            <a:spLocks noGrp="1" noRot="1" noChangeAspect="1"/>
          </p:cNvSpPr>
          <p:nvPr>
            <p:ph type="sldImg" idx="2"/>
          </p:nvPr>
        </p:nvSpPr>
        <p:spPr>
          <a:xfrm>
            <a:off x="953187" y="685800"/>
            <a:ext cx="4951624"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720000" y="2403289"/>
            <a:ext cx="12960000" cy="1954484"/>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720000" y="4497379"/>
            <a:ext cx="12960000" cy="3350546"/>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720000" y="2525445"/>
            <a:ext cx="12960000" cy="616011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10440000" y="399344"/>
            <a:ext cx="3240000" cy="8286218"/>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720000" y="399344"/>
            <a:ext cx="9480000" cy="828621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720000" y="2525445"/>
            <a:ext cx="12960000" cy="6225359"/>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2015/3/10</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720000" y="4287970"/>
            <a:ext cx="12960000" cy="1535666"/>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720000" y="1722707"/>
            <a:ext cx="12960000" cy="2565263"/>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720000" y="2525448"/>
            <a:ext cx="6253204" cy="616011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7370098" y="2525448"/>
            <a:ext cx="6309902" cy="616011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2015/6/24</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720000" y="2232159"/>
            <a:ext cx="6253204" cy="93025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720000" y="3162417"/>
            <a:ext cx="6253204" cy="5523145"/>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7426796" y="2232159"/>
            <a:ext cx="6253204" cy="93025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7426796" y="3162417"/>
            <a:ext cx="6253204" cy="5523145"/>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720001" y="397032"/>
            <a:ext cx="4737502" cy="1689701"/>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5725820" y="397036"/>
            <a:ext cx="7444784" cy="82043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720003" y="2473091"/>
            <a:ext cx="4737499" cy="621247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2822501" y="6818329"/>
            <a:ext cx="8640000" cy="824078"/>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2822501" y="309197"/>
            <a:ext cx="8640000" cy="636711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2822501" y="7708320"/>
            <a:ext cx="8640000" cy="97724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3968145" y="9069478"/>
            <a:ext cx="6463710" cy="530917"/>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720000" y="608750"/>
            <a:ext cx="12960000" cy="1445523"/>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720000" y="2525445"/>
            <a:ext cx="12960000" cy="6225359"/>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720000" y="9069478"/>
            <a:ext cx="2964648" cy="530917"/>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2015/3/10</a:t>
            </a:fld>
            <a:endParaRPr lang="ja-JP" altLang="en-US" dirty="0"/>
          </a:p>
        </p:txBody>
      </p:sp>
      <p:sp>
        <p:nvSpPr>
          <p:cNvPr id="1029" name="スライド番号プレースホルダー 5"/>
          <p:cNvSpPr>
            <a:spLocks noGrp="1"/>
          </p:cNvSpPr>
          <p:nvPr>
            <p:ph type="sldNum" sz="quarter" idx="4"/>
          </p:nvPr>
        </p:nvSpPr>
        <p:spPr>
          <a:xfrm>
            <a:off x="10658651" y="9069478"/>
            <a:ext cx="3021349" cy="530917"/>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7" name="テキスト 28"/>
          <p:cNvSpPr txBox="1"/>
          <p:nvPr/>
        </p:nvSpPr>
        <p:spPr>
          <a:xfrm>
            <a:off x="5982942" y="1387561"/>
            <a:ext cx="410554" cy="1290213"/>
          </a:xfrm>
          <a:prstGeom prst="rect">
            <a:avLst/>
          </a:prstGeom>
          <a:solidFill>
            <a:srgbClr val="FFFF00"/>
          </a:solidFill>
          <a:ln>
            <a:solidFill>
              <a:srgbClr val="FFFF00"/>
            </a:solidFill>
          </a:ln>
        </p:spPr>
        <p:txBody>
          <a:bodyPr vert="eaVert" wrap="square" lIns="36000" tIns="36000" rIns="36000" bIns="36000">
            <a:spAutoFit/>
          </a:bodyPr>
          <a:p>
            <a:pPr algn="ctr">
              <a:defRPr lang="ja-JP" altLang="en-US"/>
            </a:pPr>
            <a:r>
              <a:rPr lang="ja-JP" altLang="en-US" sz="1100">
                <a:latin typeface="AR P丸ゴシック体E"/>
                <a:ea typeface="AR P丸ゴシック体E"/>
              </a:rPr>
              <a:t>浸水想定･土砂災害</a:t>
            </a:r>
            <a:endParaRPr lang="ja-JP" altLang="en-US" sz="1100">
              <a:latin typeface="AR P丸ゴシック体E"/>
              <a:ea typeface="AR P丸ゴシック体E"/>
            </a:endParaRPr>
          </a:p>
          <a:p>
            <a:pPr algn="ctr">
              <a:defRPr lang="ja-JP" altLang="en-US"/>
            </a:pPr>
            <a:r>
              <a:rPr lang="ja-JP" altLang="en-US" sz="1100">
                <a:latin typeface="AR P丸ゴシック体E"/>
                <a:ea typeface="AR P丸ゴシック体E"/>
              </a:rPr>
              <a:t>警戒区域内である</a:t>
            </a:r>
            <a:endParaRPr lang="ja-JP" altLang="en-US">
              <a:latin typeface="AR P丸ゴシック体E"/>
              <a:ea typeface="AR P丸ゴシック体E"/>
            </a:endParaRPr>
          </a:p>
        </p:txBody>
      </p:sp>
      <p:sp>
        <p:nvSpPr>
          <p:cNvPr id="1108" name="テキスト 16"/>
          <p:cNvSpPr txBox="1"/>
          <p:nvPr/>
        </p:nvSpPr>
        <p:spPr>
          <a:xfrm>
            <a:off x="0" y="0"/>
            <a:ext cx="7628126" cy="706993"/>
          </a:xfrm>
          <a:prstGeom prst="rect">
            <a:avLst/>
          </a:prstGeom>
          <a:ln/>
        </p:spPr>
        <p:txBody>
          <a:bodyPr wrap="square">
            <a:spAutoFit/>
          </a:bodyPr>
          <a:p>
            <a:pPr>
              <a:defRPr lang="ja-JP" altLang="en-US"/>
            </a:pPr>
            <a:r>
              <a:rPr lang="ja-JP" altLang="en-US" sz="2500" b="1">
                <a:latin typeface="ＭＳ ゴシック"/>
                <a:ea typeface="ＭＳ ゴシック"/>
              </a:rPr>
              <a:t>［避難行動計画］</a:t>
            </a:r>
            <a:r>
              <a:rPr lang="ja-JP" altLang="en-US" sz="4000">
                <a:solidFill>
                  <a:srgbClr val="FF0000"/>
                </a:solidFill>
                <a:latin typeface="AR丸ゴシック体E"/>
                <a:ea typeface="AR丸ゴシック体E"/>
              </a:rPr>
              <a:t>マイ・タイムライン</a:t>
            </a:r>
            <a:endParaRPr lang="ja-JP" altLang="en-US" sz="4000">
              <a:solidFill>
                <a:srgbClr val="FF0000"/>
              </a:solidFill>
              <a:latin typeface="AR丸ゴシック体E"/>
              <a:ea typeface="AR丸ゴシック体E"/>
            </a:endParaRPr>
          </a:p>
        </p:txBody>
      </p:sp>
      <p:sp>
        <p:nvSpPr>
          <p:cNvPr id="1109" name="直線 17"/>
          <p:cNvSpPr/>
          <p:nvPr/>
        </p:nvSpPr>
        <p:spPr>
          <a:xfrm>
            <a:off x="292042" y="759895"/>
            <a:ext cx="6953293" cy="31028"/>
          </a:xfrm>
          <a:prstGeom prst="line">
            <a:avLst/>
          </a:prstGeom>
          <a:ln w="76200" cap="flat" cmpd="sng" algn="ctr">
            <a:solidFill>
              <a:srgbClr val="FF0000"/>
            </a:solidFill>
            <a:prstDash val="sysDot"/>
            <a:miter lim="800000"/>
          </a:ln>
        </p:spPr>
        <p:style>
          <a:lnRef idx="1">
            <a:schemeClr val="accent1"/>
          </a:lnRef>
          <a:fillRef idx="0">
            <a:schemeClr val="accent1"/>
          </a:fillRef>
          <a:effectRef idx="0">
            <a:schemeClr val="accent1"/>
          </a:effectRef>
          <a:fontRef idx="minor">
            <a:schemeClr val="tx1"/>
          </a:fontRef>
        </p:style>
      </p:sp>
      <p:sp>
        <p:nvSpPr>
          <p:cNvPr id="1110" name="テキスト 18"/>
          <p:cNvSpPr txBox="1"/>
          <p:nvPr/>
        </p:nvSpPr>
        <p:spPr>
          <a:xfrm>
            <a:off x="7373826" y="92333"/>
            <a:ext cx="6646188" cy="783937"/>
          </a:xfrm>
          <a:prstGeom prst="rect">
            <a:avLst/>
          </a:prstGeom>
        </p:spPr>
        <p:txBody>
          <a:bodyPr wrap="none">
            <a:spAutoFit/>
          </a:bodyPr>
          <a:p>
            <a:pPr>
              <a:defRPr lang="ja-JP" altLang="en-US"/>
            </a:pPr>
            <a:r>
              <a:rPr lang="ja-JP" altLang="en-US" sz="1800">
                <a:latin typeface="AR丸ゴシック体E"/>
                <a:ea typeface="AR丸ゴシック体E"/>
              </a:rPr>
              <a:t>台風や大雨などは，事前に進路や規模が予測できます。</a:t>
            </a:r>
            <a:endParaRPr lang="ja-JP" altLang="en-US" sz="1800">
              <a:latin typeface="AR丸ゴシック体E"/>
              <a:ea typeface="AR丸ゴシック体E"/>
            </a:endParaRPr>
          </a:p>
          <a:p>
            <a:pPr>
              <a:defRPr lang="ja-JP" altLang="en-US"/>
            </a:pPr>
            <a:r>
              <a:rPr lang="ja-JP" altLang="en-US" sz="900">
                <a:latin typeface="AR丸ゴシック体E"/>
                <a:ea typeface="AR丸ゴシック体E"/>
              </a:rPr>
              <a:t>　</a:t>
            </a:r>
            <a:endParaRPr lang="ja-JP" altLang="en-US" sz="1800">
              <a:latin typeface="AR丸ゴシック体E"/>
              <a:ea typeface="AR丸ゴシック体E"/>
            </a:endParaRPr>
          </a:p>
          <a:p>
            <a:pPr>
              <a:defRPr lang="ja-JP" altLang="en-US"/>
            </a:pPr>
            <a:r>
              <a:rPr lang="ja-JP" altLang="en-US" sz="1800">
                <a:latin typeface="AR丸ゴシック体E"/>
                <a:ea typeface="AR丸ゴシック体E"/>
              </a:rPr>
              <a:t>接近時の行動計画をたて</a:t>
            </a:r>
            <a:r>
              <a:rPr lang="ja-JP" altLang="en-US" sz="1800">
                <a:latin typeface="AR丸ゴシック体E"/>
                <a:ea typeface="AR丸ゴシック体E"/>
              </a:rPr>
              <a:t>て，</a:t>
            </a:r>
            <a:r>
              <a:rPr lang="ja-JP" altLang="en-US" sz="1800">
                <a:latin typeface="AR丸ゴシック体E"/>
                <a:ea typeface="AR丸ゴシック体E"/>
              </a:rPr>
              <a:t>適切な避難行動に繋げましょう!!</a:t>
            </a:r>
            <a:endParaRPr lang="ja-JP" altLang="en-US" sz="1700">
              <a:latin typeface="AR丸ゴシック体E"/>
              <a:ea typeface="AR丸ゴシック体E"/>
            </a:endParaRPr>
          </a:p>
        </p:txBody>
      </p:sp>
      <p:sp>
        <p:nvSpPr>
          <p:cNvPr id="1111" name="図形 19"/>
          <p:cNvSpPr/>
          <p:nvPr/>
        </p:nvSpPr>
        <p:spPr>
          <a:xfrm rot="16200000">
            <a:off x="-284993" y="1489410"/>
            <a:ext cx="1860171" cy="680605"/>
          </a:xfrm>
          <a:prstGeom prst="flowChartOffpageConnector">
            <a:avLst/>
          </a:prstGeom>
          <a:solidFill>
            <a:srgbClr val="FF0000"/>
          </a:solidFill>
          <a:ln w="12700" cap="flat" cmpd="sng" algn="ctr">
            <a:solidFill>
              <a:srgbClr val="FFC00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12" name="テキスト 20"/>
          <p:cNvSpPr txBox="1"/>
          <p:nvPr/>
        </p:nvSpPr>
        <p:spPr>
          <a:xfrm>
            <a:off x="292042" y="1102017"/>
            <a:ext cx="706100" cy="1478367"/>
          </a:xfrm>
          <a:prstGeom prst="rect">
            <a:avLst/>
          </a:prstGeom>
        </p:spPr>
        <p:txBody>
          <a:bodyPr vert="eaVert" wrap="square">
            <a:spAutoFit/>
          </a:bodyPr>
          <a:p>
            <a:pPr>
              <a:defRPr lang="ja-JP" altLang="en-US"/>
            </a:pPr>
            <a:r>
              <a:rPr lang="ja-JP" altLang="en-US" sz="1700">
                <a:solidFill>
                  <a:schemeClr val="bg1"/>
                </a:solidFill>
                <a:latin typeface="AR丸ゴシック体E"/>
                <a:ea typeface="AR丸ゴシック体E"/>
              </a:rPr>
              <a:t>作</a:t>
            </a:r>
            <a:r>
              <a:rPr lang="ja-JP" altLang="en-US" sz="1700">
                <a:solidFill>
                  <a:schemeClr val="bg1"/>
                </a:solidFill>
                <a:latin typeface="AR丸ゴシック体E"/>
                <a:ea typeface="AR丸ゴシック体E"/>
              </a:rPr>
              <a:t>成する前に</a:t>
            </a:r>
            <a:endParaRPr lang="ja-JP" altLang="en-US" sz="1700">
              <a:solidFill>
                <a:schemeClr val="bg1"/>
              </a:solidFill>
              <a:latin typeface="AR丸ゴシック体E"/>
              <a:ea typeface="AR丸ゴシック体E"/>
            </a:endParaRPr>
          </a:p>
          <a:p>
            <a:pPr>
              <a:defRPr lang="ja-JP" altLang="en-US"/>
            </a:pPr>
            <a:r>
              <a:rPr lang="ja-JP" altLang="en-US" sz="1700">
                <a:solidFill>
                  <a:schemeClr val="bg1"/>
                </a:solidFill>
                <a:latin typeface="AR丸ゴシック体E"/>
                <a:ea typeface="AR丸ゴシック体E"/>
              </a:rPr>
              <a:t>確認する</a:t>
            </a:r>
            <a:r>
              <a:rPr lang="ja-JP" altLang="en-US" sz="1700">
                <a:solidFill>
                  <a:schemeClr val="bg1"/>
                </a:solidFill>
                <a:latin typeface="AR丸ゴシック体E"/>
                <a:ea typeface="AR丸ゴシック体E"/>
              </a:rPr>
              <a:t>事</a:t>
            </a:r>
            <a:endParaRPr lang="ja-JP" altLang="en-US" sz="1700">
              <a:solidFill>
                <a:schemeClr val="bg1"/>
              </a:solidFill>
              <a:latin typeface="AR丸ゴシック体E"/>
              <a:ea typeface="AR丸ゴシック体E"/>
            </a:endParaRPr>
          </a:p>
        </p:txBody>
      </p:sp>
      <p:sp>
        <p:nvSpPr>
          <p:cNvPr id="1113" name="四角形 21"/>
          <p:cNvSpPr/>
          <p:nvPr/>
        </p:nvSpPr>
        <p:spPr>
          <a:xfrm>
            <a:off x="1079414" y="930848"/>
            <a:ext cx="12985078" cy="1869657"/>
          </a:xfrm>
          <a:prstGeom prst="rect">
            <a:avLst/>
          </a:prstGeom>
          <a:no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14" name="テキスト 23"/>
          <p:cNvSpPr txBox="1"/>
          <p:nvPr/>
        </p:nvSpPr>
        <p:spPr>
          <a:xfrm>
            <a:off x="1079290" y="928830"/>
            <a:ext cx="2538384" cy="302832"/>
          </a:xfrm>
          <a:prstGeom prst="rect">
            <a:avLst/>
          </a:prstGeom>
          <a:solidFill>
            <a:srgbClr val="FF0000"/>
          </a:solidFill>
          <a:ln w="12700">
            <a:solidFill>
              <a:schemeClr val="tx1"/>
            </a:solidFill>
          </a:ln>
        </p:spPr>
        <p:txBody>
          <a:bodyPr wrap="square" lIns="36000" tIns="36000" rIns="36000" bIns="36000">
            <a:spAutoFit/>
          </a:bodyPr>
          <a:p>
            <a:pPr algn="l">
              <a:defRPr lang="ja-JP" altLang="en-US"/>
            </a:pPr>
            <a:r>
              <a:rPr lang="ja-JP" altLang="en-US" sz="1500">
                <a:solidFill>
                  <a:schemeClr val="bg1"/>
                </a:solidFill>
                <a:latin typeface="AR丸ゴシック体E"/>
                <a:ea typeface="AR丸ゴシック体E"/>
              </a:rPr>
              <a:t>ハザードマップでチェック</a:t>
            </a:r>
            <a:endParaRPr lang="ja-JP" altLang="en-US" sz="1500">
              <a:solidFill>
                <a:schemeClr val="bg1"/>
              </a:solidFill>
              <a:latin typeface="AR丸ゴシック体E"/>
              <a:ea typeface="AR丸ゴシック体E"/>
            </a:endParaRPr>
          </a:p>
        </p:txBody>
      </p:sp>
      <p:sp>
        <p:nvSpPr>
          <p:cNvPr id="1115" name="テキスト 24"/>
          <p:cNvSpPr txBox="1"/>
          <p:nvPr/>
        </p:nvSpPr>
        <p:spPr>
          <a:xfrm>
            <a:off x="3620933" y="930731"/>
            <a:ext cx="2377325" cy="302832"/>
          </a:xfrm>
          <a:prstGeom prst="rect">
            <a:avLst/>
          </a:prstGeom>
          <a:solidFill>
            <a:srgbClr val="FF0000"/>
          </a:solidFill>
          <a:ln w="12700">
            <a:solidFill>
              <a:schemeClr val="tx1"/>
            </a:solidFill>
          </a:ln>
        </p:spPr>
        <p:txBody>
          <a:bodyPr wrap="square" lIns="36000" tIns="36000" rIns="36000" bIns="36000">
            <a:spAutoFit/>
          </a:bodyPr>
          <a:p>
            <a:pPr algn="ctr">
              <a:defRPr lang="ja-JP" altLang="en-US"/>
            </a:pPr>
            <a:r>
              <a:rPr lang="ja-JP" altLang="en-US" sz="1500">
                <a:solidFill>
                  <a:schemeClr val="bg1"/>
                </a:solidFill>
                <a:latin typeface="AR丸ゴシック体E"/>
                <a:ea typeface="AR丸ゴシック体E"/>
              </a:rPr>
              <a:t>家庭の状況のチェック</a:t>
            </a:r>
            <a:endParaRPr lang="ja-JP" altLang="en-US" sz="1500">
              <a:solidFill>
                <a:schemeClr val="bg1"/>
              </a:solidFill>
              <a:latin typeface="AR丸ゴシック体E"/>
              <a:ea typeface="AR丸ゴシック体E"/>
            </a:endParaRPr>
          </a:p>
        </p:txBody>
      </p:sp>
      <p:sp>
        <p:nvSpPr>
          <p:cNvPr id="1116" name="テキスト 25"/>
          <p:cNvSpPr txBox="1"/>
          <p:nvPr/>
        </p:nvSpPr>
        <p:spPr>
          <a:xfrm>
            <a:off x="1079414" y="1248284"/>
            <a:ext cx="2668454" cy="1568768"/>
          </a:xfrm>
          <a:prstGeom prst="rect">
            <a:avLst/>
          </a:prstGeom>
        </p:spPr>
        <p:txBody>
          <a:bodyPr wrap="square">
            <a:spAutoFit/>
          </a:bodyPr>
          <a:p>
            <a:pPr>
              <a:defRPr lang="ja-JP" altLang="en-US"/>
            </a:pPr>
            <a:r>
              <a:rPr lang="ja-JP" altLang="en-US" sz="1500">
                <a:latin typeface="AR P丸ゴシック体E"/>
                <a:ea typeface="AR P丸ゴシック体E"/>
              </a:rPr>
              <a:t>あなたの住んでいる地域は？</a:t>
            </a:r>
            <a:endParaRPr lang="ja-JP" altLang="en-US" sz="1500">
              <a:latin typeface="AR P丸ゴシック体E"/>
              <a:ea typeface="AR P丸ゴシック体E"/>
            </a:endParaRPr>
          </a:p>
          <a:p>
            <a:pPr>
              <a:defRPr lang="ja-JP" altLang="en-US"/>
            </a:pPr>
            <a:r>
              <a:rPr lang="ja-JP" altLang="en-US" sz="1500">
                <a:latin typeface="AR P丸ゴシック体E"/>
                <a:ea typeface="AR P丸ゴシック体E"/>
              </a:rPr>
              <a:t>  □　洪水</a:t>
            </a:r>
            <a:r>
              <a:rPr lang="ja-JP" altLang="en-US" sz="1500">
                <a:latin typeface="AR P丸ゴシック体E"/>
                <a:ea typeface="AR P丸ゴシック体E"/>
              </a:rPr>
              <a:t>浸水想定区域</a:t>
            </a:r>
            <a:endParaRPr lang="ja-JP" altLang="en-US" sz="1500">
              <a:latin typeface="AR P丸ゴシック体E"/>
              <a:ea typeface="AR P丸ゴシック体E"/>
            </a:endParaRPr>
          </a:p>
          <a:p>
            <a:pPr>
              <a:defRPr lang="ja-JP" altLang="en-US"/>
            </a:pPr>
            <a:r>
              <a:rPr lang="ja-JP" altLang="en-US" sz="1500">
                <a:latin typeface="AR P丸ゴシック体E"/>
                <a:ea typeface="AR P丸ゴシック体E"/>
              </a:rPr>
              <a:t>  □　</a:t>
            </a:r>
            <a:r>
              <a:rPr lang="ja-JP" altLang="en-US" sz="1500">
                <a:latin typeface="AR P丸ゴシック体E"/>
                <a:ea typeface="AR P丸ゴシック体E"/>
              </a:rPr>
              <a:t>土砂災害警戒区域</a:t>
            </a:r>
            <a:endParaRPr lang="ja-JP" altLang="en-US" sz="1500">
              <a:latin typeface="AR P丸ゴシック体E"/>
              <a:ea typeface="AR P丸ゴシック体E"/>
            </a:endParaRPr>
          </a:p>
          <a:p>
            <a:pPr>
              <a:defRPr lang="ja-JP" altLang="en-US"/>
            </a:pPr>
            <a:r>
              <a:rPr lang="ja-JP" altLang="en-US" sz="900">
                <a:latin typeface="AR P丸ゴシック体E"/>
                <a:ea typeface="AR P丸ゴシック体E"/>
              </a:rPr>
              <a:t>　</a:t>
            </a:r>
            <a:endParaRPr lang="ja-JP" altLang="en-US" sz="1500">
              <a:latin typeface="AR P丸ゴシック体E"/>
              <a:ea typeface="AR P丸ゴシック体E"/>
            </a:endParaRPr>
          </a:p>
          <a:p>
            <a:pPr>
              <a:defRPr lang="ja-JP" altLang="en-US"/>
            </a:pPr>
            <a:r>
              <a:rPr lang="ja-JP" altLang="en-US" sz="1500">
                <a:latin typeface="AR P丸ゴシック体E"/>
                <a:ea typeface="AR P丸ゴシック体E"/>
              </a:rPr>
              <a:t>住んでいる場所の</a:t>
            </a:r>
            <a:r>
              <a:rPr lang="ja-JP" altLang="en-US" sz="1500">
                <a:latin typeface="AR P丸ゴシック体E"/>
                <a:ea typeface="AR P丸ゴシック体E"/>
              </a:rPr>
              <a:t>浸水深は</a:t>
            </a:r>
            <a:r>
              <a:rPr lang="ja-JP" altLang="en-US" sz="1500">
                <a:latin typeface="AR P丸ゴシック体E"/>
                <a:ea typeface="AR P丸ゴシック体E"/>
              </a:rPr>
              <a:t>？</a:t>
            </a:r>
            <a:endParaRPr lang="ja-JP" altLang="en-US" sz="1500">
              <a:latin typeface="AR P丸ゴシック体E"/>
              <a:ea typeface="AR P丸ゴシック体E"/>
            </a:endParaRPr>
          </a:p>
          <a:p>
            <a:pPr>
              <a:defRPr lang="ja-JP" altLang="en-US"/>
            </a:pPr>
            <a:r>
              <a:rPr lang="ja-JP" altLang="en-US" sz="1200">
                <a:latin typeface="AR P丸ゴシック体E"/>
                <a:ea typeface="AR P丸ゴシック体E"/>
              </a:rPr>
              <a:t>(想定最大規模)例：石狩川0.5～3m)</a:t>
            </a:r>
            <a:endParaRPr lang="ja-JP" altLang="en-US" sz="1400">
              <a:latin typeface="AR P丸ゴシック体E"/>
              <a:ea typeface="AR P丸ゴシック体E"/>
            </a:endParaRPr>
          </a:p>
          <a:p>
            <a:pPr>
              <a:defRPr lang="ja-JP" altLang="en-US"/>
            </a:pPr>
            <a:r>
              <a:rPr lang="ja-JP" altLang="en-US" sz="1500">
                <a:latin typeface="AR P丸ゴシック体E"/>
                <a:ea typeface="AR P丸ゴシック体E"/>
              </a:rPr>
              <a:t>［　　　　　 川，　　　 ｍ］</a:t>
            </a:r>
            <a:endParaRPr lang="ja-JP" altLang="en-US" sz="1500">
              <a:latin typeface="AR P丸ゴシック体E"/>
              <a:ea typeface="AR P丸ゴシック体E"/>
            </a:endParaRPr>
          </a:p>
        </p:txBody>
      </p:sp>
      <p:sp>
        <p:nvSpPr>
          <p:cNvPr id="1117" name="テキスト 26"/>
          <p:cNvSpPr txBox="1"/>
          <p:nvPr/>
        </p:nvSpPr>
        <p:spPr>
          <a:xfrm>
            <a:off x="3589623" y="1248284"/>
            <a:ext cx="2408708" cy="1468740"/>
          </a:xfrm>
          <a:prstGeom prst="rect">
            <a:avLst/>
          </a:prstGeom>
        </p:spPr>
        <p:txBody>
          <a:bodyPr wrap="square">
            <a:spAutoFit/>
          </a:bodyPr>
          <a:p>
            <a:pPr>
              <a:defRPr lang="ja-JP" altLang="en-US"/>
            </a:pPr>
            <a:r>
              <a:rPr lang="ja-JP" altLang="en-US" sz="1500">
                <a:latin typeface="AR P丸ゴシック体E"/>
                <a:ea typeface="AR P丸ゴシック体E"/>
              </a:rPr>
              <a:t>避難に支援を必要とする人</a:t>
            </a:r>
            <a:endParaRPr lang="ja-JP" altLang="en-US" sz="1500">
              <a:latin typeface="AR P丸ゴシック体E"/>
              <a:ea typeface="AR P丸ゴシック体E"/>
            </a:endParaRPr>
          </a:p>
          <a:p>
            <a:pPr>
              <a:defRPr lang="ja-JP" altLang="en-US"/>
            </a:pPr>
            <a:r>
              <a:rPr lang="ja-JP" altLang="en-US" sz="1050">
                <a:latin typeface="AR P丸ゴシック体E"/>
                <a:ea typeface="AR P丸ゴシック体E"/>
              </a:rPr>
              <a:t>(高齢者，障がい者，乳幼児，妊婦など)</a:t>
            </a:r>
            <a:endParaRPr lang="ja-JP" altLang="en-US" sz="1400">
              <a:latin typeface="AR P丸ゴシック体E"/>
              <a:ea typeface="AR P丸ゴシック体E"/>
            </a:endParaRPr>
          </a:p>
          <a:p>
            <a:pPr>
              <a:defRPr lang="ja-JP" altLang="en-US"/>
            </a:pPr>
            <a:r>
              <a:rPr lang="ja-JP" altLang="en-US" sz="1200">
                <a:latin typeface="AR P丸ゴシック体E"/>
                <a:ea typeface="AR P丸ゴシック体E"/>
              </a:rPr>
              <a:t>　</a:t>
            </a:r>
            <a:endParaRPr lang="ja-JP" altLang="en-US" sz="1400">
              <a:latin typeface="AR P丸ゴシック体E"/>
              <a:ea typeface="AR P丸ゴシック体E"/>
            </a:endParaRPr>
          </a:p>
          <a:p>
            <a:pPr>
              <a:defRPr lang="ja-JP" altLang="en-US"/>
            </a:pPr>
            <a:r>
              <a:rPr lang="ja-JP" altLang="en-US" sz="1400">
                <a:latin typeface="AR P丸ゴシック体E"/>
                <a:ea typeface="AR P丸ゴシック体E"/>
              </a:rPr>
              <a:t> </a:t>
            </a:r>
            <a:r>
              <a:rPr lang="ja-JP" altLang="en-US" sz="1600">
                <a:latin typeface="AR P丸ゴシック体E"/>
                <a:ea typeface="AR P丸ゴシック体E"/>
              </a:rPr>
              <a:t>  </a:t>
            </a:r>
            <a:r>
              <a:rPr lang="ja-JP" altLang="en-US" sz="1600">
                <a:latin typeface="AR P丸ゴシック体E"/>
                <a:ea typeface="AR P丸ゴシック体E"/>
              </a:rPr>
              <a:t> </a:t>
            </a:r>
            <a:r>
              <a:rPr lang="ja-JP" altLang="en-US" sz="1600">
                <a:latin typeface="AR P丸ゴシック体E"/>
                <a:ea typeface="AR P丸ゴシック体E"/>
              </a:rPr>
              <a:t> </a:t>
            </a:r>
            <a:r>
              <a:rPr lang="ja-JP" altLang="en-US" sz="1600">
                <a:latin typeface="AR P丸ゴシック体E"/>
                <a:ea typeface="AR P丸ゴシック体E"/>
              </a:rPr>
              <a:t>　</a:t>
            </a:r>
            <a:r>
              <a:rPr lang="ja-JP" altLang="en-US" sz="1600">
                <a:latin typeface="AR P丸ゴシック体E"/>
                <a:ea typeface="AR P丸ゴシック体E"/>
              </a:rPr>
              <a:t>　</a:t>
            </a:r>
            <a:r>
              <a:rPr lang="ja-JP" altLang="en-US" sz="1900">
                <a:latin typeface="AR P丸ゴシック体E"/>
                <a:ea typeface="AR P丸ゴシック体E"/>
              </a:rPr>
              <a:t>□無 　  □有</a:t>
            </a:r>
            <a:endParaRPr lang="ja-JP" altLang="en-US" sz="1900">
              <a:latin typeface="AR P丸ゴシック体E"/>
              <a:ea typeface="AR P丸ゴシック体E"/>
            </a:endParaRPr>
          </a:p>
          <a:p>
            <a:pPr>
              <a:defRPr lang="ja-JP" altLang="en-US"/>
            </a:pPr>
            <a:r>
              <a:rPr lang="ja-JP" altLang="en-US" sz="1400">
                <a:latin typeface="AR P丸ゴシック体E"/>
                <a:ea typeface="AR P丸ゴシック体E"/>
              </a:rPr>
              <a:t>　</a:t>
            </a:r>
            <a:endParaRPr lang="ja-JP" altLang="en-US" sz="1600">
              <a:latin typeface="AR P丸ゴシック体E"/>
              <a:ea typeface="AR P丸ゴシック体E"/>
            </a:endParaRPr>
          </a:p>
          <a:p>
            <a:pPr>
              <a:defRPr lang="ja-JP" altLang="en-US"/>
            </a:pPr>
            <a:r>
              <a:rPr lang="ja-JP" altLang="en-US" sz="1600">
                <a:latin typeface="AR丸ゴシック体E"/>
                <a:ea typeface="AR丸ゴシック体E"/>
              </a:rPr>
              <a:t>ペット</a:t>
            </a:r>
            <a:r>
              <a:rPr lang="ja-JP" altLang="en-US" sz="1600">
                <a:latin typeface="AR P丸ゴシック体E"/>
                <a:ea typeface="AR P丸ゴシック体E"/>
              </a:rPr>
              <a:t>：</a:t>
            </a:r>
            <a:r>
              <a:rPr lang="ja-JP" altLang="en-US" sz="1900">
                <a:latin typeface="AR P丸ゴシック体E"/>
                <a:ea typeface="AR P丸ゴシック体E"/>
              </a:rPr>
              <a:t>□無 　  □有</a:t>
            </a:r>
            <a:endParaRPr lang="ja-JP" altLang="en-US" sz="1900">
              <a:latin typeface="AR P丸ゴシック体E"/>
              <a:ea typeface="AR P丸ゴシック体E"/>
            </a:endParaRPr>
          </a:p>
        </p:txBody>
      </p:sp>
      <p:sp>
        <p:nvSpPr>
          <p:cNvPr id="1118" name="テキスト 27"/>
          <p:cNvSpPr txBox="1"/>
          <p:nvPr/>
        </p:nvSpPr>
        <p:spPr>
          <a:xfrm>
            <a:off x="5893540" y="928905"/>
            <a:ext cx="8170952" cy="302832"/>
          </a:xfrm>
          <a:prstGeom prst="rect">
            <a:avLst/>
          </a:prstGeom>
          <a:solidFill>
            <a:srgbClr val="FF0000"/>
          </a:solidFill>
          <a:ln w="12700">
            <a:solidFill>
              <a:schemeClr val="tx1"/>
            </a:solidFill>
          </a:ln>
        </p:spPr>
        <p:txBody>
          <a:bodyPr wrap="square" lIns="36000" tIns="36000" rIns="36000" bIns="36000">
            <a:spAutoFit/>
          </a:bodyPr>
          <a:p>
            <a:pPr algn="ctr">
              <a:defRPr lang="ja-JP" altLang="en-US"/>
            </a:pPr>
            <a:r>
              <a:rPr lang="ja-JP" altLang="en-US" sz="1500">
                <a:solidFill>
                  <a:schemeClr val="bg1"/>
                </a:solidFill>
                <a:latin typeface="AR丸ゴシック体E"/>
                <a:ea typeface="AR丸ゴシック体E"/>
              </a:rPr>
              <a:t>避難行動の検討</a:t>
            </a:r>
            <a:endParaRPr lang="ja-JP" altLang="en-US" sz="1500">
              <a:solidFill>
                <a:schemeClr val="bg1"/>
              </a:solidFill>
              <a:latin typeface="AR丸ゴシック体E"/>
              <a:ea typeface="AR丸ゴシック体E"/>
            </a:endParaRPr>
          </a:p>
        </p:txBody>
      </p:sp>
      <p:sp>
        <p:nvSpPr>
          <p:cNvPr id="1119" name="テキスト 29"/>
          <p:cNvSpPr txBox="1"/>
          <p:nvPr/>
        </p:nvSpPr>
        <p:spPr>
          <a:xfrm>
            <a:off x="9919223" y="1314000"/>
            <a:ext cx="1242604" cy="260717"/>
          </a:xfrm>
          <a:prstGeom prst="rect">
            <a:avLst/>
          </a:prstGeom>
          <a:solidFill>
            <a:srgbClr val="FF0000"/>
          </a:solidFill>
          <a:ln>
            <a:solidFill>
              <a:srgbClr val="FF0000"/>
            </a:solidFill>
          </a:ln>
        </p:spPr>
        <p:txBody>
          <a:bodyPr wrap="square">
            <a:spAutoFit/>
          </a:bodyPr>
          <a:p>
            <a:pPr algn="ctr">
              <a:defRPr lang="ja-JP" altLang="en-US"/>
            </a:pPr>
            <a:r>
              <a:rPr lang="ja-JP" altLang="en-US" sz="1100">
                <a:solidFill>
                  <a:schemeClr val="bg1"/>
                </a:solidFill>
                <a:latin typeface="AR P丸ゴシック体E"/>
                <a:ea typeface="AR P丸ゴシック体E"/>
              </a:rPr>
              <a:t>屋内待機</a:t>
            </a:r>
            <a:endParaRPr lang="ja-JP" altLang="en-US">
              <a:solidFill>
                <a:schemeClr val="bg1"/>
              </a:solidFill>
              <a:latin typeface="AR P丸ゴシック体E"/>
              <a:ea typeface="AR P丸ゴシック体E"/>
            </a:endParaRPr>
          </a:p>
        </p:txBody>
      </p:sp>
      <p:sp>
        <p:nvSpPr>
          <p:cNvPr id="1120" name="テキスト 30"/>
          <p:cNvSpPr txBox="1"/>
          <p:nvPr/>
        </p:nvSpPr>
        <p:spPr>
          <a:xfrm>
            <a:off x="9924034" y="1741173"/>
            <a:ext cx="1246513" cy="429994"/>
          </a:xfrm>
          <a:prstGeom prst="rect">
            <a:avLst/>
          </a:prstGeom>
          <a:solidFill>
            <a:srgbClr val="00B050"/>
          </a:solidFill>
        </p:spPr>
        <p:txBody>
          <a:bodyPr wrap="square">
            <a:spAutoFit/>
          </a:bodyPr>
          <a:p>
            <a:pPr algn="ctr">
              <a:defRPr lang="ja-JP" altLang="en-US"/>
            </a:pPr>
            <a:r>
              <a:rPr lang="ja-JP" altLang="en-US" sz="1100">
                <a:solidFill>
                  <a:schemeClr val="bg1"/>
                </a:solidFill>
                <a:latin typeface="AR P丸ゴシック体E"/>
                <a:ea typeface="AR P丸ゴシック体E"/>
              </a:rPr>
              <a:t>垂直避難</a:t>
            </a:r>
            <a:endParaRPr lang="ja-JP" altLang="en-US" sz="1100">
              <a:solidFill>
                <a:schemeClr val="bg1"/>
              </a:solidFill>
              <a:latin typeface="AR P丸ゴシック体E"/>
              <a:ea typeface="AR P丸ゴシック体E"/>
            </a:endParaRPr>
          </a:p>
          <a:p>
            <a:pPr algn="ctr">
              <a:defRPr lang="ja-JP" altLang="en-US"/>
            </a:pPr>
            <a:r>
              <a:rPr lang="ja-JP" altLang="en-US" sz="1100">
                <a:solidFill>
                  <a:schemeClr val="bg1"/>
                </a:solidFill>
                <a:latin typeface="AR P丸ゴシック体E"/>
                <a:ea typeface="AR P丸ゴシック体E"/>
              </a:rPr>
              <a:t>(建物内2階以上)</a:t>
            </a:r>
            <a:endParaRPr lang="ja-JP" altLang="en-US" sz="800">
              <a:solidFill>
                <a:schemeClr val="bg1"/>
              </a:solidFill>
              <a:latin typeface="AR P丸ゴシック体E"/>
              <a:ea typeface="AR P丸ゴシック体E"/>
            </a:endParaRPr>
          </a:p>
        </p:txBody>
      </p:sp>
      <p:sp>
        <p:nvSpPr>
          <p:cNvPr id="1121" name="テキスト 32"/>
          <p:cNvSpPr txBox="1"/>
          <p:nvPr/>
        </p:nvSpPr>
        <p:spPr>
          <a:xfrm>
            <a:off x="9923735" y="2294499"/>
            <a:ext cx="1246812" cy="429994"/>
          </a:xfrm>
          <a:prstGeom prst="rect">
            <a:avLst/>
          </a:prstGeom>
          <a:solidFill>
            <a:srgbClr val="FF0000"/>
          </a:solidFill>
        </p:spPr>
        <p:txBody>
          <a:bodyPr wrap="square">
            <a:spAutoFit/>
          </a:bodyPr>
          <a:p>
            <a:pPr algn="ctr">
              <a:defRPr lang="ja-JP" altLang="en-US"/>
            </a:pPr>
            <a:r>
              <a:rPr lang="ja-JP" altLang="en-US" sz="1100">
                <a:solidFill>
                  <a:schemeClr val="bg1"/>
                </a:solidFill>
                <a:latin typeface="AR P丸ゴシック体E"/>
                <a:ea typeface="AR P丸ゴシック体E"/>
              </a:rPr>
              <a:t>水平避難</a:t>
            </a:r>
            <a:endParaRPr lang="ja-JP" altLang="en-US" sz="1100">
              <a:solidFill>
                <a:schemeClr val="bg1"/>
              </a:solidFill>
              <a:latin typeface="AR P丸ゴシック体E"/>
              <a:ea typeface="AR P丸ゴシック体E"/>
            </a:endParaRPr>
          </a:p>
          <a:p>
            <a:pPr algn="ctr">
              <a:defRPr lang="ja-JP" altLang="en-US"/>
            </a:pPr>
            <a:r>
              <a:rPr lang="ja-JP" altLang="en-US" sz="1100">
                <a:solidFill>
                  <a:schemeClr val="bg1"/>
                </a:solidFill>
                <a:latin typeface="AR P丸ゴシック体E"/>
                <a:ea typeface="AR P丸ゴシック体E"/>
              </a:rPr>
              <a:t>(立退き避難)</a:t>
            </a:r>
            <a:endParaRPr lang="ja-JP" altLang="en-US" sz="800">
              <a:solidFill>
                <a:schemeClr val="bg1"/>
              </a:solidFill>
              <a:latin typeface="AR P丸ゴシック体E"/>
              <a:ea typeface="AR P丸ゴシック体E"/>
            </a:endParaRPr>
          </a:p>
        </p:txBody>
      </p:sp>
      <p:sp>
        <p:nvSpPr>
          <p:cNvPr id="1122" name="テキスト 33"/>
          <p:cNvSpPr txBox="1"/>
          <p:nvPr/>
        </p:nvSpPr>
        <p:spPr>
          <a:xfrm>
            <a:off x="11161907" y="1233563"/>
            <a:ext cx="3067216" cy="1060936"/>
          </a:xfrm>
          <a:prstGeom prst="rect">
            <a:avLst/>
          </a:prstGeom>
        </p:spPr>
        <p:txBody>
          <a:bodyPr wrap="square">
            <a:spAutoFit/>
          </a:bodyPr>
          <a:p>
            <a:pPr>
              <a:defRPr lang="ja-JP" altLang="en-US"/>
            </a:pPr>
            <a:r>
              <a:rPr lang="ja-JP" altLang="en-US" sz="1050">
                <a:latin typeface="AR丸ゴシック体E"/>
                <a:ea typeface="AR丸ゴシック体E"/>
              </a:rPr>
              <a:t>【注意事項】避難方法検討の目安です。浸水想定区域外でも浸水想定される浸水深を上回る場合もあります。</a:t>
            </a:r>
            <a:r>
              <a:rPr lang="ja-JP" altLang="en-US" sz="1050">
                <a:latin typeface="AR丸ゴシック体E"/>
                <a:ea typeface="AR丸ゴシック体E"/>
              </a:rPr>
              <a:t>土砂災害</a:t>
            </a:r>
            <a:r>
              <a:rPr lang="ja-JP" altLang="en-US" sz="1050">
                <a:latin typeface="AR丸ゴシック体E"/>
                <a:ea typeface="AR丸ゴシック体E"/>
              </a:rPr>
              <a:t>警戒区域の場合，</a:t>
            </a:r>
            <a:r>
              <a:rPr lang="ja-JP" altLang="en-US" sz="1050">
                <a:latin typeface="AR丸ゴシック体E"/>
                <a:ea typeface="AR丸ゴシック体E"/>
              </a:rPr>
              <a:t>発生してから避難することは困難であるとともに，木造住宅を流出・全壊させるほどの破壊力を有しているため原則水平避難とします。</a:t>
            </a:r>
            <a:endParaRPr lang="ja-JP" altLang="en-US" sz="800">
              <a:latin typeface="AR丸ゴシック体E"/>
              <a:ea typeface="AR丸ゴシック体E"/>
            </a:endParaRPr>
          </a:p>
        </p:txBody>
      </p:sp>
      <p:sp>
        <p:nvSpPr>
          <p:cNvPr id="1123" name="テキスト 34"/>
          <p:cNvSpPr txBox="1"/>
          <p:nvPr/>
        </p:nvSpPr>
        <p:spPr>
          <a:xfrm>
            <a:off x="8333430" y="1629583"/>
            <a:ext cx="1047751" cy="879913"/>
          </a:xfrm>
          <a:prstGeom prst="rect">
            <a:avLst/>
          </a:prstGeom>
          <a:solidFill>
            <a:srgbClr val="FFFF00"/>
          </a:solidFill>
          <a:ln>
            <a:solidFill>
              <a:srgbClr val="FFFF00"/>
            </a:solidFill>
          </a:ln>
        </p:spPr>
        <p:txBody>
          <a:bodyPr wrap="square" lIns="36000" tIns="36000" rIns="36000" bIns="36000">
            <a:spAutoFit/>
          </a:bodyPr>
          <a:p>
            <a:pPr algn="l">
              <a:defRPr lang="ja-JP" altLang="en-US"/>
            </a:pPr>
            <a:r>
              <a:rPr lang="ja-JP" altLang="en-US" sz="1050">
                <a:solidFill>
                  <a:schemeClr val="tx1"/>
                </a:solidFill>
                <a:latin typeface="AR丸ゴシック体E"/>
                <a:ea typeface="AR丸ゴシック体E"/>
              </a:rPr>
              <a:t>ハザードマップの最大浸水</a:t>
            </a:r>
            <a:r>
              <a:rPr lang="ja-JP" altLang="en-US" sz="1050">
                <a:solidFill>
                  <a:schemeClr val="tx1"/>
                </a:solidFill>
                <a:latin typeface="AR丸ゴシック体E"/>
                <a:ea typeface="AR丸ゴシック体E"/>
              </a:rPr>
              <a:t>深</a:t>
            </a:r>
            <a:r>
              <a:rPr lang="ja-JP" altLang="en-US" sz="1050">
                <a:solidFill>
                  <a:schemeClr val="tx1"/>
                </a:solidFill>
                <a:latin typeface="AR丸ゴシック体E"/>
                <a:ea typeface="AR丸ゴシック体E"/>
              </a:rPr>
              <a:t>等を考慮すると，垂直避</a:t>
            </a:r>
            <a:r>
              <a:rPr lang="ja-JP" altLang="en-US" sz="1050">
                <a:solidFill>
                  <a:schemeClr val="tx1"/>
                </a:solidFill>
                <a:latin typeface="AR丸ゴシック体E"/>
                <a:ea typeface="AR丸ゴシック体E"/>
              </a:rPr>
              <a:t>難で安全が確保できる。</a:t>
            </a:r>
            <a:endParaRPr lang="ja-JP" altLang="en-US" sz="800">
              <a:solidFill>
                <a:schemeClr val="tx1"/>
              </a:solidFill>
              <a:latin typeface="AR丸ゴシック体E"/>
              <a:ea typeface="AR丸ゴシック体E"/>
            </a:endParaRPr>
          </a:p>
        </p:txBody>
      </p:sp>
      <p:sp>
        <p:nvSpPr>
          <p:cNvPr id="1124" name="テキスト 35"/>
          <p:cNvSpPr txBox="1"/>
          <p:nvPr/>
        </p:nvSpPr>
        <p:spPr>
          <a:xfrm>
            <a:off x="6953572" y="1741173"/>
            <a:ext cx="840507" cy="410554"/>
          </a:xfrm>
          <a:prstGeom prst="rect">
            <a:avLst/>
          </a:prstGeom>
          <a:solidFill>
            <a:srgbClr val="FFFF00"/>
          </a:solidFill>
          <a:ln>
            <a:solidFill>
              <a:srgbClr val="FFFF00"/>
            </a:solidFill>
          </a:ln>
        </p:spPr>
        <p:txBody>
          <a:bodyPr wrap="square" lIns="36000" tIns="36000" rIns="36000" bIns="36000">
            <a:spAutoFit/>
          </a:bodyPr>
          <a:p>
            <a:pPr algn="l">
              <a:defRPr lang="ja-JP" altLang="en-US"/>
            </a:pPr>
            <a:r>
              <a:rPr lang="ja-JP" altLang="en-US" sz="1100">
                <a:solidFill>
                  <a:schemeClr val="tx1"/>
                </a:solidFill>
                <a:latin typeface="AR丸ゴシック体E"/>
                <a:ea typeface="AR丸ゴシック体E"/>
              </a:rPr>
              <a:t>･建物が頑丈</a:t>
            </a:r>
            <a:endParaRPr lang="ja-JP" altLang="en-US" sz="1100">
              <a:solidFill>
                <a:schemeClr val="tx1"/>
              </a:solidFill>
              <a:latin typeface="AR丸ゴシック体E"/>
              <a:ea typeface="AR丸ゴシック体E"/>
            </a:endParaRPr>
          </a:p>
          <a:p>
            <a:pPr algn="l">
              <a:defRPr lang="ja-JP" altLang="en-US"/>
            </a:pPr>
            <a:r>
              <a:rPr lang="ja-JP" altLang="en-US" sz="1100">
                <a:solidFill>
                  <a:schemeClr val="tx1"/>
                </a:solidFill>
                <a:latin typeface="AR丸ゴシック体E"/>
                <a:ea typeface="AR丸ゴシック体E"/>
              </a:rPr>
              <a:t>･</a:t>
            </a:r>
            <a:r>
              <a:rPr lang="ja-JP" altLang="en-US" sz="1100">
                <a:solidFill>
                  <a:schemeClr val="tx1"/>
                </a:solidFill>
                <a:latin typeface="AR丸ゴシック体E"/>
                <a:ea typeface="AR丸ゴシック体E"/>
              </a:rPr>
              <a:t>ﾏﾝｼｮﾝ</a:t>
            </a:r>
            <a:r>
              <a:rPr lang="ja-JP" altLang="en-US" sz="1100">
                <a:solidFill>
                  <a:schemeClr val="tx1"/>
                </a:solidFill>
                <a:latin typeface="AR丸ゴシック体E"/>
                <a:ea typeface="AR丸ゴシック体E"/>
              </a:rPr>
              <a:t>居住</a:t>
            </a:r>
            <a:endParaRPr lang="ja-JP" altLang="en-US" sz="800">
              <a:solidFill>
                <a:schemeClr val="tx1"/>
              </a:solidFill>
              <a:latin typeface="AR丸ゴシック体E"/>
              <a:ea typeface="AR丸ゴシック体E"/>
            </a:endParaRPr>
          </a:p>
        </p:txBody>
      </p:sp>
      <p:sp>
        <p:nvSpPr>
          <p:cNvPr id="1125" name="テキスト 38"/>
          <p:cNvSpPr txBox="1"/>
          <p:nvPr/>
        </p:nvSpPr>
        <p:spPr>
          <a:xfrm>
            <a:off x="6482294" y="1505468"/>
            <a:ext cx="353076" cy="138499"/>
          </a:xfrm>
          <a:prstGeom prst="rect">
            <a:avLst/>
          </a:prstGeom>
          <a:noFill/>
          <a:ln>
            <a:noFill/>
          </a:ln>
        </p:spPr>
        <p:txBody>
          <a:bodyPr wrap="square" lIns="0" tIns="0" rIns="0" bIns="0">
            <a:spAutoFit/>
          </a:bodyPr>
          <a:p>
            <a:pPr algn="ctr">
              <a:defRPr lang="ja-JP" altLang="en-US"/>
            </a:pPr>
            <a:r>
              <a:rPr lang="ja-JP" altLang="en-US" sz="900">
                <a:solidFill>
                  <a:schemeClr val="tx1"/>
                </a:solidFill>
                <a:latin typeface="AR丸ゴシック体E"/>
                <a:ea typeface="AR丸ゴシック体E"/>
              </a:rPr>
              <a:t>いいえ</a:t>
            </a:r>
            <a:endParaRPr lang="ja-JP" altLang="en-US" sz="800">
              <a:solidFill>
                <a:schemeClr val="tx1"/>
              </a:solidFill>
              <a:latin typeface="AR丸ゴシック体E"/>
              <a:ea typeface="AR丸ゴシック体E"/>
            </a:endParaRPr>
          </a:p>
        </p:txBody>
      </p:sp>
      <p:sp>
        <p:nvSpPr>
          <p:cNvPr id="1126" name="直線 39"/>
          <p:cNvSpPr/>
          <p:nvPr/>
        </p:nvSpPr>
        <p:spPr>
          <a:xfrm flipV="1">
            <a:off x="6459882" y="1444359"/>
            <a:ext cx="3440682" cy="10379"/>
          </a:xfrm>
          <a:prstGeom prst="line">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sp>
      <p:grpSp>
        <p:nvGrpSpPr>
          <p:cNvPr id="1127" name="グループ 48"/>
          <p:cNvGrpSpPr/>
          <p:nvPr/>
        </p:nvGrpSpPr>
        <p:grpSpPr>
          <a:xfrm>
            <a:off x="9412103" y="1765924"/>
            <a:ext cx="482267" cy="183708"/>
            <a:chOff x="4494560" y="1610978"/>
            <a:chExt cx="331759" cy="126341"/>
          </a:xfrm>
        </p:grpSpPr>
        <p:sp>
          <p:nvSpPr>
            <p:cNvPr id="1128" name="直線 41"/>
            <p:cNvSpPr/>
            <p:nvPr/>
          </p:nvSpPr>
          <p:spPr>
            <a:xfrm flipV="1">
              <a:off x="4498324" y="1737319"/>
              <a:ext cx="327995" cy="0"/>
            </a:xfrm>
            <a:prstGeom prst="line">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sp>
        <p:sp>
          <p:nvSpPr>
            <p:cNvPr id="1129" name="テキスト 42"/>
            <p:cNvSpPr txBox="1"/>
            <p:nvPr/>
          </p:nvSpPr>
          <p:spPr>
            <a:xfrm>
              <a:off x="4494560" y="1610978"/>
              <a:ext cx="166968" cy="95250"/>
            </a:xfrm>
            <a:prstGeom prst="rect">
              <a:avLst/>
            </a:prstGeom>
            <a:noFill/>
            <a:ln>
              <a:noFill/>
            </a:ln>
          </p:spPr>
          <p:txBody>
            <a:bodyPr wrap="square" lIns="0" tIns="0" rIns="0" bIns="0">
              <a:spAutoFit/>
            </a:bodyPr>
            <a:p>
              <a:pPr algn="ctr">
                <a:defRPr lang="ja-JP" altLang="en-US"/>
              </a:pPr>
              <a:r>
                <a:rPr lang="ja-JP" altLang="en-US" sz="900">
                  <a:solidFill>
                    <a:schemeClr val="tx1"/>
                  </a:solidFill>
                  <a:latin typeface="AR丸ゴシック体E"/>
                  <a:ea typeface="AR丸ゴシック体E"/>
                </a:rPr>
                <a:t>はい</a:t>
              </a:r>
              <a:endParaRPr lang="ja-JP" altLang="en-US" sz="800">
                <a:solidFill>
                  <a:schemeClr val="tx1"/>
                </a:solidFill>
                <a:latin typeface="AR丸ゴシック体E"/>
                <a:ea typeface="AR丸ゴシック体E"/>
              </a:endParaRPr>
            </a:p>
          </p:txBody>
        </p:sp>
      </p:grpSp>
      <p:grpSp>
        <p:nvGrpSpPr>
          <p:cNvPr id="1130" name="グループ 54"/>
          <p:cNvGrpSpPr/>
          <p:nvPr/>
        </p:nvGrpSpPr>
        <p:grpSpPr>
          <a:xfrm>
            <a:off x="7811228" y="1765465"/>
            <a:ext cx="482267" cy="183708"/>
            <a:chOff x="4494560" y="1610978"/>
            <a:chExt cx="331759" cy="126341"/>
          </a:xfrm>
        </p:grpSpPr>
        <p:sp>
          <p:nvSpPr>
            <p:cNvPr id="1131" name="直線 41"/>
            <p:cNvSpPr/>
            <p:nvPr/>
          </p:nvSpPr>
          <p:spPr>
            <a:xfrm flipV="1">
              <a:off x="4498324" y="1737319"/>
              <a:ext cx="327995" cy="0"/>
            </a:xfrm>
            <a:prstGeom prst="line">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sp>
        <p:sp>
          <p:nvSpPr>
            <p:cNvPr id="1132" name="テキスト 42"/>
            <p:cNvSpPr txBox="1"/>
            <p:nvPr/>
          </p:nvSpPr>
          <p:spPr>
            <a:xfrm>
              <a:off x="4494560" y="1610978"/>
              <a:ext cx="166968" cy="95250"/>
            </a:xfrm>
            <a:prstGeom prst="rect">
              <a:avLst/>
            </a:prstGeom>
            <a:noFill/>
            <a:ln>
              <a:noFill/>
            </a:ln>
          </p:spPr>
          <p:txBody>
            <a:bodyPr wrap="square" lIns="0" tIns="0" rIns="0" bIns="0">
              <a:spAutoFit/>
            </a:bodyPr>
            <a:p>
              <a:pPr algn="ctr">
                <a:defRPr lang="ja-JP" altLang="en-US"/>
              </a:pPr>
              <a:r>
                <a:rPr lang="ja-JP" altLang="en-US" sz="900">
                  <a:solidFill>
                    <a:schemeClr val="tx1"/>
                  </a:solidFill>
                  <a:latin typeface="AR丸ゴシック体E"/>
                  <a:ea typeface="AR丸ゴシック体E"/>
                </a:rPr>
                <a:t>はい</a:t>
              </a:r>
              <a:endParaRPr lang="ja-JP" altLang="en-US" sz="800">
                <a:solidFill>
                  <a:schemeClr val="tx1"/>
                </a:solidFill>
                <a:latin typeface="AR丸ゴシック体E"/>
                <a:ea typeface="AR丸ゴシック体E"/>
              </a:endParaRPr>
            </a:p>
          </p:txBody>
        </p:sp>
      </p:grpSp>
      <p:grpSp>
        <p:nvGrpSpPr>
          <p:cNvPr id="1133" name="グループ 57"/>
          <p:cNvGrpSpPr/>
          <p:nvPr/>
        </p:nvGrpSpPr>
        <p:grpSpPr>
          <a:xfrm>
            <a:off x="6454365" y="1769252"/>
            <a:ext cx="476795" cy="183708"/>
            <a:chOff x="4498324" y="1610978"/>
            <a:chExt cx="327995" cy="126341"/>
          </a:xfrm>
        </p:grpSpPr>
        <p:sp>
          <p:nvSpPr>
            <p:cNvPr id="1134" name="直線 41"/>
            <p:cNvSpPr/>
            <p:nvPr/>
          </p:nvSpPr>
          <p:spPr>
            <a:xfrm flipV="1">
              <a:off x="4498324" y="1737319"/>
              <a:ext cx="327995" cy="0"/>
            </a:xfrm>
            <a:prstGeom prst="line">
              <a:avLst/>
            </a:prstGeom>
            <a:ln w="38100">
              <a:solidFill>
                <a:srgbClr val="00B0F0"/>
              </a:solidFill>
              <a:tailEnd type="triangle"/>
            </a:ln>
          </p:spPr>
          <p:style>
            <a:lnRef idx="1">
              <a:schemeClr val="accent1"/>
            </a:lnRef>
            <a:fillRef idx="0">
              <a:schemeClr val="accent1"/>
            </a:fillRef>
            <a:effectRef idx="0">
              <a:schemeClr val="accent1"/>
            </a:effectRef>
            <a:fontRef idx="minor">
              <a:schemeClr val="tx1"/>
            </a:fontRef>
          </p:style>
        </p:sp>
        <p:sp>
          <p:nvSpPr>
            <p:cNvPr id="1135" name="テキスト 42"/>
            <p:cNvSpPr txBox="1"/>
            <p:nvPr/>
          </p:nvSpPr>
          <p:spPr>
            <a:xfrm>
              <a:off x="4502119" y="1610978"/>
              <a:ext cx="166968" cy="95250"/>
            </a:xfrm>
            <a:prstGeom prst="rect">
              <a:avLst/>
            </a:prstGeom>
            <a:noFill/>
            <a:ln>
              <a:noFill/>
            </a:ln>
          </p:spPr>
          <p:txBody>
            <a:bodyPr wrap="square" lIns="0" tIns="0" rIns="0" bIns="0">
              <a:spAutoFit/>
            </a:bodyPr>
            <a:p>
              <a:pPr algn="ctr">
                <a:defRPr lang="ja-JP" altLang="en-US"/>
              </a:pPr>
              <a:r>
                <a:rPr lang="ja-JP" altLang="en-US" sz="900">
                  <a:solidFill>
                    <a:schemeClr val="tx1"/>
                  </a:solidFill>
                  <a:latin typeface="AR丸ゴシック体E"/>
                  <a:ea typeface="AR丸ゴシック体E"/>
                </a:rPr>
                <a:t>はい</a:t>
              </a:r>
              <a:endParaRPr lang="ja-JP" altLang="en-US" sz="800">
                <a:solidFill>
                  <a:schemeClr val="tx1"/>
                </a:solidFill>
                <a:latin typeface="AR丸ゴシック体E"/>
                <a:ea typeface="AR丸ゴシック体E"/>
              </a:endParaRPr>
            </a:p>
          </p:txBody>
        </p:sp>
      </p:grpSp>
      <p:grpSp>
        <p:nvGrpSpPr>
          <p:cNvPr id="1136" name="グループ 60"/>
          <p:cNvGrpSpPr/>
          <p:nvPr/>
        </p:nvGrpSpPr>
        <p:grpSpPr>
          <a:xfrm>
            <a:off x="9381181" y="2175077"/>
            <a:ext cx="524395" cy="183708"/>
            <a:chOff x="4465579" y="1610978"/>
            <a:chExt cx="360740" cy="126341"/>
          </a:xfrm>
        </p:grpSpPr>
        <p:sp>
          <p:nvSpPr>
            <p:cNvPr id="1137" name="直線 41"/>
            <p:cNvSpPr/>
            <p:nvPr/>
          </p:nvSpPr>
          <p:spPr>
            <a:xfrm flipV="1">
              <a:off x="4498324" y="1737319"/>
              <a:ext cx="327995" cy="0"/>
            </a:xfrm>
            <a:prstGeom prst="line">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sp>
        <p:sp>
          <p:nvSpPr>
            <p:cNvPr id="1138" name="テキスト 42"/>
            <p:cNvSpPr txBox="1"/>
            <p:nvPr/>
          </p:nvSpPr>
          <p:spPr>
            <a:xfrm>
              <a:off x="4465579" y="1610978"/>
              <a:ext cx="258798" cy="95250"/>
            </a:xfrm>
            <a:prstGeom prst="rect">
              <a:avLst/>
            </a:prstGeom>
            <a:noFill/>
            <a:ln>
              <a:noFill/>
            </a:ln>
          </p:spPr>
          <p:txBody>
            <a:bodyPr wrap="square" lIns="0" tIns="0" rIns="0" bIns="0">
              <a:spAutoFit/>
            </a:bodyPr>
            <a:p>
              <a:pPr algn="ctr">
                <a:defRPr lang="ja-JP" altLang="en-US"/>
              </a:pPr>
              <a:r>
                <a:rPr lang="ja-JP" altLang="en-US" sz="900">
                  <a:solidFill>
                    <a:schemeClr val="tx1"/>
                  </a:solidFill>
                  <a:latin typeface="AR丸ゴシック体E"/>
                  <a:ea typeface="AR丸ゴシック体E"/>
                </a:rPr>
                <a:t>いいえ</a:t>
              </a:r>
              <a:endParaRPr lang="ja-JP" altLang="en-US" sz="800">
                <a:solidFill>
                  <a:schemeClr val="tx1"/>
                </a:solidFill>
                <a:latin typeface="AR丸ゴシック体E"/>
                <a:ea typeface="AR丸ゴシック体E"/>
              </a:endParaRPr>
            </a:p>
          </p:txBody>
        </p:sp>
      </p:grpSp>
      <p:grpSp>
        <p:nvGrpSpPr>
          <p:cNvPr id="1139" name="グループ 67"/>
          <p:cNvGrpSpPr/>
          <p:nvPr/>
        </p:nvGrpSpPr>
        <p:grpSpPr>
          <a:xfrm>
            <a:off x="7035632" y="2175077"/>
            <a:ext cx="2858739" cy="427317"/>
            <a:chOff x="5366350" y="1807349"/>
            <a:chExt cx="1966574" cy="293878"/>
          </a:xfrm>
        </p:grpSpPr>
        <p:grpSp>
          <p:nvGrpSpPr>
            <p:cNvPr id="1140" name="グループ 64"/>
            <p:cNvGrpSpPr/>
            <p:nvPr/>
          </p:nvGrpSpPr>
          <p:grpSpPr>
            <a:xfrm>
              <a:off x="5645806" y="1807349"/>
              <a:ext cx="1687118" cy="293878"/>
              <a:chOff x="5645806" y="1807349"/>
              <a:chExt cx="1687118" cy="293878"/>
            </a:xfrm>
          </p:grpSpPr>
          <p:sp>
            <p:nvSpPr>
              <p:cNvPr id="1141" name="直線 40"/>
              <p:cNvSpPr/>
              <p:nvPr/>
            </p:nvSpPr>
            <p:spPr>
              <a:xfrm flipV="1">
                <a:off x="5645806" y="2096188"/>
                <a:ext cx="1687118" cy="5039"/>
              </a:xfrm>
              <a:prstGeom prst="line">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sp>
          <p:sp>
            <p:nvSpPr>
              <p:cNvPr id="1142" name="直線 63"/>
              <p:cNvSpPr/>
              <p:nvPr/>
            </p:nvSpPr>
            <p:spPr>
              <a:xfrm>
                <a:off x="5656212" y="1807349"/>
                <a:ext cx="0" cy="292399"/>
              </a:xfrm>
              <a:prstGeom prst="line">
                <a:avLst/>
              </a:prstGeom>
              <a:ln w="38100" cap="flat" cmpd="sng" algn="ctr">
                <a:solidFill>
                  <a:srgbClr val="FF0000"/>
                </a:solidFill>
                <a:prstDash val="solid"/>
                <a:miter lim="800000"/>
              </a:ln>
            </p:spPr>
            <p:style>
              <a:lnRef idx="1">
                <a:schemeClr val="accent1"/>
              </a:lnRef>
              <a:fillRef idx="0">
                <a:schemeClr val="accent1"/>
              </a:fillRef>
              <a:effectRef idx="0">
                <a:schemeClr val="accent1"/>
              </a:effectRef>
              <a:fontRef idx="minor">
                <a:schemeClr val="tx1"/>
              </a:fontRef>
            </p:style>
          </p:sp>
        </p:grpSp>
        <p:sp>
          <p:nvSpPr>
            <p:cNvPr id="1143" name="テキスト 66"/>
            <p:cNvSpPr txBox="1"/>
            <p:nvPr/>
          </p:nvSpPr>
          <p:spPr>
            <a:xfrm>
              <a:off x="5366350" y="1807349"/>
              <a:ext cx="242887" cy="95250"/>
            </a:xfrm>
            <a:prstGeom prst="rect">
              <a:avLst/>
            </a:prstGeom>
            <a:noFill/>
            <a:ln>
              <a:noFill/>
            </a:ln>
          </p:spPr>
          <p:txBody>
            <a:bodyPr wrap="square" lIns="0" tIns="0" rIns="0" bIns="0">
              <a:spAutoFit/>
            </a:bodyPr>
            <a:p>
              <a:pPr algn="ctr">
                <a:defRPr lang="ja-JP" altLang="en-US"/>
              </a:pPr>
              <a:r>
                <a:rPr lang="ja-JP" altLang="en-US" sz="900">
                  <a:solidFill>
                    <a:schemeClr val="tx1"/>
                  </a:solidFill>
                  <a:latin typeface="AR丸ゴシック体E"/>
                  <a:ea typeface="AR丸ゴシック体E"/>
                </a:rPr>
                <a:t>いいえ</a:t>
              </a:r>
              <a:endParaRPr lang="ja-JP" altLang="en-US" sz="800">
                <a:solidFill>
                  <a:schemeClr val="tx1"/>
                </a:solidFill>
                <a:latin typeface="AR丸ゴシック体E"/>
                <a:ea typeface="AR丸ゴシック体E"/>
              </a:endParaRPr>
            </a:p>
          </p:txBody>
        </p:sp>
      </p:grpSp>
      <p:sp>
        <p:nvSpPr>
          <p:cNvPr id="1144" name="直線 69"/>
          <p:cNvSpPr/>
          <p:nvPr/>
        </p:nvSpPr>
        <p:spPr>
          <a:xfrm>
            <a:off x="3614599" y="933273"/>
            <a:ext cx="0" cy="1872291"/>
          </a:xfrm>
          <a:prstGeom prst="line">
            <a:avLst/>
          </a:prstGeom>
          <a:ln w="12700" cap="flat" cmpd="sng" algn="ctr">
            <a:solidFill>
              <a:schemeClr val="tx1"/>
            </a:solidFill>
            <a:prstDash val="solid"/>
            <a:miter lim="800000"/>
          </a:ln>
        </p:spPr>
        <p:style>
          <a:lnRef idx="1">
            <a:schemeClr val="accent1"/>
          </a:lnRef>
          <a:fillRef idx="0">
            <a:schemeClr val="accent1"/>
          </a:fillRef>
          <a:effectRef idx="0">
            <a:schemeClr val="accent1"/>
          </a:effectRef>
          <a:fontRef idx="minor">
            <a:schemeClr val="tx1"/>
          </a:fontRef>
        </p:style>
      </p:sp>
      <p:sp>
        <p:nvSpPr>
          <p:cNvPr id="1145" name="直線 70"/>
          <p:cNvSpPr/>
          <p:nvPr/>
        </p:nvSpPr>
        <p:spPr>
          <a:xfrm>
            <a:off x="5893540" y="933273"/>
            <a:ext cx="12429" cy="1872291"/>
          </a:xfrm>
          <a:prstGeom prst="line">
            <a:avLst/>
          </a:prstGeom>
          <a:ln w="12700" cap="flat" cmpd="sng" algn="ctr">
            <a:solidFill>
              <a:schemeClr val="tx1"/>
            </a:solidFill>
            <a:prstDash val="solid"/>
            <a:miter lim="800000"/>
          </a:ln>
        </p:spPr>
        <p:style>
          <a:lnRef idx="1">
            <a:schemeClr val="accent1"/>
          </a:lnRef>
          <a:fillRef idx="0">
            <a:schemeClr val="accent1"/>
          </a:fillRef>
          <a:effectRef idx="0">
            <a:schemeClr val="accent1"/>
          </a:effectRef>
          <a:fontRef idx="minor">
            <a:schemeClr val="tx1"/>
          </a:fontRef>
        </p:style>
      </p:sp>
      <p:sp>
        <p:nvSpPr>
          <p:cNvPr id="1146" name="テキスト 72"/>
          <p:cNvSpPr txBox="1"/>
          <p:nvPr/>
        </p:nvSpPr>
        <p:spPr>
          <a:xfrm>
            <a:off x="144000" y="2939222"/>
            <a:ext cx="3283585" cy="399217"/>
          </a:xfrm>
          <a:prstGeom prst="rect">
            <a:avLst/>
          </a:prstGeom>
          <a:noFill/>
          <a:ln w="9525" cap="flat" cmpd="sng">
            <a:noFill/>
            <a:prstDash val="solid"/>
            <a:round/>
            <a:headEnd/>
            <a:tailEnd/>
          </a:ln>
        </p:spPr>
        <p:txBody>
          <a:bodyPr wrap="square">
            <a:spAutoFit/>
          </a:bodyPr>
          <a:p>
            <a:pPr algn="l"/>
            <a:r>
              <a:rPr lang="ja-JP" altLang="en-US" sz="2000">
                <a:solidFill>
                  <a:schemeClr val="tx1"/>
                </a:solidFill>
                <a:latin typeface="AR丸ゴシック体E" pitchFamily="0" charset="0"/>
                <a:ea typeface="AR丸ゴシック体E" pitchFamily="0" charset="0"/>
              </a:rPr>
              <a:t>【マイ・タイムライン】</a:t>
            </a:r>
            <a:endParaRPr lang="ja-JP" altLang="en-US" sz="700">
              <a:solidFill>
                <a:schemeClr val="tx1"/>
              </a:solidFill>
              <a:latin typeface="AR丸ゴシック体E" pitchFamily="0" charset="0"/>
              <a:ea typeface="AR丸ゴシック体E" pitchFamily="0" charset="0"/>
            </a:endParaRPr>
          </a:p>
        </p:txBody>
      </p:sp>
      <p:graphicFrame>
        <p:nvGraphicFramePr>
          <p:cNvPr id="1147" name="四角形 94"/>
          <p:cNvGraphicFramePr>
            <a:graphicFrameLocks noGrp="1"/>
          </p:cNvGraphicFramePr>
          <p:nvPr/>
        </p:nvGraphicFramePr>
        <p:xfrm>
          <a:off x="308310" y="3338439"/>
          <a:ext cx="13816958" cy="6429375"/>
        </p:xfrm>
        <a:graphic>
          <a:graphicData uri="http://schemas.openxmlformats.org/drawingml/2006/table">
            <a:tbl>
              <a:tblPr firstRow="1" bandRow="1">
                <a:tableStyleId>{5C22544A-7EE6-4342-B048-85BDC9FD1C3A}</a:tableStyleId>
              </a:tblPr>
              <a:tblGrid>
                <a:gridCol w="297106"/>
                <a:gridCol w="381000"/>
                <a:gridCol w="449035"/>
                <a:gridCol w="1864272"/>
                <a:gridCol w="2542276"/>
                <a:gridCol w="1235808"/>
                <a:gridCol w="1174916"/>
                <a:gridCol w="2054679"/>
                <a:gridCol w="1973036"/>
                <a:gridCol w="1844890"/>
              </a:tblGrid>
              <a:tr h="370840">
                <a:tc gridSpan="4">
                  <a:txBody>
                    <a:bodyPr/>
                    <a:lstStyle/>
                    <a:p>
                      <a:pPr algn="ctr"/>
                      <a:r>
                        <a:rPr kumimoji="1" lang="ja-JP" altLang="en-US" sz="1400" dirty="0">
                          <a:solidFill>
                            <a:schemeClr val="tx1"/>
                          </a:solidFill>
                          <a:latin typeface="AR P丸ゴシック体E"/>
                          <a:ea typeface="AR P丸ゴシック体E"/>
                        </a:rPr>
                        <a:t>警戒レベル</a:t>
                      </a:r>
                      <a:endParaRPr kumimoji="1" lang="ja-JP" altLang="en-US" dirty="0">
                        <a:solidFill>
                          <a:schemeClr val="tx1"/>
                        </a:solidFill>
                        <a:latin typeface="AR P丸ゴシック体E"/>
                        <a:ea typeface="AR P丸ゴシック体E"/>
                      </a:endParaRPr>
                    </a:p>
                  </a:txBody>
                  <a:tcPr marL="54000" marR="54000" marT="36000" marB="36000" vert="horz" anchor="ctr" anchorCtr="0">
                    <a:lnL w="1270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9FFFF"/>
                    </a:solidFill>
                  </a:tcPr>
                </a:tc>
                <a:tc hMerge="1">
                  <a:txBody>
                    <a:bodyPr/>
                    <a:lstStyle/>
                    <a:p>
                      <a:endParaRPr kumimoji="1" lang="ja-JP" altLang="en-US" dirty="0">
                        <a:solidFill>
                          <a:schemeClr val="tx1"/>
                        </a:solidFill>
                      </a:endParaRPr>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9FFFF"/>
                    </a:solidFill>
                  </a:tcPr>
                </a:tc>
                <a:tc hMerge="1">
                  <a:txBody>
                    <a:bodyPr/>
                    <a:lstStyle/>
                    <a:p>
                      <a:endParaRPr kumimoji="1" lang="ja-JP" altLang="en-US" dirty="0">
                        <a:solidFill>
                          <a:schemeClr val="tx1"/>
                        </a:solidFill>
                      </a:endParaRPr>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dirty="0">
                        <a:solidFill>
                          <a:schemeClr val="tx1"/>
                        </a:solidFill>
                      </a:endParaRPr>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2000" dirty="0">
                          <a:solidFill>
                            <a:schemeClr val="tx1"/>
                          </a:solidFill>
                          <a:latin typeface="AR P丸ゴシック体E"/>
                          <a:ea typeface="AR P丸ゴシック体E"/>
                        </a:rPr>
                        <a:t> レベル１　　　</a:t>
                      </a:r>
                      <a:endParaRPr kumimoji="1" lang="ja-JP" altLang="en-US" dirty="0">
                        <a:solidFill>
                          <a:schemeClr val="tx1"/>
                        </a:solidFill>
                        <a:latin typeface="AR P丸ゴシック体E"/>
                        <a:ea typeface="AR P丸ゴシック体E"/>
                      </a:endParaRPr>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r>
                        <a:rPr kumimoji="1" lang="ja-JP" altLang="en-US" sz="2000" dirty="0">
                          <a:solidFill>
                            <a:schemeClr val="tx1"/>
                          </a:solidFill>
                          <a:latin typeface="AR P丸ゴシック体E"/>
                          <a:ea typeface="AR P丸ゴシック体E"/>
                        </a:rPr>
                        <a:t> レベル２</a:t>
                      </a:r>
                      <a:endParaRPr kumimoji="1" lang="ja-JP" altLang="en-US"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hMerge="1">
                  <a:txBody>
                    <a:bodyPr/>
                    <a:lstStyle/>
                    <a:p>
                      <a:endParaRPr kumimoji="1" lang="ja-JP" altLang="en-US"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0000"/>
                    </a:solidFill>
                  </a:tcPr>
                </a:tc>
                <a:tc>
                  <a:txBody>
                    <a:bodyPr/>
                    <a:lstStyle/>
                    <a:p>
                      <a:r>
                        <a:rPr kumimoji="1" lang="ja-JP" altLang="en-US" sz="2000" dirty="0">
                          <a:solidFill>
                            <a:schemeClr val="bg1"/>
                          </a:solidFill>
                          <a:latin typeface="AR P丸ゴシック体E"/>
                          <a:ea typeface="AR P丸ゴシック体E"/>
                        </a:rPr>
                        <a:t> レベル３</a:t>
                      </a:r>
                      <a:endParaRPr kumimoji="1" lang="ja-JP" altLang="en-US" dirty="0">
                        <a:solidFill>
                          <a:schemeClr val="bg1"/>
                        </a:solidFill>
                        <a:latin typeface="AR P丸ゴシック体E"/>
                        <a:ea typeface="AR P丸ゴシック体E"/>
                      </a:endParaRPr>
                    </a:p>
                    <a:p>
                      <a:r>
                        <a:rPr kumimoji="1" lang="ja-JP" altLang="en-US" sz="1400" dirty="0">
                          <a:latin typeface="AR P丸ゴシック体E"/>
                          <a:ea typeface="AR P丸ゴシック体E"/>
                        </a:rPr>
                        <a:t> 高齢者等は避難</a:t>
                      </a:r>
                      <a:endParaRPr kumimoji="1" lang="ja-JP" altLang="en-US"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0000"/>
                    </a:solidFill>
                  </a:tcPr>
                </a:tc>
                <a:tc>
                  <a:txBody>
                    <a:bodyPr/>
                    <a:lstStyle/>
                    <a:p>
                      <a:r>
                        <a:rPr kumimoji="1" lang="ja-JP" altLang="en-US" sz="2000" dirty="0">
                          <a:solidFill>
                            <a:schemeClr val="bg1"/>
                          </a:solidFill>
                          <a:latin typeface="AR P丸ゴシック体E"/>
                          <a:ea typeface="AR P丸ゴシック体E"/>
                        </a:rPr>
                        <a:t> レベル４</a:t>
                      </a:r>
                      <a:endParaRPr kumimoji="1" lang="ja-JP" altLang="en-US" dirty="0">
                        <a:solidFill>
                          <a:schemeClr val="bg1"/>
                        </a:solidFill>
                        <a:latin typeface="AR P丸ゴシック体E"/>
                        <a:ea typeface="AR P丸ゴシック体E"/>
                      </a:endParaRPr>
                    </a:p>
                    <a:p>
                      <a:r>
                        <a:rPr kumimoji="1" lang="ja-JP" altLang="en-US" sz="1400" dirty="0">
                          <a:latin typeface="AR P丸ゴシック体E"/>
                          <a:ea typeface="AR P丸ゴシック体E"/>
                        </a:rPr>
                        <a:t> 全員避難</a:t>
                      </a:r>
                      <a:endParaRPr kumimoji="1" lang="ja-JP" altLang="en-US"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000C0"/>
                    </a:solidFill>
                  </a:tcPr>
                </a:tc>
                <a:tc>
                  <a:txBody>
                    <a:bodyPr/>
                    <a:lstStyle/>
                    <a:p>
                      <a:r>
                        <a:rPr kumimoji="1" lang="ja-JP" altLang="en-US" sz="2400" dirty="0">
                          <a:solidFill>
                            <a:schemeClr val="bg1"/>
                          </a:solidFill>
                          <a:latin typeface="AR P丸ゴシック体E"/>
                          <a:ea typeface="AR P丸ゴシック体E"/>
                        </a:rPr>
                        <a:t> レベル５</a:t>
                      </a:r>
                      <a:endParaRPr kumimoji="1" lang="ja-JP" altLang="en-US" dirty="0">
                        <a:solidFill>
                          <a:schemeClr val="bg1"/>
                        </a:solidFill>
                        <a:latin typeface="AR P丸ゴシック体E"/>
                        <a:ea typeface="AR P丸ゴシック体E"/>
                      </a:endParaRPr>
                    </a:p>
                    <a:p>
                      <a:r>
                        <a:rPr kumimoji="1" lang="ja-JP" altLang="en-US" sz="1400" dirty="0">
                          <a:latin typeface="AR P丸ゴシック体E"/>
                          <a:ea typeface="AR P丸ゴシック体E"/>
                        </a:rPr>
                        <a:t> がけ崩れ・河川氾濫等</a:t>
                      </a:r>
                      <a:endParaRPr kumimoji="1" lang="ja-JP" altLang="en-US"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solidFill>
                  </a:tcPr>
                </a:tc>
              </a:tr>
              <a:tr h="370840">
                <a:tc gridSpan="4">
                  <a:txBody>
                    <a:bodyPr/>
                    <a:lstStyle/>
                    <a:p>
                      <a:pPr algn="ctr"/>
                      <a:r>
                        <a:rPr kumimoji="1" lang="ja-JP" altLang="en-US" sz="1400" dirty="0">
                          <a:latin typeface="AR P丸ゴシック体E"/>
                          <a:ea typeface="AR P丸ゴシック体E"/>
                        </a:rPr>
                        <a:t>　避難情報・行政からの情報</a:t>
                      </a:r>
                      <a:endParaRPr kumimoji="1" lang="ja-JP" altLang="en-US" dirty="0">
                        <a:latin typeface="AR P丸ゴシック体E"/>
                        <a:ea typeface="AR P丸ゴシック体E"/>
                      </a:endParaRPr>
                    </a:p>
                  </a:txBody>
                  <a:tcPr marL="54000" marR="54000" marT="36000" marB="36000" vert="horz" anchor="ctr" anchorCtr="0">
                    <a:lnL w="1270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9E9FF"/>
                    </a:solidFill>
                  </a:tcPr>
                </a:tc>
                <a:tc hMerge="1">
                  <a:txBody>
                    <a:bodyPr/>
                    <a:lstStyle/>
                    <a:p>
                      <a:endParaRPr kumimoji="1" lang="ja-JP" altLang="en-US" dirty="0"/>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9E9FF"/>
                    </a:solidFill>
                  </a:tcPr>
                </a:tc>
                <a:tc hMerge="1">
                  <a:txBody>
                    <a:bodyPr/>
                    <a:lstStyle/>
                    <a:p>
                      <a:endParaRPr kumimoji="1" lang="ja-JP" altLang="en-US" dirty="0"/>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50" dirty="0">
                        <a:latin typeface="HG丸ｺﾞｼｯｸM-PRO"/>
                        <a:ea typeface="HG丸ｺﾞｼｯｸM-PRO"/>
                      </a:endParaRPr>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r>
                        <a:rPr kumimoji="1" lang="ja-JP" altLang="en-US" sz="1300" dirty="0">
                          <a:latin typeface="AR P丸ゴシック体E"/>
                          <a:ea typeface="AR P丸ゴシック体E"/>
                        </a:rPr>
                        <a:t>●自主避難など注意の呼びかけ</a:t>
                      </a:r>
                      <a:endParaRPr kumimoji="1" lang="ja-JP" altLang="en-US" sz="130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300" dirty="0">
                          <a:latin typeface="AR P丸ゴシック体E"/>
                          <a:ea typeface="AR P丸ゴシック体E"/>
                        </a:rPr>
                        <a:t>●高齢者等避難</a:t>
                      </a:r>
                      <a:endParaRPr kumimoji="1" lang="ja-JP" altLang="en-US" sz="130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300" dirty="0">
                          <a:latin typeface="AR P丸ゴシック体E"/>
                          <a:ea typeface="AR P丸ゴシック体E"/>
                        </a:rPr>
                        <a:t>●避難指示</a:t>
                      </a:r>
                      <a:endParaRPr kumimoji="1" lang="ja-JP" altLang="en-US" sz="130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300" dirty="0">
                          <a:latin typeface="AR P丸ゴシック体E"/>
                          <a:ea typeface="AR P丸ゴシック体E"/>
                        </a:rPr>
                        <a:t>●緊急安全確保</a:t>
                      </a:r>
                      <a:endParaRPr kumimoji="1" lang="ja-JP" altLang="en-US" sz="130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9E9FF"/>
                    </a:solidFill>
                  </a:tcPr>
                </a:tc>
              </a:tr>
              <a:tr h="370840">
                <a:tc gridSpan="4">
                  <a:txBody>
                    <a:bodyPr/>
                    <a:lstStyle/>
                    <a:p>
                      <a:pPr algn="ctr"/>
                      <a:r>
                        <a:rPr kumimoji="1" lang="ja-JP" altLang="en-US" sz="1400" dirty="0">
                          <a:latin typeface="AR P丸ゴシック体E"/>
                          <a:ea typeface="AR P丸ゴシック体E"/>
                        </a:rPr>
                        <a:t>警戒レベル</a:t>
                      </a:r>
                      <a:r>
                        <a:rPr kumimoji="1" lang="ja-JP" altLang="en-US" sz="1400" dirty="0">
                          <a:latin typeface="AR P丸ゴシック体E"/>
                          <a:ea typeface="AR P丸ゴシック体E"/>
                        </a:rPr>
                        <a:t>相当情報</a:t>
                      </a:r>
                      <a:endParaRPr kumimoji="1" lang="ja-JP" altLang="en-US" dirty="0">
                        <a:latin typeface="AR P丸ゴシック体E"/>
                        <a:ea typeface="AR P丸ゴシック体E"/>
                      </a:endParaRPr>
                    </a:p>
                    <a:p>
                      <a:pPr algn="ctr"/>
                      <a:r>
                        <a:rPr kumimoji="1" lang="ja-JP" altLang="en-US" sz="1200" dirty="0">
                          <a:latin typeface="AR P丸ゴシック体E"/>
                          <a:ea typeface="AR P丸ゴシック体E"/>
                        </a:rPr>
                        <a:t>（避難情報と一致しないことがあります）</a:t>
                      </a:r>
                      <a:endParaRPr kumimoji="1" lang="ja-JP" altLang="en-US" sz="1400" dirty="0">
                        <a:latin typeface="AR P丸ゴシック体E"/>
                        <a:ea typeface="AR P丸ゴシック体E"/>
                      </a:endParaRPr>
                    </a:p>
                  </a:txBody>
                  <a:tcPr marL="54000" marR="54000" marT="36000" marB="36000" vert="horz" anchor="ctr" anchorCtr="0">
                    <a:lnL w="1270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9FFFF"/>
                    </a:solidFill>
                  </a:tcPr>
                </a:tc>
                <a:tc hMerge="1">
                  <a:txBody>
                    <a:bodyPr/>
                    <a:lstStyle/>
                    <a:p>
                      <a:endParaRPr kumimoji="1" lang="ja-JP" altLang="en-US" dirty="0"/>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9FFFF"/>
                    </a:solidFill>
                  </a:tcPr>
                </a:tc>
                <a:tc hMerge="1">
                  <a:txBody>
                    <a:bodyPr/>
                    <a:lstStyle/>
                    <a:p>
                      <a:endParaRPr kumimoji="1" lang="ja-JP" altLang="en-US" dirty="0"/>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300" dirty="0">
                        <a:latin typeface="AR P丸ゴシック体E"/>
                        <a:ea typeface="AR P丸ゴシック体E"/>
                      </a:endParaRPr>
                    </a:p>
                    <a:p>
                      <a:r>
                        <a:rPr kumimoji="1" lang="ja-JP" altLang="en-US" sz="1300" dirty="0">
                          <a:latin typeface="AR P丸ゴシック体E"/>
                          <a:ea typeface="AR P丸ゴシック体E"/>
                        </a:rPr>
                        <a:t>●早期警戒情報（大雨になりそう）</a:t>
                      </a:r>
                      <a:endParaRPr kumimoji="1" lang="ja-JP" altLang="en-US" sz="1300" dirty="0">
                        <a:latin typeface="AR P丸ゴシック体E"/>
                        <a:ea typeface="AR P丸ゴシック体E"/>
                      </a:endParaRPr>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endParaRPr kumimoji="1" lang="ja-JP" altLang="en-US" sz="1300" dirty="0">
                        <a:latin typeface="AR P丸ゴシック体E"/>
                        <a:ea typeface="AR P丸ゴシック体E"/>
                      </a:endParaRPr>
                    </a:p>
                    <a:p>
                      <a:r>
                        <a:rPr kumimoji="1" lang="ja-JP" altLang="en-US" sz="1300" dirty="0">
                          <a:latin typeface="AR P丸ゴシック体E"/>
                          <a:ea typeface="AR P丸ゴシック体E"/>
                        </a:rPr>
                        <a:t>●大雨注意報，洪水注意報</a:t>
                      </a:r>
                      <a:endParaRPr kumimoji="1" lang="ja-JP" altLang="en-US" sz="130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sz="1200" dirty="0"/>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300" dirty="0">
                          <a:latin typeface="AR P丸ゴシック体E"/>
                          <a:ea typeface="AR P丸ゴシック体E"/>
                        </a:rPr>
                        <a:t>●洪水警戒情報</a:t>
                      </a:r>
                      <a:endParaRPr kumimoji="1" lang="ja-JP" altLang="en-US" sz="1300" dirty="0">
                        <a:latin typeface="AR P丸ゴシック体E"/>
                        <a:ea typeface="AR P丸ゴシック体E"/>
                      </a:endParaRPr>
                    </a:p>
                    <a:p>
                      <a:r>
                        <a:rPr kumimoji="1" lang="ja-JP" altLang="en-US" sz="1300" dirty="0">
                          <a:latin typeface="AR P丸ゴシック体E"/>
                          <a:ea typeface="AR P丸ゴシック体E"/>
                        </a:rPr>
                        <a:t>●</a:t>
                      </a:r>
                      <a:r>
                        <a:rPr kumimoji="1" lang="ja-JP" altLang="en-US" sz="1300" dirty="0">
                          <a:latin typeface="AR P丸ゴシック体E"/>
                          <a:ea typeface="AR P丸ゴシック体E"/>
                        </a:rPr>
                        <a:t>大雨警報，洪水警報　等</a:t>
                      </a:r>
                      <a:endParaRPr kumimoji="1" lang="ja-JP" altLang="en-US" sz="1300" dirty="0"/>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300" dirty="0">
                          <a:latin typeface="AR P丸ゴシック体E"/>
                          <a:ea typeface="AR P丸ゴシック体E"/>
                        </a:rPr>
                        <a:t>●氾濫危険情報</a:t>
                      </a:r>
                      <a:endParaRPr kumimoji="1" lang="ja-JP" altLang="en-US" sz="1300" dirty="0"/>
                    </a:p>
                    <a:p>
                      <a:r>
                        <a:rPr kumimoji="1" lang="ja-JP" altLang="en-US" sz="1300" dirty="0">
                          <a:latin typeface="AR P丸ゴシック体E"/>
                          <a:ea typeface="AR P丸ゴシック体E"/>
                        </a:rPr>
                        <a:t>●</a:t>
                      </a:r>
                      <a:r>
                        <a:rPr kumimoji="1" lang="ja-JP" altLang="en-US" sz="1300" dirty="0">
                          <a:latin typeface="AR P丸ゴシック体E"/>
                          <a:ea typeface="AR P丸ゴシック体E"/>
                        </a:rPr>
                        <a:t>土砂災害警戒情報　等</a:t>
                      </a:r>
                      <a:endParaRPr kumimoji="1" lang="ja-JP" altLang="en-US" sz="130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300" dirty="0">
                        <a:latin typeface="AR P丸ゴシック体E"/>
                        <a:ea typeface="AR P丸ゴシック体E"/>
                      </a:endParaRPr>
                    </a:p>
                    <a:p>
                      <a:r>
                        <a:rPr kumimoji="1" lang="ja-JP" altLang="en-US" sz="1300" dirty="0">
                          <a:latin typeface="AR P丸ゴシック体E"/>
                          <a:ea typeface="AR P丸ゴシック体E"/>
                        </a:rPr>
                        <a:t>●大雨特別警報等</a:t>
                      </a:r>
                      <a:endParaRPr kumimoji="1" lang="ja-JP" altLang="en-US" sz="130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0F0F0"/>
                    </a:solidFill>
                  </a:tcPr>
                </a:tc>
              </a:tr>
              <a:tr h="370840">
                <a:tc gridSpan="4">
                  <a:txBody>
                    <a:bodyPr/>
                    <a:lstStyle/>
                    <a:p>
                      <a:pPr algn="ctr"/>
                      <a:r>
                        <a:rPr kumimoji="1" lang="ja-JP" altLang="en-US" sz="1400" dirty="0">
                          <a:latin typeface="AR P丸ゴシック体E"/>
                          <a:ea typeface="AR P丸ゴシック体E"/>
                        </a:rPr>
                        <a:t>　基本的事項</a:t>
                      </a:r>
                      <a:endParaRPr kumimoji="1" lang="ja-JP" altLang="en-US" sz="1400" dirty="0">
                        <a:latin typeface="AR P丸ゴシック体E"/>
                        <a:ea typeface="AR P丸ゴシック体E"/>
                      </a:endParaRPr>
                    </a:p>
                    <a:p>
                      <a:r>
                        <a:rPr kumimoji="1" lang="ja-JP" altLang="en-US" sz="1400" dirty="0">
                          <a:latin typeface="AR P丸ゴシック体E"/>
                          <a:ea typeface="AR P丸ゴシック体E"/>
                        </a:rPr>
                        <a:t>　(</a:t>
                      </a:r>
                      <a:r>
                        <a:rPr kumimoji="1" lang="ja-JP" altLang="en-US" sz="1400" dirty="0">
                          <a:latin typeface="AR P丸ゴシック体E"/>
                          <a:ea typeface="AR P丸ゴシック体E"/>
                        </a:rPr>
                        <a:t>全ての</a:t>
                      </a:r>
                      <a:r>
                        <a:rPr kumimoji="1" lang="ja-JP" altLang="en-US" sz="1400" dirty="0">
                          <a:latin typeface="AR P丸ゴシック体E"/>
                          <a:ea typeface="AR P丸ゴシック体E"/>
                        </a:rPr>
                        <a:t>避難行動</a:t>
                      </a:r>
                      <a:r>
                        <a:rPr kumimoji="1" lang="ja-JP" altLang="en-US" sz="1400" dirty="0">
                          <a:latin typeface="AR P丸ゴシック体E"/>
                          <a:ea typeface="AR P丸ゴシック体E"/>
                        </a:rPr>
                        <a:t>に</a:t>
                      </a:r>
                      <a:r>
                        <a:rPr kumimoji="1" lang="ja-JP" altLang="en-US" sz="1400" dirty="0">
                          <a:latin typeface="AR P丸ゴシック体E"/>
                          <a:ea typeface="AR P丸ゴシック体E"/>
                        </a:rPr>
                        <a:t>共通する</a:t>
                      </a:r>
                      <a:r>
                        <a:rPr kumimoji="1" lang="ja-JP" altLang="en-US" sz="1400" dirty="0">
                          <a:latin typeface="AR P丸ゴシック体E"/>
                          <a:ea typeface="AR P丸ゴシック体E"/>
                        </a:rPr>
                        <a:t>事項</a:t>
                      </a:r>
                      <a:r>
                        <a:rPr kumimoji="1" lang="ja-JP" altLang="en-US" sz="1400" dirty="0">
                          <a:latin typeface="AR P丸ゴシック体E"/>
                          <a:ea typeface="AR P丸ゴシック体E"/>
                        </a:rPr>
                        <a:t>)</a:t>
                      </a:r>
                      <a:endParaRPr kumimoji="1" lang="ja-JP" altLang="en-US" dirty="0">
                        <a:latin typeface="AR P丸ゴシック体E"/>
                        <a:ea typeface="AR P丸ゴシック体E"/>
                      </a:endParaRPr>
                    </a:p>
                  </a:txBody>
                  <a:tcPr marL="54000" marR="54000" marT="36000" marB="36000" vert="horz" anchor="ctr" anchorCtr="0">
                    <a:lnL w="1270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9E9FF"/>
                    </a:solidFill>
                  </a:tcPr>
                </a:tc>
                <a:tc hMerge="1">
                  <a:txBody>
                    <a:bodyPr/>
                    <a:lstStyle/>
                    <a:p>
                      <a:endParaRPr kumimoji="1" lang="ja-JP" altLang="en-US" dirty="0"/>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9E9FF"/>
                    </a:solidFill>
                  </a:tcPr>
                </a:tc>
                <a:tc hMerge="1">
                  <a:txBody>
                    <a:bodyPr/>
                    <a:lstStyle/>
                    <a:p>
                      <a:endParaRPr kumimoji="1" lang="ja-JP" altLang="en-US" dirty="0"/>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100" dirty="0">
                          <a:latin typeface="AR P丸ゴシック体E"/>
                          <a:ea typeface="AR P丸ゴシック体E"/>
                        </a:rPr>
                        <a:t>□  天気予報を確認</a:t>
                      </a:r>
                      <a:endParaRPr kumimoji="1" lang="ja-JP" altLang="en-US" sz="1100" dirty="0">
                        <a:latin typeface="AR P丸ゴシック体E"/>
                        <a:ea typeface="AR P丸ゴシック体E"/>
                      </a:endParaRPr>
                    </a:p>
                    <a:p>
                      <a:r>
                        <a:rPr kumimoji="1" lang="ja-JP" altLang="en-US" sz="1100" dirty="0">
                          <a:latin typeface="AR P丸ゴシック体E"/>
                          <a:ea typeface="AR P丸ゴシック体E"/>
                        </a:rPr>
                        <a:t>□  家の点検・補強</a:t>
                      </a:r>
                      <a:endParaRPr kumimoji="1" lang="ja-JP" altLang="en-US" sz="1100" dirty="0">
                        <a:latin typeface="AR P丸ゴシック体E"/>
                        <a:ea typeface="AR P丸ゴシック体E"/>
                      </a:endParaRPr>
                    </a:p>
                    <a:p>
                      <a:r>
                        <a:rPr kumimoji="1" lang="ja-JP" altLang="en-US" sz="1100" dirty="0">
                          <a:latin typeface="AR P丸ゴシック体E"/>
                          <a:ea typeface="AR P丸ゴシック体E"/>
                        </a:rPr>
                        <a:t>□  </a:t>
                      </a:r>
                      <a:r>
                        <a:rPr kumimoji="1" lang="ja-JP" altLang="en-US" sz="1100" dirty="0">
                          <a:latin typeface="AR P丸ゴシック体E"/>
                          <a:ea typeface="AR P丸ゴシック体E"/>
                        </a:rPr>
                        <a:t>非常</a:t>
                      </a:r>
                      <a:r>
                        <a:rPr kumimoji="1" lang="ja-JP" altLang="en-US" sz="1100" dirty="0">
                          <a:latin typeface="AR P丸ゴシック体E"/>
                          <a:ea typeface="AR P丸ゴシック体E"/>
                        </a:rPr>
                        <a:t>用</a:t>
                      </a:r>
                      <a:r>
                        <a:rPr kumimoji="1" lang="ja-JP" altLang="en-US" sz="1100" dirty="0">
                          <a:latin typeface="AR P丸ゴシック体E"/>
                          <a:ea typeface="AR P丸ゴシック体E"/>
                        </a:rPr>
                        <a:t>持ち出し品</a:t>
                      </a:r>
                      <a:r>
                        <a:rPr kumimoji="1" lang="ja-JP" altLang="en-US" sz="1100" dirty="0">
                          <a:latin typeface="AR P丸ゴシック体E"/>
                          <a:ea typeface="AR P丸ゴシック体E"/>
                        </a:rPr>
                        <a:t>や</a:t>
                      </a:r>
                      <a:r>
                        <a:rPr kumimoji="1" lang="ja-JP" altLang="en-US" sz="1100" dirty="0">
                          <a:latin typeface="AR P丸ゴシック体E"/>
                          <a:ea typeface="AR P丸ゴシック体E"/>
                        </a:rPr>
                        <a:t>備蓄品</a:t>
                      </a:r>
                      <a:r>
                        <a:rPr kumimoji="1" lang="ja-JP" altLang="en-US" sz="1100" dirty="0">
                          <a:latin typeface="AR P丸ゴシック体E"/>
                          <a:ea typeface="AR P丸ゴシック体E"/>
                        </a:rPr>
                        <a:t>の</a:t>
                      </a:r>
                      <a:r>
                        <a:rPr kumimoji="1" lang="ja-JP" altLang="en-US" sz="1100" dirty="0">
                          <a:latin typeface="AR P丸ゴシック体E"/>
                          <a:ea typeface="AR P丸ゴシック体E"/>
                        </a:rPr>
                        <a:t>確認</a:t>
                      </a:r>
                      <a:endParaRPr kumimoji="1" lang="ja-JP" altLang="en-US" sz="1100" dirty="0">
                        <a:latin typeface="AR P丸ゴシック体E"/>
                        <a:ea typeface="AR P丸ゴシック体E"/>
                      </a:endParaRPr>
                    </a:p>
                    <a:p>
                      <a:r>
                        <a:rPr kumimoji="1" lang="ja-JP" altLang="en-US" sz="1100" dirty="0">
                          <a:latin typeface="AR P丸ゴシック体E"/>
                          <a:ea typeface="AR P丸ゴシック体E"/>
                        </a:rPr>
                        <a:t>　</a:t>
                      </a:r>
                      <a:r>
                        <a:rPr kumimoji="1" lang="ja-JP" altLang="en-US" sz="1100" dirty="0">
                          <a:latin typeface="AR P丸ゴシック体E"/>
                          <a:ea typeface="AR P丸ゴシック体E"/>
                        </a:rPr>
                        <a:t>※  </a:t>
                      </a:r>
                      <a:r>
                        <a:rPr kumimoji="1" lang="ja-JP" altLang="en-US" sz="1100" dirty="0">
                          <a:latin typeface="AR P丸ゴシック体E"/>
                          <a:ea typeface="AR P丸ゴシック体E"/>
                        </a:rPr>
                        <a:t>停電に</a:t>
                      </a:r>
                      <a:r>
                        <a:rPr kumimoji="1" lang="ja-JP" altLang="en-US" sz="1100" dirty="0">
                          <a:latin typeface="AR P丸ゴシック体E"/>
                          <a:ea typeface="AR P丸ゴシック体E"/>
                        </a:rPr>
                        <a:t>備えた</a:t>
                      </a:r>
                      <a:r>
                        <a:rPr kumimoji="1" lang="ja-JP" altLang="en-US" sz="1100" dirty="0">
                          <a:latin typeface="AR P丸ゴシック体E"/>
                          <a:ea typeface="AR P丸ゴシック体E"/>
                        </a:rPr>
                        <a:t>懐中電灯や水</a:t>
                      </a:r>
                      <a:r>
                        <a:rPr kumimoji="1" lang="ja-JP" altLang="en-US" sz="1100" dirty="0">
                          <a:latin typeface="AR P丸ゴシック体E"/>
                          <a:ea typeface="AR P丸ゴシック体E"/>
                        </a:rPr>
                        <a:t>など</a:t>
                      </a:r>
                      <a:endParaRPr kumimoji="1" lang="ja-JP" altLang="en-US" sz="1100" dirty="0">
                        <a:latin typeface="AR P丸ゴシック体E"/>
                        <a:ea typeface="AR P丸ゴシック体E"/>
                      </a:endParaRPr>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r>
                        <a:rPr kumimoji="1" lang="ja-JP" altLang="en-US" sz="1100" dirty="0">
                          <a:latin typeface="AR P丸ゴシック体E"/>
                          <a:ea typeface="AR P丸ゴシック体E"/>
                        </a:rPr>
                        <a:t>□  備蓄品等が水没しないように</a:t>
                      </a:r>
                      <a:endParaRPr kumimoji="1" lang="ja-JP" altLang="en-US" sz="1100" dirty="0"/>
                    </a:p>
                    <a:p>
                      <a:r>
                        <a:rPr kumimoji="1" lang="ja-JP" altLang="en-US" sz="1100" dirty="0">
                          <a:latin typeface="AR P丸ゴシック体E"/>
                          <a:ea typeface="AR P丸ゴシック体E"/>
                        </a:rPr>
                        <a:t>　  </a:t>
                      </a:r>
                      <a:r>
                        <a:rPr kumimoji="1" lang="ja-JP" altLang="en-US" sz="1100" dirty="0">
                          <a:latin typeface="AR P丸ゴシック体E"/>
                          <a:ea typeface="AR P丸ゴシック体E"/>
                        </a:rPr>
                        <a:t>安全な</a:t>
                      </a:r>
                      <a:r>
                        <a:rPr kumimoji="1" lang="ja-JP" altLang="en-US" sz="1100" dirty="0">
                          <a:latin typeface="AR P丸ゴシック体E"/>
                          <a:ea typeface="AR P丸ゴシック体E"/>
                        </a:rPr>
                        <a:t>場所に置く</a:t>
                      </a:r>
                      <a:endParaRPr kumimoji="1" lang="ja-JP" altLang="en-US" sz="1100" dirty="0">
                        <a:latin typeface="AR P丸ゴシック体E"/>
                        <a:ea typeface="AR P丸ゴシック体E"/>
                      </a:endParaRPr>
                    </a:p>
                    <a:p>
                      <a:endParaRPr kumimoji="1" lang="ja-JP" altLang="en-US" sz="1100" dirty="0">
                        <a:latin typeface="AR P丸ゴシック体E"/>
                        <a:ea typeface="AR P丸ゴシック体E"/>
                      </a:endParaRPr>
                    </a:p>
                    <a:p>
                      <a:endParaRPr kumimoji="1" lang="ja-JP" altLang="en-US" sz="110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sz="110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100" dirty="0">
                          <a:latin typeface="AR P丸ゴシック体E"/>
                          <a:ea typeface="AR P丸ゴシック体E"/>
                        </a:rPr>
                        <a:t>□  避難所・開設状況の確認</a:t>
                      </a:r>
                      <a:endParaRPr kumimoji="1" lang="ja-JP" altLang="en-US" sz="1100" dirty="0">
                        <a:latin typeface="AR P丸ゴシック体E"/>
                        <a:ea typeface="AR P丸ゴシック体E"/>
                      </a:endParaRPr>
                    </a:p>
                    <a:p>
                      <a:r>
                        <a:rPr kumimoji="1" lang="ja-JP" altLang="en-US" sz="1100" dirty="0">
                          <a:latin typeface="AR P丸ゴシック体E"/>
                          <a:ea typeface="AR P丸ゴシック体E"/>
                        </a:rPr>
                        <a:t>　  </a:t>
                      </a:r>
                      <a:r>
                        <a:rPr kumimoji="1" lang="ja-JP" altLang="en-US" sz="1100" dirty="0">
                          <a:latin typeface="AR P丸ゴシック体E"/>
                          <a:ea typeface="AR P丸ゴシック体E"/>
                        </a:rPr>
                        <a:t>(</a:t>
                      </a:r>
                      <a:r>
                        <a:rPr kumimoji="1" lang="ja-JP" altLang="en-US" sz="1100" dirty="0">
                          <a:latin typeface="AR P丸ゴシック体E"/>
                          <a:ea typeface="AR P丸ゴシック体E"/>
                        </a:rPr>
                        <a:t>市</a:t>
                      </a:r>
                      <a:r>
                        <a:rPr kumimoji="1" lang="ja-JP" altLang="en-US" sz="1100" dirty="0">
                          <a:latin typeface="AR P丸ゴシック体E"/>
                          <a:ea typeface="AR P丸ゴシック体E"/>
                        </a:rPr>
                        <a:t>ＨＰ</a:t>
                      </a:r>
                      <a:r>
                        <a:rPr kumimoji="1" lang="ja-JP" altLang="en-US" sz="1100" dirty="0">
                          <a:latin typeface="AR P丸ゴシック体E"/>
                          <a:ea typeface="AR P丸ゴシック体E"/>
                        </a:rPr>
                        <a:t>や</a:t>
                      </a:r>
                      <a:r>
                        <a:rPr kumimoji="1" lang="ja-JP" altLang="en-US" sz="1100" dirty="0">
                          <a:latin typeface="AR P丸ゴシック体E"/>
                          <a:ea typeface="AR P丸ゴシック体E"/>
                        </a:rPr>
                        <a:t>緊急</a:t>
                      </a:r>
                      <a:r>
                        <a:rPr kumimoji="1" lang="ja-JP" altLang="en-US" sz="1100" dirty="0">
                          <a:latin typeface="AR P丸ゴシック体E"/>
                          <a:ea typeface="AR P丸ゴシック体E"/>
                        </a:rPr>
                        <a:t>速報</a:t>
                      </a:r>
                      <a:r>
                        <a:rPr kumimoji="1" lang="ja-JP" altLang="en-US" sz="1100" dirty="0">
                          <a:latin typeface="AR P丸ゴシック体E"/>
                          <a:ea typeface="AR P丸ゴシック体E"/>
                        </a:rPr>
                        <a:t>メール</a:t>
                      </a:r>
                      <a:r>
                        <a:rPr kumimoji="1" lang="ja-JP" altLang="en-US" sz="1100" dirty="0">
                          <a:latin typeface="AR P丸ゴシック体E"/>
                          <a:ea typeface="AR P丸ゴシック体E"/>
                        </a:rPr>
                        <a:t>)</a:t>
                      </a:r>
                      <a:endParaRPr kumimoji="1" lang="ja-JP" altLang="en-US" sz="1100" dirty="0">
                        <a:latin typeface="AR P丸ゴシック体E"/>
                        <a:ea typeface="AR P丸ゴシック体E"/>
                      </a:endParaRPr>
                    </a:p>
                    <a:p>
                      <a:endParaRPr kumimoji="1" lang="ja-JP" altLang="en-US" sz="1100" dirty="0">
                        <a:latin typeface="AR P丸ゴシック体E"/>
                        <a:ea typeface="AR P丸ゴシック体E"/>
                      </a:endParaRPr>
                    </a:p>
                    <a:p>
                      <a:endParaRPr kumimoji="1" lang="ja-JP" altLang="en-US" sz="110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4">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0F0F0"/>
                    </a:solidFill>
                  </a:tcPr>
                </a:tc>
              </a:tr>
              <a:tr h="713409">
                <a:tc rowSpan="3">
                  <a:txBody>
                    <a:bodyPr/>
                    <a:lstStyle/>
                    <a:p>
                      <a:pPr algn="ctr"/>
                      <a:r>
                        <a:rPr kumimoji="1" lang="ja-JP" altLang="en-US" sz="1400" dirty="0">
                          <a:latin typeface="AR P丸ゴシック体E"/>
                          <a:ea typeface="AR P丸ゴシック体E"/>
                        </a:rPr>
                        <a:t>行動の目安</a:t>
                      </a:r>
                      <a:endParaRPr kumimoji="1" lang="ja-JP" altLang="en-US" dirty="0">
                        <a:latin typeface="AR P丸ゴシック体E"/>
                        <a:ea typeface="AR P丸ゴシック体E"/>
                      </a:endParaRPr>
                    </a:p>
                  </a:txBody>
                  <a:tcPr marL="54000" marR="54000" marT="36000" marB="36000" vert="eaVert" anchor="ctr" anchorCtr="0">
                    <a:lnL w="1270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9FFFF"/>
                    </a:solidFill>
                  </a:tcPr>
                </a:tc>
                <a:tc rowSpan="3">
                  <a:txBody>
                    <a:bodyPr/>
                    <a:lstStyle/>
                    <a:p>
                      <a:pPr algn="ctr"/>
                      <a:r>
                        <a:rPr kumimoji="1" lang="ja-JP" altLang="en-US" sz="1300" dirty="0">
                          <a:latin typeface="AR P丸ゴシック体E"/>
                          <a:ea typeface="AR P丸ゴシック体E"/>
                        </a:rPr>
                        <a:t>水平避難が必要な場合</a:t>
                      </a:r>
                      <a:endParaRPr kumimoji="1" lang="ja-JP" altLang="en-US" sz="1300" dirty="0">
                        <a:latin typeface="AR P丸ゴシック体E"/>
                        <a:ea typeface="AR P丸ゴシック体E"/>
                      </a:endParaRPr>
                    </a:p>
                  </a:txBody>
                  <a:tcPr marL="54000" marR="54000" marT="36000" marB="36000" vert="eaVert"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9FFFF"/>
                    </a:solidFill>
                  </a:tcPr>
                </a:tc>
                <a:tc rowSpan="2">
                  <a:txBody>
                    <a:bodyPr/>
                    <a:lstStyle/>
                    <a:p>
                      <a:pPr algn="ctr"/>
                      <a:r>
                        <a:rPr kumimoji="1" lang="ja-JP" altLang="en-US" sz="1300" dirty="0">
                          <a:latin typeface="AR P丸ゴシック体E"/>
                          <a:ea typeface="AR P丸ゴシック体E"/>
                        </a:rPr>
                        <a:t>行政が開設する</a:t>
                      </a:r>
                      <a:endParaRPr kumimoji="1" lang="ja-JP" altLang="en-US" sz="1300" dirty="0">
                        <a:latin typeface="AR P丸ゴシック体E"/>
                        <a:ea typeface="AR P丸ゴシック体E"/>
                      </a:endParaRPr>
                    </a:p>
                    <a:p>
                      <a:pPr algn="ctr"/>
                      <a:r>
                        <a:rPr kumimoji="1" lang="ja-JP" altLang="en-US" sz="1300" dirty="0">
                          <a:latin typeface="AR P丸ゴシック体E"/>
                          <a:ea typeface="AR P丸ゴシック体E"/>
                        </a:rPr>
                        <a:t>避難所等</a:t>
                      </a:r>
                      <a:endParaRPr kumimoji="1" lang="ja-JP" altLang="en-US" sz="1300" dirty="0">
                        <a:latin typeface="AR P丸ゴシック体E"/>
                        <a:ea typeface="AR P丸ゴシック体E"/>
                      </a:endParaRPr>
                    </a:p>
                  </a:txBody>
                  <a:tcPr marL="54000" marR="54000" marT="36000" marB="36000" vert="eaVert"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9FFFF"/>
                    </a:solidFill>
                  </a:tcPr>
                </a:tc>
                <a:tc>
                  <a:txBody>
                    <a:bodyPr/>
                    <a:lstStyle/>
                    <a:p>
                      <a:r>
                        <a:rPr kumimoji="1" lang="ja-JP" altLang="en-US" sz="1200" dirty="0">
                          <a:latin typeface="AR P丸ゴシック体E"/>
                          <a:ea typeface="AR P丸ゴシック体E"/>
                        </a:rPr>
                        <a:t>避難に支援を必要とする方</a:t>
                      </a:r>
                      <a:endParaRPr kumimoji="1" lang="ja-JP" altLang="en-US" sz="1200" dirty="0">
                        <a:latin typeface="AR P丸ゴシック体E"/>
                        <a:ea typeface="AR P丸ゴシック体E"/>
                      </a:endParaRPr>
                    </a:p>
                    <a:p>
                      <a:r>
                        <a:rPr kumimoji="1" lang="ja-JP" altLang="en-US" sz="1200" dirty="0">
                          <a:latin typeface="AR P丸ゴシック体E"/>
                          <a:ea typeface="AR P丸ゴシック体E"/>
                        </a:rPr>
                        <a:t>避難に支援を必要と</a:t>
                      </a:r>
                      <a:r>
                        <a:rPr kumimoji="1" lang="ja-JP" altLang="en-US" sz="1200" dirty="0">
                          <a:latin typeface="AR P丸ゴシック体E"/>
                          <a:ea typeface="AR P丸ゴシック体E"/>
                        </a:rPr>
                        <a:t>する</a:t>
                      </a:r>
                      <a:r>
                        <a:rPr kumimoji="1" lang="ja-JP" altLang="en-US" sz="1200" dirty="0">
                          <a:latin typeface="AR P丸ゴシック体E"/>
                          <a:ea typeface="AR P丸ゴシック体E"/>
                        </a:rPr>
                        <a:t>方と</a:t>
                      </a:r>
                      <a:r>
                        <a:rPr kumimoji="1" lang="ja-JP" altLang="en-US" sz="1200" dirty="0">
                          <a:latin typeface="AR P丸ゴシック体E"/>
                          <a:ea typeface="AR P丸ゴシック体E"/>
                        </a:rPr>
                        <a:t>同居している</a:t>
                      </a:r>
                      <a:r>
                        <a:rPr kumimoji="1" lang="ja-JP" altLang="en-US" sz="1200" dirty="0">
                          <a:latin typeface="AR P丸ゴシック体E"/>
                          <a:ea typeface="AR P丸ゴシック体E"/>
                        </a:rPr>
                        <a:t>を</a:t>
                      </a:r>
                      <a:r>
                        <a:rPr kumimoji="1" lang="ja-JP" altLang="en-US" sz="1200" dirty="0">
                          <a:latin typeface="AR P丸ゴシック体E"/>
                          <a:ea typeface="AR P丸ゴシック体E"/>
                        </a:rPr>
                        <a:t>含む</a:t>
                      </a:r>
                      <a:endParaRPr kumimoji="1" lang="ja-JP" altLang="en-US" sz="1200" dirty="0">
                        <a:latin typeface="AR P丸ゴシック体E"/>
                        <a:ea typeface="AR P丸ゴシック体E"/>
                      </a:endParaRPr>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9FFFF"/>
                    </a:solidFill>
                  </a:tcPr>
                </a:tc>
                <a:tc gridSpan="3">
                  <a:txBody>
                    <a:bodyPr/>
                    <a:lstStyle/>
                    <a:p>
                      <a:r>
                        <a:rPr kumimoji="1" lang="ja-JP" altLang="en-US" sz="1100" dirty="0">
                          <a:latin typeface="AR P丸ゴシック体E"/>
                          <a:ea typeface="AR P丸ゴシック体E"/>
                        </a:rPr>
                        <a:t>□  家族やケアマネージャー等支援を交えて避難手段やタイミング等の確認</a:t>
                      </a:r>
                      <a:endParaRPr kumimoji="1" lang="ja-JP" altLang="en-US" sz="1100" dirty="0">
                        <a:latin typeface="AR P丸ゴシック体E"/>
                        <a:ea typeface="AR P丸ゴシック体E"/>
                      </a:endParaRPr>
                    </a:p>
                    <a:p>
                      <a:endParaRPr kumimoji="1" lang="ja-JP" altLang="en-US" sz="1100" dirty="0"/>
                    </a:p>
                    <a:p>
                      <a:endParaRPr kumimoji="1" lang="ja-JP" altLang="en-US" sz="1100" dirty="0"/>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0F0F0"/>
                    </a:solidFill>
                  </a:tcPr>
                </a:tc>
              </a:tr>
              <a:tr h="588806">
                <a:tc vMerge="1">
                  <a:txBody>
                    <a:bodyPr/>
                    <a:lstStyle/>
                    <a:p>
                      <a:endParaRPr kumimoji="1" lang="ja-JP" altLang="en-US" dirty="0"/>
                    </a:p>
                  </a:txBody>
                  <a:tcPr marL="54000" marR="54000" marT="36000" marB="36000" vert="horz" anchor="ctr" anchorCtr="0">
                    <a:lnL w="1270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9E9FF"/>
                    </a:solidFill>
                  </a:tcPr>
                </a:tc>
                <a:tc vMerge="1">
                  <a:txBody>
                    <a:bodyPr/>
                    <a:lstStyle/>
                    <a:p>
                      <a:endParaRPr kumimoji="1" lang="ja-JP" altLang="en-US" dirty="0"/>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9E9FF"/>
                    </a:solidFill>
                  </a:tcPr>
                </a:tc>
                <a:tc vMerge="1">
                  <a:txBody>
                    <a:bodyPr/>
                    <a:lstStyle/>
                    <a:p>
                      <a:endParaRPr kumimoji="1" lang="ja-JP" altLang="en-US" dirty="0"/>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9FFFF"/>
                    </a:solidFill>
                  </a:tcPr>
                </a:tc>
                <a:tc>
                  <a:txBody>
                    <a:bodyPr/>
                    <a:lstStyle/>
                    <a:p>
                      <a:pPr algn="ctr"/>
                      <a:r>
                        <a:rPr kumimoji="1" lang="ja-JP" altLang="en-US" sz="1400" dirty="0">
                          <a:latin typeface="AR P丸ゴシック体E"/>
                          <a:ea typeface="AR P丸ゴシック体E"/>
                        </a:rPr>
                        <a:t>ペットとともに</a:t>
                      </a:r>
                      <a:r>
                        <a:rPr kumimoji="1" lang="ja-JP" altLang="en-US" sz="1400" dirty="0">
                          <a:latin typeface="AR P丸ゴシック体E"/>
                          <a:ea typeface="AR P丸ゴシック体E"/>
                        </a:rPr>
                        <a:t>避難</a:t>
                      </a:r>
                      <a:endParaRPr kumimoji="1" lang="ja-JP" altLang="en-US" sz="1400" dirty="0">
                        <a:latin typeface="AR P丸ゴシック体E"/>
                        <a:ea typeface="AR P丸ゴシック体E"/>
                      </a:endParaRPr>
                    </a:p>
                    <a:p>
                      <a:pPr algn="l"/>
                      <a:r>
                        <a:rPr kumimoji="1" lang="ja-JP" altLang="en-US" sz="1400" dirty="0">
                          <a:latin typeface="AR P丸ゴシック体E"/>
                          <a:ea typeface="AR P丸ゴシック体E"/>
                        </a:rPr>
                        <a:t>   する方</a:t>
                      </a:r>
                      <a:endParaRPr kumimoji="1" lang="ja-JP" altLang="en-US" sz="1400" dirty="0">
                        <a:latin typeface="AR P丸ゴシック体E"/>
                        <a:ea typeface="AR P丸ゴシック体E"/>
                      </a:endParaRPr>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9FFFF"/>
                    </a:solidFill>
                  </a:tcPr>
                </a:tc>
                <a:tc gridSpan="2">
                  <a:txBody>
                    <a:bodyPr/>
                    <a:lstStyle/>
                    <a:p>
                      <a:r>
                        <a:rPr kumimoji="1" lang="ja-JP" altLang="en-US" sz="1100" dirty="0">
                          <a:latin typeface="AR P丸ゴシック体E"/>
                          <a:ea typeface="AR P丸ゴシック体E"/>
                        </a:rPr>
                        <a:t>□  知人，ペットホテル等の</a:t>
                      </a:r>
                      <a:r>
                        <a:rPr kumimoji="1" lang="ja-JP" altLang="en-US" sz="1100" dirty="0">
                          <a:latin typeface="AR P丸ゴシック体E"/>
                          <a:ea typeface="AR P丸ゴシック体E"/>
                        </a:rPr>
                        <a:t>一時預け先への確認</a:t>
                      </a:r>
                      <a:endParaRPr kumimoji="1" lang="ja-JP" altLang="en-US" sz="1100" dirty="0">
                        <a:latin typeface="AR P丸ゴシック体E"/>
                        <a:ea typeface="AR P丸ゴシック体E"/>
                      </a:endParaRPr>
                    </a:p>
                    <a:p>
                      <a:r>
                        <a:rPr kumimoji="1" lang="ja-JP" altLang="en-US" sz="1100" dirty="0">
                          <a:latin typeface="AR P丸ゴシック体E"/>
                          <a:ea typeface="AR P丸ゴシック体E"/>
                        </a:rPr>
                        <a:t>□  避難手段，タイミング等の確認</a:t>
                      </a:r>
                      <a:endParaRPr kumimoji="1" lang="ja-JP" altLang="en-US" sz="1100" dirty="0">
                        <a:latin typeface="AR P丸ゴシック体E"/>
                        <a:ea typeface="AR P丸ゴシック体E"/>
                      </a:endParaRPr>
                    </a:p>
                    <a:p>
                      <a:r>
                        <a:rPr kumimoji="1" lang="ja-JP" altLang="en-US" sz="1100" dirty="0">
                          <a:latin typeface="AR P丸ゴシック体E"/>
                          <a:ea typeface="AR P丸ゴシック体E"/>
                        </a:rPr>
                        <a:t>□  ペット用非常用持ち出し品，</a:t>
                      </a:r>
                      <a:r>
                        <a:rPr kumimoji="1" lang="ja-JP" altLang="en-US" sz="1100" dirty="0">
                          <a:latin typeface="AR P丸ゴシック体E"/>
                          <a:ea typeface="AR P丸ゴシック体E"/>
                        </a:rPr>
                        <a:t>ゲージの確認(なければ用意)</a:t>
                      </a:r>
                      <a:endParaRPr kumimoji="1" lang="ja-JP" altLang="en-US" sz="1100" dirty="0">
                        <a:latin typeface="AR P丸ゴシック体E"/>
                        <a:ea typeface="AR P丸ゴシック体E"/>
                      </a:endParaRPr>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0F0F0"/>
                    </a:solidFill>
                  </a:tcPr>
                </a:tc>
              </a:tr>
              <a:tr h="273159">
                <a:tc vMerge="1">
                  <a:txBody>
                    <a:bodyPr/>
                    <a:lstStyle/>
                    <a:p>
                      <a:endParaRPr kumimoji="1" lang="ja-JP" altLang="en-US" dirty="0"/>
                    </a:p>
                  </a:txBody>
                  <a:tcPr marL="54000" marR="54000" marT="36000" marB="36000" vert="horz" anchor="ctr" anchorCtr="0">
                    <a:lnL w="1270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9E9FF"/>
                    </a:solidFill>
                  </a:tcPr>
                </a:tc>
                <a:tc vMerge="1">
                  <a:txBody>
                    <a:bodyPr/>
                    <a:lstStyle/>
                    <a:p>
                      <a:endParaRPr kumimoji="1" lang="ja-JP" altLang="en-US" dirty="0"/>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9E9FF"/>
                    </a:solidFill>
                  </a:tcPr>
                </a:tc>
                <a:tc gridSpan="2">
                  <a:txBody>
                    <a:bodyPr/>
                    <a:lstStyle/>
                    <a:p>
                      <a:pPr algn="ctr"/>
                      <a:r>
                        <a:rPr kumimoji="1" lang="ja-JP" altLang="en-US" sz="1400" dirty="0">
                          <a:latin typeface="AR P丸ゴシック体E"/>
                          <a:ea typeface="AR P丸ゴシック体E"/>
                        </a:rPr>
                        <a:t>洪水浸水想定区域外の</a:t>
                      </a:r>
                      <a:endParaRPr kumimoji="1" lang="ja-JP" altLang="en-US" sz="1400" dirty="0">
                        <a:latin typeface="AR P丸ゴシック体E"/>
                        <a:ea typeface="AR P丸ゴシック体E"/>
                      </a:endParaRPr>
                    </a:p>
                    <a:p>
                      <a:pPr algn="ctr"/>
                      <a:r>
                        <a:rPr kumimoji="1" lang="ja-JP" altLang="en-US" sz="1400" dirty="0">
                          <a:latin typeface="AR P丸ゴシック体E"/>
                          <a:ea typeface="AR P丸ゴシック体E"/>
                        </a:rPr>
                        <a:t>家族</a:t>
                      </a:r>
                      <a:r>
                        <a:rPr kumimoji="1" lang="ja-JP" altLang="en-US" sz="1400" dirty="0">
                          <a:latin typeface="AR P丸ゴシック体E"/>
                          <a:ea typeface="AR P丸ゴシック体E"/>
                        </a:rPr>
                        <a:t>，</a:t>
                      </a:r>
                      <a:r>
                        <a:rPr kumimoji="1" lang="ja-JP" altLang="en-US" sz="1400" dirty="0">
                          <a:latin typeface="AR P丸ゴシック体E"/>
                          <a:ea typeface="AR P丸ゴシック体E"/>
                        </a:rPr>
                        <a:t>親戚</a:t>
                      </a:r>
                      <a:r>
                        <a:rPr kumimoji="1" lang="ja-JP" altLang="en-US" sz="1400" dirty="0">
                          <a:latin typeface="AR P丸ゴシック体E"/>
                          <a:ea typeface="AR P丸ゴシック体E"/>
                        </a:rPr>
                        <a:t>，</a:t>
                      </a:r>
                      <a:r>
                        <a:rPr kumimoji="1" lang="ja-JP" altLang="en-US" sz="1400" dirty="0">
                          <a:latin typeface="AR P丸ゴシック体E"/>
                          <a:ea typeface="AR P丸ゴシック体E"/>
                        </a:rPr>
                        <a:t>ホテル</a:t>
                      </a:r>
                      <a:r>
                        <a:rPr kumimoji="1" lang="ja-JP" altLang="en-US" sz="1400" dirty="0">
                          <a:latin typeface="AR P丸ゴシック体E"/>
                          <a:ea typeface="AR P丸ゴシック体E"/>
                        </a:rPr>
                        <a:t>等</a:t>
                      </a:r>
                      <a:endParaRPr kumimoji="1" lang="ja-JP" altLang="en-US" sz="1400" dirty="0">
                        <a:latin typeface="AR P丸ゴシック体E"/>
                        <a:ea typeface="AR P丸ゴシック体E"/>
                      </a:endParaRPr>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9FFFF"/>
                    </a:solidFill>
                  </a:tcPr>
                </a:tc>
                <a:tc hMerge="1">
                  <a:txBody>
                    <a:bodyPr/>
                    <a:lstStyle/>
                    <a:p>
                      <a:endParaRPr kumimoji="1" lang="ja-JP" altLang="en-US" dirty="0"/>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3">
                  <a:txBody>
                    <a:bodyPr/>
                    <a:lstStyle/>
                    <a:p>
                      <a:r>
                        <a:rPr kumimoji="1" lang="ja-JP" altLang="en-US" sz="1100" dirty="0">
                          <a:latin typeface="AR P丸ゴシック体E"/>
                          <a:ea typeface="AR P丸ゴシック体E"/>
                        </a:rPr>
                        <a:t>□  避難をする相手先と連絡をとる，ホテル等を予約する</a:t>
                      </a:r>
                      <a:endParaRPr kumimoji="1" lang="ja-JP" altLang="en-US" sz="1100" dirty="0">
                        <a:latin typeface="AR P丸ゴシック体E"/>
                        <a:ea typeface="AR P丸ゴシック体E"/>
                      </a:endParaRPr>
                    </a:p>
                    <a:p>
                      <a:r>
                        <a:rPr kumimoji="1" lang="ja-JP" altLang="en-US" sz="1100" dirty="0">
                          <a:latin typeface="AR P丸ゴシック体E"/>
                          <a:ea typeface="AR P丸ゴシック体E"/>
                        </a:rPr>
                        <a:t>□  避難手段を確認</a:t>
                      </a:r>
                      <a:endParaRPr kumimoji="1" lang="ja-JP" altLang="en-US" sz="1100" dirty="0">
                        <a:latin typeface="AR P丸ゴシック体E"/>
                        <a:ea typeface="AR P丸ゴシック体E"/>
                      </a:endParaRPr>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0F0F0"/>
                    </a:solidFill>
                  </a:tcPr>
                </a:tc>
              </a:tr>
              <a:tr h="370840">
                <a:tc gridSpan="4">
                  <a:txBody>
                    <a:bodyPr/>
                    <a:lstStyle/>
                    <a:p>
                      <a:r>
                        <a:rPr kumimoji="1" lang="ja-JP" altLang="en-US" sz="1200" dirty="0">
                          <a:latin typeface="AR P丸ゴシック体E"/>
                          <a:ea typeface="AR P丸ゴシック体E"/>
                        </a:rPr>
                        <a:t>　</a:t>
                      </a:r>
                      <a:endParaRPr kumimoji="1" lang="ja-JP" altLang="en-US" sz="3800" dirty="0">
                        <a:latin typeface="AR P丸ゴシック体E"/>
                        <a:ea typeface="AR P丸ゴシック体E"/>
                      </a:endParaRPr>
                    </a:p>
                    <a:p>
                      <a:r>
                        <a:rPr kumimoji="1" lang="ja-JP" altLang="en-US" sz="3800" dirty="0">
                          <a:latin typeface="AR P丸ゴシック体E"/>
                          <a:ea typeface="AR P丸ゴシック体E"/>
                        </a:rPr>
                        <a:t>私の行動計画</a:t>
                      </a:r>
                      <a:endParaRPr kumimoji="1" lang="ja-JP" altLang="en-US" sz="3800" dirty="0">
                        <a:latin typeface="AR P丸ゴシック体E"/>
                        <a:ea typeface="AR P丸ゴシック体E"/>
                      </a:endParaRPr>
                    </a:p>
                    <a:p>
                      <a:r>
                        <a:rPr kumimoji="1" lang="ja-JP" altLang="en-US" sz="1200" dirty="0">
                          <a:latin typeface="AR P丸ゴシック体E"/>
                          <a:ea typeface="AR P丸ゴシック体E"/>
                        </a:rPr>
                        <a:t>　</a:t>
                      </a:r>
                      <a:endParaRPr kumimoji="1" lang="ja-JP" altLang="en-US" sz="3800" dirty="0">
                        <a:latin typeface="AR P丸ゴシック体E"/>
                        <a:ea typeface="AR P丸ゴシック体E"/>
                      </a:endParaRPr>
                    </a:p>
                    <a:p>
                      <a:r>
                        <a:rPr kumimoji="1" lang="ja-JP" altLang="en-US" sz="1400" dirty="0">
                          <a:latin typeface="AR P丸ゴシック体E"/>
                          <a:ea typeface="AR P丸ゴシック体E"/>
                        </a:rPr>
                        <a:t> 上記のチェック項目を参考に</a:t>
                      </a:r>
                      <a:r>
                        <a:rPr kumimoji="1" lang="ja-JP" altLang="en-US" sz="1400" dirty="0">
                          <a:latin typeface="AR P丸ゴシック体E"/>
                          <a:ea typeface="AR P丸ゴシック体E"/>
                        </a:rPr>
                        <a:t>個人の</a:t>
                      </a:r>
                      <a:endParaRPr kumimoji="1" lang="ja-JP" altLang="en-US" sz="1400" dirty="0">
                        <a:latin typeface="AR P丸ゴシック体E"/>
                        <a:ea typeface="AR P丸ゴシック体E"/>
                      </a:endParaRPr>
                    </a:p>
                    <a:p>
                      <a:r>
                        <a:rPr kumimoji="1" lang="ja-JP" altLang="en-US" sz="1400" dirty="0">
                          <a:latin typeface="AR P丸ゴシック体E"/>
                          <a:ea typeface="AR P丸ゴシック体E"/>
                        </a:rPr>
                        <a:t> タイムラインを</a:t>
                      </a:r>
                      <a:r>
                        <a:rPr kumimoji="1" lang="ja-JP" altLang="en-US" sz="1400" dirty="0">
                          <a:latin typeface="AR P丸ゴシック体E"/>
                          <a:ea typeface="AR P丸ゴシック体E"/>
                        </a:rPr>
                        <a:t>記載しましょう</a:t>
                      </a:r>
                      <a:r>
                        <a:rPr kumimoji="1" lang="ja-JP" altLang="en-US" sz="1400" dirty="0">
                          <a:latin typeface="AR P丸ゴシック体E"/>
                          <a:ea typeface="AR P丸ゴシック体E"/>
                        </a:rPr>
                        <a:t>!!</a:t>
                      </a:r>
                      <a:endParaRPr kumimoji="1" lang="ja-JP" altLang="en-US" sz="1400" dirty="0">
                        <a:latin typeface="AR P丸ゴシック体E"/>
                        <a:ea typeface="AR P丸ゴシック体E"/>
                      </a:endParaRPr>
                    </a:p>
                    <a:p>
                      <a:r>
                        <a:rPr kumimoji="1" lang="ja-JP" altLang="en-US" sz="1400" dirty="0">
                          <a:latin typeface="AR P丸ゴシック体E"/>
                          <a:ea typeface="AR P丸ゴシック体E"/>
                        </a:rPr>
                        <a:t> </a:t>
                      </a:r>
                      <a:endParaRPr kumimoji="1" lang="ja-JP" altLang="en-US" sz="1400" dirty="0">
                        <a:latin typeface="AR P丸ゴシック体E"/>
                        <a:ea typeface="AR P丸ゴシック体E"/>
                      </a:endParaRPr>
                    </a:p>
                    <a:p>
                      <a:r>
                        <a:rPr kumimoji="1" lang="ja-JP" altLang="en-US" sz="1400" dirty="0">
                          <a:latin typeface="AR P丸ゴシック体E"/>
                          <a:ea typeface="AR P丸ゴシック体E"/>
                        </a:rPr>
                        <a:t> 手順 １：□で該当する行動を記載 </a:t>
                      </a:r>
                      <a:endParaRPr kumimoji="1" lang="ja-JP" altLang="en-US" sz="1400" dirty="0">
                        <a:latin typeface="AR P丸ゴシック体E"/>
                        <a:ea typeface="AR P丸ゴシック体E"/>
                      </a:endParaRPr>
                    </a:p>
                    <a:p>
                      <a:r>
                        <a:rPr kumimoji="1" lang="ja-JP" altLang="en-US" sz="600" dirty="0">
                          <a:latin typeface="AR P丸ゴシック体E"/>
                          <a:ea typeface="AR P丸ゴシック体E"/>
                        </a:rPr>
                        <a:t> </a:t>
                      </a:r>
                      <a:r>
                        <a:rPr kumimoji="1" lang="ja-JP" altLang="en-US" sz="600" dirty="0">
                          <a:latin typeface="AR P丸ゴシック体E"/>
                          <a:ea typeface="AR P丸ゴシック体E"/>
                        </a:rPr>
                        <a:t> </a:t>
                      </a:r>
                      <a:endParaRPr kumimoji="1" lang="ja-JP" altLang="en-US" sz="1400" dirty="0">
                        <a:latin typeface="AR P丸ゴシック体E"/>
                        <a:ea typeface="AR P丸ゴシック体E"/>
                      </a:endParaRPr>
                    </a:p>
                    <a:p>
                      <a:r>
                        <a:rPr kumimoji="1" lang="ja-JP" altLang="en-US" sz="1400" dirty="0">
                          <a:latin typeface="AR P丸ゴシック体E"/>
                          <a:ea typeface="AR P丸ゴシック体E"/>
                        </a:rPr>
                        <a:t> 手順</a:t>
                      </a:r>
                      <a:r>
                        <a:rPr kumimoji="1" lang="ja-JP" altLang="en-US" sz="1400" dirty="0">
                          <a:latin typeface="AR P丸ゴシック体E"/>
                          <a:ea typeface="AR P丸ゴシック体E"/>
                        </a:rPr>
                        <a:t>２</a:t>
                      </a:r>
                      <a:r>
                        <a:rPr kumimoji="1" lang="ja-JP" altLang="en-US" sz="1400" dirty="0">
                          <a:latin typeface="AR P丸ゴシック体E"/>
                          <a:ea typeface="AR P丸ゴシック体E"/>
                        </a:rPr>
                        <a:t>：□の</a:t>
                      </a:r>
                      <a:r>
                        <a:rPr kumimoji="1" lang="ja-JP" altLang="en-US" sz="1400" dirty="0">
                          <a:latin typeface="AR P丸ゴシック体E"/>
                          <a:ea typeface="AR P丸ゴシック体E"/>
                        </a:rPr>
                        <a:t>他に必要な行動を</a:t>
                      </a:r>
                      <a:r>
                        <a:rPr kumimoji="1" lang="ja-JP" altLang="en-US" sz="1400" dirty="0">
                          <a:latin typeface="AR P丸ゴシック体E"/>
                          <a:ea typeface="AR P丸ゴシック体E"/>
                        </a:rPr>
                        <a:t>記載</a:t>
                      </a:r>
                      <a:endParaRPr kumimoji="1" lang="ja-JP" altLang="en-US" sz="1400" dirty="0">
                        <a:latin typeface="AR P丸ゴシック体E"/>
                        <a:ea typeface="AR P丸ゴシック体E"/>
                      </a:endParaRPr>
                    </a:p>
                    <a:p>
                      <a:endParaRPr kumimoji="1" lang="ja-JP" altLang="en-US" sz="1400" dirty="0">
                        <a:latin typeface="AR P丸ゴシック体E"/>
                        <a:ea typeface="AR P丸ゴシック体E"/>
                      </a:endParaRPr>
                    </a:p>
                  </a:txBody>
                  <a:tcPr marL="54000" marR="54000" marT="36000" marB="36000" vert="horz" anchor="ctr" anchorCtr="0">
                    <a:lnL w="1270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9FF"/>
                    </a:solidFill>
                  </a:tcPr>
                </a:tc>
                <a:tc hMerge="1">
                  <a:txBody>
                    <a:bodyPr/>
                    <a:lstStyle/>
                    <a:p>
                      <a:endParaRPr kumimoji="1" lang="ja-JP" altLang="en-US" dirty="0"/>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9FF"/>
                    </a:solidFill>
                  </a:tcPr>
                </a:tc>
                <a:tc hMerge="1">
                  <a:txBody>
                    <a:bodyPr/>
                    <a:lstStyle/>
                    <a:p>
                      <a:endParaRPr kumimoji="1" lang="ja-JP" altLang="en-US" dirty="0"/>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kumimoji="1" lang="ja-JP" altLang="en-US" dirty="0"/>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kumimoji="1" lang="ja-JP" altLang="en-US" sz="1050" dirty="0">
                        <a:latin typeface="AR P丸ゴシック体E"/>
                        <a:ea typeface="AR P丸ゴシック体E"/>
                      </a:endParaRPr>
                    </a:p>
                  </a:txBody>
                  <a:tcPr marL="54000" marR="54000" marT="36000" marB="36000" vert="horz" anchor="ctr" anchorCtr="0">
                    <a:lnL w="6350" cap="flat" cmpd="sng" algn="ctr">
                      <a:solidFill>
                        <a:schemeClr val="tx1"/>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0F0F0"/>
                    </a:solidFill>
                  </a:tcPr>
                </a:tc>
              </a:tr>
            </a:tbl>
          </a:graphicData>
        </a:graphic>
      </p:graphicFrame>
      <p:sp>
        <p:nvSpPr>
          <p:cNvPr id="1148" name="テキスト 96"/>
          <p:cNvSpPr txBox="1"/>
          <p:nvPr/>
        </p:nvSpPr>
        <p:spPr>
          <a:xfrm>
            <a:off x="10412150" y="4914000"/>
            <a:ext cx="1774946" cy="2430542"/>
          </a:xfrm>
          <a:prstGeom prst="rect">
            <a:avLst/>
          </a:prstGeom>
          <a:noFill/>
          <a:ln w="28575" cap="flat" cmpd="sng">
            <a:solidFill>
              <a:srgbClr val="FF0000"/>
            </a:solidFill>
            <a:prstDash val="solid"/>
            <a:round/>
            <a:headEnd/>
            <a:tailEnd/>
          </a:ln>
        </p:spPr>
        <p:txBody>
          <a:bodyPr wrap="square">
            <a:spAutoFit/>
          </a:bodyPr>
          <a:p>
            <a:pPr algn="l"/>
            <a:endParaRPr lang="ja-JP" altLang="en-US" sz="2400">
              <a:solidFill>
                <a:schemeClr val="tx1"/>
              </a:solidFill>
              <a:latin typeface="AR丸ゴシック体E" pitchFamily="0" charset="0"/>
              <a:ea typeface="AR丸ゴシック体E" pitchFamily="0" charset="0"/>
            </a:endParaRPr>
          </a:p>
          <a:p>
            <a:pPr algn="l"/>
            <a:r>
              <a:rPr lang="ja-JP" altLang="en-US" sz="2000">
                <a:solidFill>
                  <a:schemeClr val="tx1"/>
                </a:solidFill>
                <a:latin typeface="AR丸ゴシック体E" pitchFamily="0" charset="0"/>
                <a:ea typeface="AR丸ゴシック体E" pitchFamily="0" charset="0"/>
              </a:rPr>
              <a:t>□ </a:t>
            </a:r>
            <a:r>
              <a:rPr lang="ja-JP" altLang="en-US" sz="2000">
                <a:solidFill>
                  <a:srgbClr val="FF0000"/>
                </a:solidFill>
                <a:latin typeface="AR丸ゴシック体E" pitchFamily="0" charset="0"/>
                <a:ea typeface="AR丸ゴシック体E" pitchFamily="0" charset="0"/>
              </a:rPr>
              <a:t>避難開始</a:t>
            </a:r>
            <a:endParaRPr lang="ja-JP" altLang="en-US" sz="700">
              <a:solidFill>
                <a:srgbClr val="FF0000"/>
              </a:solidFill>
              <a:latin typeface="AR丸ゴシック体E" pitchFamily="0" charset="0"/>
              <a:ea typeface="AR丸ゴシック体E" pitchFamily="0" charset="0"/>
            </a:endParaRPr>
          </a:p>
          <a:p>
            <a:pPr algn="l"/>
            <a:endParaRPr lang="ja-JP" altLang="en-US" sz="2000">
              <a:solidFill>
                <a:srgbClr val="FF0000"/>
              </a:solidFill>
              <a:latin typeface="AR丸ゴシック体E" pitchFamily="0" charset="0"/>
              <a:ea typeface="AR丸ゴシック体E" pitchFamily="0" charset="0"/>
            </a:endParaRPr>
          </a:p>
          <a:p>
            <a:pPr algn="l"/>
            <a:r>
              <a:rPr lang="ja-JP" altLang="en-US" sz="2000">
                <a:solidFill>
                  <a:srgbClr val="FF0000"/>
                </a:solidFill>
                <a:latin typeface="AR丸ゴシック体E" pitchFamily="0" charset="0"/>
                <a:ea typeface="AR丸ゴシック体E" pitchFamily="0" charset="0"/>
              </a:rPr>
              <a:t>避難指示時</a:t>
            </a:r>
            <a:r>
              <a:rPr lang="ja-JP" altLang="en-US" sz="2000">
                <a:solidFill>
                  <a:srgbClr val="FF0000"/>
                </a:solidFill>
                <a:latin typeface="AR丸ゴシック体E" pitchFamily="0" charset="0"/>
                <a:ea typeface="AR丸ゴシック体E" pitchFamily="0" charset="0"/>
              </a:rPr>
              <a:t>には</a:t>
            </a:r>
            <a:r>
              <a:rPr lang="ja-JP" altLang="en-US" sz="2000">
                <a:solidFill>
                  <a:srgbClr val="FF0000"/>
                </a:solidFill>
                <a:latin typeface="AR丸ゴシック体E" pitchFamily="0" charset="0"/>
                <a:ea typeface="AR丸ゴシック体E" pitchFamily="0" charset="0"/>
              </a:rPr>
              <a:t>危険な</a:t>
            </a:r>
            <a:r>
              <a:rPr lang="ja-JP" altLang="en-US" sz="2000">
                <a:solidFill>
                  <a:srgbClr val="FF0000"/>
                </a:solidFill>
                <a:latin typeface="AR丸ゴシック体E" pitchFamily="0" charset="0"/>
                <a:ea typeface="AR丸ゴシック体E" pitchFamily="0" charset="0"/>
              </a:rPr>
              <a:t>場所から</a:t>
            </a:r>
            <a:r>
              <a:rPr lang="ja-JP" altLang="en-US" sz="2000">
                <a:solidFill>
                  <a:srgbClr val="FF0000"/>
                </a:solidFill>
                <a:latin typeface="AR丸ゴシック体E" pitchFamily="0" charset="0"/>
                <a:ea typeface="AR丸ゴシック体E" pitchFamily="0" charset="0"/>
              </a:rPr>
              <a:t>全員避難</a:t>
            </a:r>
            <a:endParaRPr lang="ja-JP" altLang="en-US" sz="2400">
              <a:solidFill>
                <a:srgbClr val="FF0000"/>
              </a:solidFill>
              <a:latin typeface="AR丸ゴシック体E" pitchFamily="0" charset="0"/>
              <a:ea typeface="AR丸ゴシック体E" pitchFamily="0" charset="0"/>
            </a:endParaRPr>
          </a:p>
          <a:p>
            <a:pPr algn="l"/>
            <a:r>
              <a:rPr lang="ja-JP" altLang="en-US" sz="2800">
                <a:solidFill>
                  <a:srgbClr val="FF0000"/>
                </a:solidFill>
                <a:latin typeface="AR丸ゴシック体E" pitchFamily="0" charset="0"/>
                <a:ea typeface="AR丸ゴシック体E" pitchFamily="0" charset="0"/>
              </a:rPr>
              <a:t>　</a:t>
            </a:r>
            <a:endParaRPr lang="ja-JP" altLang="en-US" sz="2000">
              <a:solidFill>
                <a:srgbClr val="FF0000"/>
              </a:solidFill>
              <a:latin typeface="AR丸ゴシック体E" pitchFamily="0" charset="0"/>
              <a:ea typeface="AR丸ゴシック体E" pitchFamily="0" charset="0"/>
            </a:endParaRPr>
          </a:p>
        </p:txBody>
      </p:sp>
      <p:sp>
        <p:nvSpPr>
          <p:cNvPr id="1149" name="テキスト 97"/>
          <p:cNvSpPr txBox="1"/>
          <p:nvPr/>
        </p:nvSpPr>
        <p:spPr>
          <a:xfrm>
            <a:off x="8286473" y="5562000"/>
            <a:ext cx="2004319" cy="768548"/>
          </a:xfrm>
          <a:prstGeom prst="rect">
            <a:avLst/>
          </a:prstGeom>
          <a:noFill/>
          <a:ln w="28575" cap="flat" cmpd="sng">
            <a:solidFill>
              <a:srgbClr val="FF0000"/>
            </a:solidFill>
            <a:prstDash val="solid"/>
            <a:round/>
            <a:headEnd/>
            <a:tailEnd/>
          </a:ln>
        </p:spPr>
        <p:txBody>
          <a:bodyPr wrap="square">
            <a:spAutoFit/>
          </a:bodyPr>
          <a:p>
            <a:pPr algn="l"/>
            <a:r>
              <a:rPr lang="ja-JP" altLang="en-US" sz="1800">
                <a:solidFill>
                  <a:schemeClr val="tx1"/>
                </a:solidFill>
                <a:latin typeface="AR丸ゴシック体E" pitchFamily="0" charset="0"/>
                <a:ea typeface="AR丸ゴシック体E" pitchFamily="0" charset="0"/>
              </a:rPr>
              <a:t>□ </a:t>
            </a:r>
            <a:r>
              <a:rPr lang="ja-JP" altLang="en-US" sz="1800">
                <a:solidFill>
                  <a:srgbClr val="FF0000"/>
                </a:solidFill>
                <a:latin typeface="AR丸ゴシック体E" pitchFamily="0" charset="0"/>
                <a:ea typeface="AR丸ゴシック体E" pitchFamily="0" charset="0"/>
              </a:rPr>
              <a:t>避難開始</a:t>
            </a:r>
            <a:endParaRPr lang="ja-JP" altLang="en-US" sz="700">
              <a:solidFill>
                <a:srgbClr val="FF0000"/>
              </a:solidFill>
              <a:latin typeface="AR丸ゴシック体E" pitchFamily="0" charset="0"/>
              <a:ea typeface="AR丸ゴシック体E" pitchFamily="0" charset="0"/>
            </a:endParaRPr>
          </a:p>
          <a:p>
            <a:pPr algn="l"/>
            <a:r>
              <a:rPr lang="ja-JP" altLang="en-US" sz="1300">
                <a:solidFill>
                  <a:srgbClr val="FF0000"/>
                </a:solidFill>
                <a:latin typeface="AR丸ゴシック体E" pitchFamily="0" charset="0"/>
                <a:ea typeface="AR丸ゴシック体E" pitchFamily="0" charset="0"/>
              </a:rPr>
              <a:t>避難に時間を要する方は，</a:t>
            </a:r>
            <a:endParaRPr lang="ja-JP" altLang="en-US" sz="1300">
              <a:solidFill>
                <a:srgbClr val="FF0000"/>
              </a:solidFill>
              <a:latin typeface="AR丸ゴシック体E" pitchFamily="0" charset="0"/>
              <a:ea typeface="AR丸ゴシック体E" pitchFamily="0" charset="0"/>
            </a:endParaRPr>
          </a:p>
          <a:p>
            <a:pPr algn="l"/>
            <a:r>
              <a:rPr lang="ja-JP" altLang="en-US" sz="1300">
                <a:solidFill>
                  <a:srgbClr val="FF0000"/>
                </a:solidFill>
                <a:latin typeface="AR丸ゴシック体E" pitchFamily="0" charset="0"/>
                <a:ea typeface="AR丸ゴシック体E" pitchFamily="0" charset="0"/>
              </a:rPr>
              <a:t>危険な場所から</a:t>
            </a:r>
            <a:r>
              <a:rPr lang="ja-JP" altLang="en-US" sz="1300">
                <a:solidFill>
                  <a:srgbClr val="FF0000"/>
                </a:solidFill>
                <a:latin typeface="AR丸ゴシック体E" pitchFamily="0" charset="0"/>
                <a:ea typeface="AR丸ゴシック体E" pitchFamily="0" charset="0"/>
              </a:rPr>
              <a:t>避難</a:t>
            </a:r>
            <a:endParaRPr lang="ja-JP" altLang="en-US" sz="1300">
              <a:solidFill>
                <a:srgbClr val="FF0000"/>
              </a:solidFill>
              <a:latin typeface="AR丸ゴシック体E" pitchFamily="0" charset="0"/>
              <a:ea typeface="AR丸ゴシック体E" pitchFamily="0" charset="0"/>
            </a:endParaRPr>
          </a:p>
        </p:txBody>
      </p:sp>
      <p:sp>
        <p:nvSpPr>
          <p:cNvPr id="1150" name="四角形 47"/>
          <p:cNvSpPr/>
          <p:nvPr/>
        </p:nvSpPr>
        <p:spPr>
          <a:xfrm>
            <a:off x="11296580" y="2268092"/>
            <a:ext cx="2673446" cy="460012"/>
          </a:xfrm>
          <a:prstGeom prst="rect">
            <a:avLst/>
          </a:prstGeom>
          <a:noFill/>
          <a:ln w="19050" cap="flat" cmpd="sng" algn="ctr">
            <a:solidFill>
              <a:srgbClr val="FF000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51" name="テキスト 49"/>
          <p:cNvSpPr txBox="1"/>
          <p:nvPr/>
        </p:nvSpPr>
        <p:spPr>
          <a:xfrm>
            <a:off x="11344542" y="2256682"/>
            <a:ext cx="176607" cy="461665"/>
          </a:xfrm>
          <a:prstGeom prst="rect">
            <a:avLst/>
          </a:prstGeom>
          <a:noFill/>
          <a:ln>
            <a:noFill/>
          </a:ln>
        </p:spPr>
        <p:txBody>
          <a:bodyPr wrap="square" lIns="0" tIns="0" rIns="0" bIns="0">
            <a:spAutoFit/>
          </a:bodyPr>
          <a:p>
            <a:pPr algn="ctr">
              <a:defRPr lang="ja-JP" altLang="en-US"/>
            </a:pPr>
            <a:r>
              <a:rPr lang="ja-JP" altLang="en-US" sz="1000">
                <a:solidFill>
                  <a:schemeClr val="tx1"/>
                </a:solidFill>
                <a:latin typeface="AR丸ゴシック体E"/>
                <a:ea typeface="AR丸ゴシック体E"/>
              </a:rPr>
              <a:t>避難先</a:t>
            </a:r>
            <a:endParaRPr lang="ja-JP" altLang="en-US" sz="800">
              <a:solidFill>
                <a:schemeClr val="tx1"/>
              </a:solidFill>
              <a:latin typeface="AR丸ゴシック体E"/>
              <a:ea typeface="AR丸ゴシック体E"/>
            </a:endParaRPr>
          </a:p>
        </p:txBody>
      </p:sp>
      <p:sp>
        <p:nvSpPr>
          <p:cNvPr id="1152" name="直線 50"/>
          <p:cNvSpPr/>
          <p:nvPr/>
        </p:nvSpPr>
        <p:spPr>
          <a:xfrm>
            <a:off x="11549539" y="2267265"/>
            <a:ext cx="0" cy="461665"/>
          </a:xfrm>
          <a:prstGeom prst="line">
            <a:avLst/>
          </a:prstGeom>
          <a:ln w="19050" cap="flat" cmpd="sng" algn="ctr">
            <a:solidFill>
              <a:srgbClr val="FF0000"/>
            </a:solidFill>
            <a:prstDash val="solid"/>
            <a:miter lim="800000"/>
          </a:ln>
        </p:spPr>
        <p:style>
          <a:lnRef idx="1">
            <a:schemeClr val="accent1"/>
          </a:lnRef>
          <a:fillRef idx="0">
            <a:schemeClr val="accent1"/>
          </a:fillRef>
          <a:effectRef idx="0">
            <a:schemeClr val="accent1"/>
          </a:effectRef>
          <a:fontRef idx="minor">
            <a:schemeClr val="tx1"/>
          </a:fontRef>
        </p:style>
      </p:sp>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txDef>
      <a:spPr>
        <a:custGeom>
          <a:avLst/>
          <a:gdLst/>
          <a:ahLst/>
          <a:cxnLst/>
          <a:rect l="l" t="t" r="r" b="b"/>
          <a:pathLst/>
        </a:custGeom>
        <a:solidFill>
          <a:srgbClr val="FFFF00"/>
        </a:solidFill>
        <a:ln w="9525" cap="flat" cmpd="sng">
          <a:solidFill>
            <a:srgbClr val="FFFF00"/>
          </a:solidFill>
          <a:prstDash val="solid"/>
          <a:round/>
          <a:headEnd/>
          <a:tailEnd/>
        </a:ln>
      </a:spPr>
      <a:bodyPr vertOverflow="overflow" horzOverflow="overflow" wrap="square">
        <a:spAutoFit/>
      </a:bodyPr>
      <a:lstStyle>
        <a:defPPr algn="l">
          <a:defRPr lang="ja-JP" altLang="en-US" sz="700">
            <a:solidFill>
              <a:schemeClr val="tx1"/>
            </a:solidFill>
            <a:latin typeface="AR丸ゴシック体E"/>
            <a:ea typeface="AR丸ゴシック体E"/>
          </a:defRPr>
        </a:defPPr>
      </a:lstStyle>
    </a:txDef>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AppVersion>4.1.7</AppVersion>
  <PresentationFormat>ユーザー設定</PresentationFormat>
  <Slides>1</Slides>
  <Notes>0</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bousai092</dc:creator>
  <cp:lastModifiedBy>bousai092</cp:lastModifiedBy>
  <dcterms:created xsi:type="dcterms:W3CDTF">2023-12-13T04:00:41Z</dcterms:created>
  <dcterms:modified xsi:type="dcterms:W3CDTF">2024-01-18T04:49:55Z</dcterms:modified>
  <cp:revision>7</cp:revision>
</cp:coreProperties>
</file>

<file path=docProps/custom.xml><?xml version="1.0" encoding="utf-8"?>
<Properties xmlns:vt="http://schemas.openxmlformats.org/officeDocument/2006/docPropsVTypes" xmlns="http://schemas.openxmlformats.org/officeDocument/2006/custom-properties"/>
</file>