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62" r:id="rId2"/>
  </p:sldIdLst>
  <p:sldSz cx="6858000" cy="9906000" type="A4"/>
  <p:notesSz cx="6735763" cy="987266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  <p15:guide id="3" orient="horz" pos="240" userDrawn="1">
          <p15:clr>
            <a:srgbClr val="A4A3A4"/>
          </p15:clr>
        </p15:guide>
        <p15:guide id="4" pos="232" userDrawn="1">
          <p15:clr>
            <a:srgbClr val="A4A3A4"/>
          </p15:clr>
        </p15:guide>
        <p15:guide id="5" pos="4088" userDrawn="1">
          <p15:clr>
            <a:srgbClr val="A4A3A4"/>
          </p15:clr>
        </p15:guide>
        <p15:guide id="6" orient="horz" pos="600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5959"/>
    <a:srgbClr val="BFBFBF"/>
    <a:srgbClr val="404040"/>
    <a:srgbClr val="7F7F7F"/>
    <a:srgbClr val="FF7C80"/>
    <a:srgbClr val="FF0066"/>
    <a:srgbClr val="FBE5D6"/>
    <a:srgbClr val="FF9999"/>
    <a:srgbClr val="FF9966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124"/>
    <p:restoredTop sz="94660"/>
  </p:normalViewPr>
  <p:slideViewPr>
    <p:cSldViewPr snapToGrid="0" showGuides="1">
      <p:cViewPr>
        <p:scale>
          <a:sx n="80" d="100"/>
          <a:sy n="80" d="100"/>
        </p:scale>
        <p:origin x="1296" y="-1158"/>
      </p:cViewPr>
      <p:guideLst>
        <p:guide orient="horz" pos="3120"/>
        <p:guide pos="2160"/>
        <p:guide orient="horz" pos="240"/>
        <p:guide pos="232"/>
        <p:guide pos="4088"/>
        <p:guide orient="horz" pos="600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0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8831" cy="493633"/>
          </a:xfrm>
          <a:prstGeom prst="rect">
            <a:avLst/>
          </a:prstGeom>
        </p:spPr>
        <p:txBody>
          <a:bodyPr vert="horz" lIns="90681" tIns="45341" rIns="90681" bIns="45341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1101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4" y="1"/>
            <a:ext cx="2918831" cy="493633"/>
          </a:xfrm>
          <a:prstGeom prst="rect">
            <a:avLst/>
          </a:prstGeom>
        </p:spPr>
        <p:txBody>
          <a:bodyPr vert="horz" lIns="90681" tIns="45341" rIns="90681" bIns="45341" rtlCol="0"/>
          <a:lstStyle>
            <a:lvl1pPr algn="r">
              <a:defRPr sz="1200"/>
            </a:lvl1pPr>
          </a:lstStyle>
          <a:p>
            <a:fld id="{46D06EA9-14B5-4F31-95CC-6AD91D20700D}" type="datetimeFigureOut">
              <a:rPr kumimoji="1" lang="ja-JP" altLang="en-US" smtClean="0"/>
              <a:t>2026/10/30</a:t>
            </a:fld>
            <a:endParaRPr kumimoji="1" lang="ja-JP" altLang="en-US"/>
          </a:p>
        </p:txBody>
      </p:sp>
      <p:sp>
        <p:nvSpPr>
          <p:cNvPr id="1102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085975" y="739775"/>
            <a:ext cx="2563813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681" tIns="45341" rIns="90681" bIns="45341" rtlCol="0" anchor="ctr"/>
          <a:lstStyle/>
          <a:p>
            <a:endParaRPr lang="ja-JP" altLang="en-US"/>
          </a:p>
        </p:txBody>
      </p:sp>
      <p:sp>
        <p:nvSpPr>
          <p:cNvPr id="1103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689515"/>
            <a:ext cx="5388610" cy="4442698"/>
          </a:xfrm>
          <a:prstGeom prst="rect">
            <a:avLst/>
          </a:prstGeom>
        </p:spPr>
        <p:txBody>
          <a:bodyPr vert="horz" lIns="90681" tIns="45341" rIns="90681" bIns="45341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104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7317"/>
            <a:ext cx="2918831" cy="493633"/>
          </a:xfrm>
          <a:prstGeom prst="rect">
            <a:avLst/>
          </a:prstGeom>
        </p:spPr>
        <p:txBody>
          <a:bodyPr vert="horz" lIns="90681" tIns="45341" rIns="90681" bIns="45341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1105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4" y="9377317"/>
            <a:ext cx="2918831" cy="493633"/>
          </a:xfrm>
          <a:prstGeom prst="rect">
            <a:avLst/>
          </a:prstGeom>
        </p:spPr>
        <p:txBody>
          <a:bodyPr vert="horz" lIns="90681" tIns="45341" rIns="90681" bIns="45341" rtlCol="0" anchor="b"/>
          <a:lstStyle>
            <a:lvl1pPr algn="r">
              <a:defRPr sz="1200"/>
            </a:lvl1pPr>
          </a:lstStyle>
          <a:p>
            <a:fld id="{58807EA6-0398-4990-8029-A74DB741225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032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103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6A1FB-7C48-45E0-A212-B3872E9F12FD}" type="datetimeFigureOut">
              <a:rPr kumimoji="1" lang="ja-JP" altLang="en-US" smtClean="0"/>
              <a:t>2026/10/30</a:t>
            </a:fld>
            <a:endParaRPr kumimoji="1" lang="ja-JP" altLang="en-US"/>
          </a:p>
        </p:txBody>
      </p:sp>
      <p:sp>
        <p:nvSpPr>
          <p:cNvPr id="103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3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B6A08-ABBF-4311-BDC6-435C8C82D6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5206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03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103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6A1FB-7C48-45E0-A212-B3872E9F12FD}" type="datetimeFigureOut">
              <a:rPr kumimoji="1" lang="ja-JP" altLang="en-US" smtClean="0"/>
              <a:t>2026/10/30</a:t>
            </a:fld>
            <a:endParaRPr kumimoji="1" lang="ja-JP" altLang="en-US"/>
          </a:p>
        </p:txBody>
      </p:sp>
      <p:sp>
        <p:nvSpPr>
          <p:cNvPr id="104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4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B6A08-ABBF-4311-BDC6-435C8C82D6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296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044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104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6A1FB-7C48-45E0-A212-B3872E9F12FD}" type="datetimeFigureOut">
              <a:rPr kumimoji="1" lang="ja-JP" altLang="en-US" smtClean="0"/>
              <a:t>2026/10/30</a:t>
            </a:fld>
            <a:endParaRPr kumimoji="1" lang="ja-JP" altLang="en-US"/>
          </a:p>
        </p:txBody>
      </p:sp>
      <p:sp>
        <p:nvSpPr>
          <p:cNvPr id="104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4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B6A08-ABBF-4311-BDC6-435C8C82D6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1470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050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1051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105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6A1FB-7C48-45E0-A212-B3872E9F12FD}" type="datetimeFigureOut">
              <a:rPr kumimoji="1" lang="ja-JP" altLang="en-US" smtClean="0"/>
              <a:t>2026/10/30</a:t>
            </a:fld>
            <a:endParaRPr kumimoji="1" lang="ja-JP" altLang="en-US"/>
          </a:p>
        </p:txBody>
      </p:sp>
      <p:sp>
        <p:nvSpPr>
          <p:cNvPr id="105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5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B6A08-ABBF-4311-BDC6-435C8C82D6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776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057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1058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105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1060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1061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6A1FB-7C48-45E0-A212-B3872E9F12FD}" type="datetimeFigureOut">
              <a:rPr kumimoji="1" lang="ja-JP" altLang="en-US" smtClean="0"/>
              <a:t>2026/10/30</a:t>
            </a:fld>
            <a:endParaRPr kumimoji="1" lang="ja-JP" altLang="en-US"/>
          </a:p>
        </p:txBody>
      </p:sp>
      <p:sp>
        <p:nvSpPr>
          <p:cNvPr id="1062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63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B6A08-ABBF-4311-BDC6-435C8C82D6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5039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066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6A1FB-7C48-45E0-A212-B3872E9F12FD}" type="datetimeFigureOut">
              <a:rPr kumimoji="1" lang="ja-JP" altLang="en-US" smtClean="0"/>
              <a:t>2026/10/30</a:t>
            </a:fld>
            <a:endParaRPr kumimoji="1" lang="ja-JP" altLang="en-US"/>
          </a:p>
        </p:txBody>
      </p:sp>
      <p:sp>
        <p:nvSpPr>
          <p:cNvPr id="1067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68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B6A08-ABBF-4311-BDC6-435C8C82D6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3531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6A1FB-7C48-45E0-A212-B3872E9F12FD}" type="datetimeFigureOut">
              <a:rPr kumimoji="1" lang="ja-JP" altLang="en-US" smtClean="0"/>
              <a:t>2026/10/30</a:t>
            </a:fld>
            <a:endParaRPr kumimoji="1" lang="ja-JP" altLang="en-US"/>
          </a:p>
        </p:txBody>
      </p:sp>
      <p:sp>
        <p:nvSpPr>
          <p:cNvPr id="1071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72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B6A08-ABBF-4311-BDC6-435C8C82D6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48368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075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1076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107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6A1FB-7C48-45E0-A212-B3872E9F12FD}" type="datetimeFigureOut">
              <a:rPr kumimoji="1" lang="ja-JP" altLang="en-US" smtClean="0"/>
              <a:t>2026/10/30</a:t>
            </a:fld>
            <a:endParaRPr kumimoji="1" lang="ja-JP" altLang="en-US"/>
          </a:p>
        </p:txBody>
      </p:sp>
      <p:sp>
        <p:nvSpPr>
          <p:cNvPr id="107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7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B6A08-ABBF-4311-BDC6-435C8C82D6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127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1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082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1083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108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6A1FB-7C48-45E0-A212-B3872E9F12FD}" type="datetimeFigureOut">
              <a:rPr kumimoji="1" lang="ja-JP" altLang="en-US" smtClean="0"/>
              <a:t>2026/10/30</a:t>
            </a:fld>
            <a:endParaRPr kumimoji="1" lang="ja-JP" altLang="en-US"/>
          </a:p>
        </p:txBody>
      </p:sp>
      <p:sp>
        <p:nvSpPr>
          <p:cNvPr id="108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8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B6A08-ABBF-4311-BDC6-435C8C82D6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0049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08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109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6A1FB-7C48-45E0-A212-B3872E9F12FD}" type="datetimeFigureOut">
              <a:rPr kumimoji="1" lang="ja-JP" altLang="en-US" smtClean="0"/>
              <a:t>2026/10/30</a:t>
            </a:fld>
            <a:endParaRPr kumimoji="1" lang="ja-JP" altLang="en-US"/>
          </a:p>
        </p:txBody>
      </p:sp>
      <p:sp>
        <p:nvSpPr>
          <p:cNvPr id="109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9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B6A08-ABBF-4311-BDC6-435C8C82D6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0997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095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109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6A1FB-7C48-45E0-A212-B3872E9F12FD}" type="datetimeFigureOut">
              <a:rPr kumimoji="1" lang="ja-JP" altLang="en-US" smtClean="0"/>
              <a:t>2026/10/30</a:t>
            </a:fld>
            <a:endParaRPr kumimoji="1" lang="ja-JP" altLang="en-US"/>
          </a:p>
        </p:txBody>
      </p:sp>
      <p:sp>
        <p:nvSpPr>
          <p:cNvPr id="109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9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B6A08-ABBF-4311-BDC6-435C8C82D6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960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026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1027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16A1FB-7C48-45E0-A212-B3872E9F12FD}" type="datetimeFigureOut">
              <a:rPr kumimoji="1" lang="ja-JP" altLang="en-US" smtClean="0"/>
              <a:t>2026/10/30</a:t>
            </a:fld>
            <a:endParaRPr kumimoji="1" lang="ja-JP" altLang="en-US"/>
          </a:p>
        </p:txBody>
      </p:sp>
      <p:sp>
        <p:nvSpPr>
          <p:cNvPr id="102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102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0B6A08-ABBF-4311-BDC6-435C8C82D6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9254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7" name="正方形/長方形 111"/>
          <p:cNvSpPr/>
          <p:nvPr/>
        </p:nvSpPr>
        <p:spPr>
          <a:xfrm>
            <a:off x="714603" y="2587865"/>
            <a:ext cx="5437188" cy="1180066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2124000" bIns="144000" rtlCol="0" anchor="t">
            <a:noAutofit/>
          </a:bodyPr>
          <a:lstStyle/>
          <a:p>
            <a:pPr>
              <a:lnSpc>
                <a:spcPts val="1200"/>
              </a:lnSpc>
              <a:spcAft>
                <a:spcPts val="600"/>
              </a:spcAft>
            </a:pPr>
            <a:r>
              <a:rPr lang="ja-JP" altLang="en-US" sz="1000" b="1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ラクラクチケット（旭川中心街共通駐車券）</a:t>
            </a:r>
            <a:endParaRPr lang="en-US" altLang="ja-JP" sz="1000" b="1" spc="100" dirty="0">
              <a:solidFill>
                <a:schemeClr val="tx1">
                  <a:lumMod val="75000"/>
                  <a:lumOff val="2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1200"/>
              </a:lnSpc>
            </a:pPr>
            <a:r>
              <a:rPr kumimoji="1" lang="ja-JP" altLang="en-US" sz="800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中心部の加盟駐車場と加盟店が連携した駐車券システムです。</a:t>
            </a:r>
            <a:endParaRPr kumimoji="1" lang="en-US" altLang="ja-JP" sz="800" spc="100" dirty="0">
              <a:solidFill>
                <a:schemeClr val="tx1">
                  <a:lumMod val="75000"/>
                  <a:lumOff val="2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1200"/>
              </a:lnSpc>
            </a:pPr>
            <a:r>
              <a:rPr lang="ja-JP" altLang="en-US" sz="800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加盟駐車場に駐車し，加盟店で買い物をすると金額に応じたサービス券（ラクラクチケット）がもらえます。</a:t>
            </a:r>
            <a:endParaRPr kumimoji="1" lang="ja-JP" altLang="en-US" sz="800" spc="100" dirty="0">
              <a:solidFill>
                <a:schemeClr val="tx1">
                  <a:lumMod val="75000"/>
                  <a:lumOff val="2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08" name="六角形 120"/>
          <p:cNvSpPr/>
          <p:nvPr/>
        </p:nvSpPr>
        <p:spPr>
          <a:xfrm>
            <a:off x="5275330" y="2670963"/>
            <a:ext cx="758758" cy="992131"/>
          </a:xfrm>
          <a:prstGeom prst="hexagon">
            <a:avLst>
              <a:gd name="adj" fmla="val 0"/>
              <a:gd name="vf" fmla="val 11547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72000" rIns="0" bIns="0" rtlCol="0" anchor="t">
            <a:noAutofit/>
          </a:bodyPr>
          <a:lstStyle/>
          <a:p>
            <a:pPr algn="ctr">
              <a:lnSpc>
                <a:spcPts val="1300"/>
              </a:lnSpc>
            </a:pPr>
            <a:endParaRPr kumimoji="1" lang="en-US" altLang="ja-JP" sz="800" spc="100" dirty="0">
              <a:solidFill>
                <a:schemeClr val="tx1">
                  <a:lumMod val="75000"/>
                  <a:lumOff val="2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aphicFrame>
        <p:nvGraphicFramePr>
          <p:cNvPr id="1109" name="表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6906386"/>
              </p:ext>
            </p:extLst>
          </p:nvPr>
        </p:nvGraphicFramePr>
        <p:xfrm>
          <a:off x="372603" y="8951394"/>
          <a:ext cx="6217920" cy="806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17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0620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b="0" spc="1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〒</a:t>
                      </a:r>
                      <a:r>
                        <a:rPr kumimoji="1" lang="en-US" altLang="ja-JP" sz="900" b="0" spc="1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Segoe UI" panose="020B0502040204020203" pitchFamily="34" charset="0"/>
                          <a:ea typeface="メイリオ" panose="020B0604030504040204" pitchFamily="50" charset="-128"/>
                          <a:cs typeface="Segoe UI" panose="020B0502040204020203" pitchFamily="34" charset="0"/>
                        </a:rPr>
                        <a:t>070-0031</a:t>
                      </a:r>
                      <a:r>
                        <a:rPr kumimoji="1" lang="ja-JP" altLang="en-US" sz="900" b="0" spc="1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Segoe UI" panose="020B0502040204020203" pitchFamily="34" charset="0"/>
                          <a:ea typeface="メイリオ" panose="020B0604030504040204" pitchFamily="50" charset="-128"/>
                          <a:cs typeface="Segoe UI" panose="020B0502040204020203" pitchFamily="34" charset="0"/>
                        </a:rPr>
                        <a:t>　</a:t>
                      </a:r>
                      <a:r>
                        <a:rPr kumimoji="1" lang="ja-JP" altLang="en-US" sz="900" b="0" spc="1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旭川市1条通8丁目　ツルハ旭川中央ビル2階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b="0" spc="1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旭川市こども・女性・若者未来部　こども家庭センター</a:t>
                      </a:r>
                      <a:endParaRPr kumimoji="1" lang="en-US" altLang="ja-JP" sz="900" b="0" spc="1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b="0" spc="1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☎ </a:t>
                      </a:r>
                      <a:r>
                        <a:rPr kumimoji="1" lang="en-US" altLang="ja-JP" sz="1600" b="0" spc="1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 Rounded MT Bold" panose="020F0704030504030204" pitchFamily="34" charset="0"/>
                          <a:ea typeface="メイリオ" panose="020B0604030504040204" pitchFamily="50" charset="-128"/>
                        </a:rPr>
                        <a:t>0166-25-9738</a:t>
                      </a:r>
                      <a:r>
                        <a:rPr kumimoji="1" lang="ja-JP" altLang="en-US" sz="1600" b="0" spc="1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 Rounded MT Bold" panose="020F0704030504030204" pitchFamily="34" charset="0"/>
                          <a:ea typeface="メイリオ" panose="020B0604030504040204" pitchFamily="50" charset="-128"/>
                        </a:rPr>
                        <a:t> </a:t>
                      </a:r>
                      <a:r>
                        <a:rPr kumimoji="1" lang="en-US" altLang="ja-JP" sz="800" b="0" spc="1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 Rounded MT Bold" panose="020F0704030504030204" pitchFamily="34" charset="0"/>
                          <a:ea typeface="メイリオ" panose="020B0604030504040204" pitchFamily="50" charset="-128"/>
                        </a:rPr>
                        <a:t>※</a:t>
                      </a:r>
                      <a:r>
                        <a:rPr kumimoji="1" lang="ja-JP" altLang="en-US" sz="800" b="0" spc="1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 Rounded MT Bold" panose="020F0704030504030204" pitchFamily="34" charset="0"/>
                          <a:ea typeface="メイリオ" panose="020B0604030504040204" pitchFamily="50" charset="-128"/>
                        </a:rPr>
                        <a:t>平日</a:t>
                      </a:r>
                      <a:r>
                        <a:rPr kumimoji="1" lang="en-US" altLang="ja-JP" sz="800" b="0" spc="1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 Rounded MT Bold" panose="020F0704030504030204" pitchFamily="34" charset="0"/>
                          <a:ea typeface="メイリオ" panose="020B0604030504040204" pitchFamily="50" charset="-128"/>
                        </a:rPr>
                        <a:t>9</a:t>
                      </a:r>
                      <a:r>
                        <a:rPr kumimoji="1" lang="en-US" altLang="ja-JP" sz="800" b="0" spc="1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Segoe UI" panose="020B0502040204020203" pitchFamily="34" charset="0"/>
                          <a:ea typeface="メイリオ" panose="020B0604030504040204" pitchFamily="50" charset="-128"/>
                          <a:cs typeface="Segoe UI" panose="020B0502040204020203" pitchFamily="34" charset="0"/>
                        </a:rPr>
                        <a:t>:00</a:t>
                      </a:r>
                      <a:r>
                        <a:rPr kumimoji="1" lang="ja-JP" altLang="en-US" sz="800" b="0" spc="1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Segoe UI" panose="020B0502040204020203" pitchFamily="34" charset="0"/>
                          <a:ea typeface="メイリオ" panose="020B0604030504040204" pitchFamily="50" charset="-128"/>
                          <a:cs typeface="Segoe UI" panose="020B0502040204020203" pitchFamily="34" charset="0"/>
                        </a:rPr>
                        <a:t>～</a:t>
                      </a:r>
                      <a:r>
                        <a:rPr kumimoji="1" lang="en-US" altLang="ja-JP" sz="800" b="0" spc="1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Segoe UI" panose="020B0502040204020203" pitchFamily="34" charset="0"/>
                          <a:ea typeface="メイリオ" panose="020B0604030504040204" pitchFamily="50" charset="-128"/>
                          <a:cs typeface="Segoe UI" panose="020B0502040204020203" pitchFamily="34" charset="0"/>
                        </a:rPr>
                        <a:t>17:00</a:t>
                      </a:r>
                      <a:endParaRPr kumimoji="1" lang="en-US" altLang="ja-JP" sz="800" b="0" spc="1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0" marR="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110" name="正方形/長方形 93"/>
          <p:cNvSpPr/>
          <p:nvPr/>
        </p:nvSpPr>
        <p:spPr>
          <a:xfrm>
            <a:off x="7224347" y="7759403"/>
            <a:ext cx="5400599" cy="34811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bg1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11" name="正方形/長方形 94"/>
          <p:cNvSpPr/>
          <p:nvPr/>
        </p:nvSpPr>
        <p:spPr>
          <a:xfrm>
            <a:off x="8866737" y="7765481"/>
            <a:ext cx="180000" cy="34738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lIns="0" tIns="72000" rIns="0" bIns="72000" rtlCol="0" anchor="ctr"/>
          <a:lstStyle/>
          <a:p>
            <a:endParaRPr kumimoji="1" lang="ja-JP" altLang="en-US" sz="600" spc="300" dirty="0">
              <a:solidFill>
                <a:schemeClr val="tx1">
                  <a:lumMod val="75000"/>
                  <a:lumOff val="2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12" name="正方形/長方形 95"/>
          <p:cNvSpPr/>
          <p:nvPr/>
        </p:nvSpPr>
        <p:spPr>
          <a:xfrm>
            <a:off x="10004974" y="7765481"/>
            <a:ext cx="180000" cy="34738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lIns="0" tIns="72000" rIns="0" bIns="72000" rtlCol="0" anchor="ctr"/>
          <a:lstStyle/>
          <a:p>
            <a:endParaRPr lang="ja-JP" altLang="en-US" sz="600" spc="300" dirty="0">
              <a:solidFill>
                <a:schemeClr val="tx1">
                  <a:lumMod val="75000"/>
                  <a:lumOff val="2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13" name="正方形/長方形 96"/>
          <p:cNvSpPr/>
          <p:nvPr/>
        </p:nvSpPr>
        <p:spPr>
          <a:xfrm>
            <a:off x="11076536" y="7765481"/>
            <a:ext cx="180000" cy="34738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lIns="0" tIns="72000" rIns="0" bIns="72000" rtlCol="0" anchor="ctr"/>
          <a:lstStyle/>
          <a:p>
            <a:endParaRPr kumimoji="1" lang="ja-JP" altLang="en-US" sz="600" spc="300" dirty="0">
              <a:solidFill>
                <a:schemeClr val="tx1">
                  <a:lumMod val="75000"/>
                  <a:lumOff val="2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14" name="正方形/長方形 97"/>
          <p:cNvSpPr/>
          <p:nvPr/>
        </p:nvSpPr>
        <p:spPr>
          <a:xfrm>
            <a:off x="12138572" y="7765481"/>
            <a:ext cx="180000" cy="34738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lIns="0" tIns="72000" rIns="0" bIns="72000" rtlCol="0" anchor="ctr"/>
          <a:lstStyle/>
          <a:p>
            <a:endParaRPr kumimoji="1" lang="ja-JP" altLang="en-US" sz="600" spc="300" dirty="0">
              <a:solidFill>
                <a:schemeClr val="tx1">
                  <a:lumMod val="75000"/>
                  <a:lumOff val="2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15" name="正方形/長方形 98"/>
          <p:cNvSpPr/>
          <p:nvPr/>
        </p:nvSpPr>
        <p:spPr>
          <a:xfrm>
            <a:off x="8023776" y="10002596"/>
            <a:ext cx="195264" cy="17845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16" name="正方形/長方形 99"/>
          <p:cNvSpPr/>
          <p:nvPr/>
        </p:nvSpPr>
        <p:spPr>
          <a:xfrm>
            <a:off x="8219040" y="10002595"/>
            <a:ext cx="186234" cy="36545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17" name="正方形/長方形 100"/>
          <p:cNvSpPr/>
          <p:nvPr/>
        </p:nvSpPr>
        <p:spPr>
          <a:xfrm>
            <a:off x="9458691" y="7765481"/>
            <a:ext cx="72000" cy="34738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18" name="正方形/長方形 101"/>
          <p:cNvSpPr/>
          <p:nvPr/>
        </p:nvSpPr>
        <p:spPr>
          <a:xfrm>
            <a:off x="10592020" y="7765481"/>
            <a:ext cx="72000" cy="34738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19" name="正方形/長方形 102"/>
          <p:cNvSpPr/>
          <p:nvPr/>
        </p:nvSpPr>
        <p:spPr>
          <a:xfrm>
            <a:off x="11658366" y="7765481"/>
            <a:ext cx="72000" cy="34738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20" name="正方形/長方形 103"/>
          <p:cNvSpPr/>
          <p:nvPr/>
        </p:nvSpPr>
        <p:spPr>
          <a:xfrm>
            <a:off x="7224426" y="10976734"/>
            <a:ext cx="5400597" cy="17845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700" spc="300" dirty="0">
              <a:solidFill>
                <a:schemeClr val="tx1">
                  <a:lumMod val="75000"/>
                  <a:lumOff val="2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21" name="正方形/長方形 104"/>
          <p:cNvSpPr/>
          <p:nvPr/>
        </p:nvSpPr>
        <p:spPr>
          <a:xfrm>
            <a:off x="9046737" y="9194438"/>
            <a:ext cx="3578287" cy="338585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700" spc="300" dirty="0">
              <a:solidFill>
                <a:schemeClr val="tx1">
                  <a:lumMod val="75000"/>
                  <a:lumOff val="2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22" name="正方形/長方形 112"/>
          <p:cNvSpPr/>
          <p:nvPr/>
        </p:nvSpPr>
        <p:spPr>
          <a:xfrm>
            <a:off x="7224426" y="8279831"/>
            <a:ext cx="5400599" cy="17845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en-US" altLang="ja-JP" sz="700" spc="300" dirty="0">
              <a:solidFill>
                <a:schemeClr val="tx1">
                  <a:lumMod val="75000"/>
                  <a:lumOff val="2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23" name="正方形/長方形 113"/>
          <p:cNvSpPr/>
          <p:nvPr/>
        </p:nvSpPr>
        <p:spPr>
          <a:xfrm>
            <a:off x="7775823" y="7765480"/>
            <a:ext cx="72000" cy="3473887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1124" name="直線コネクタ 114"/>
          <p:cNvCxnSpPr/>
          <p:nvPr/>
        </p:nvCxnSpPr>
        <p:spPr>
          <a:xfrm>
            <a:off x="7809441" y="7759403"/>
            <a:ext cx="0" cy="3456000"/>
          </a:xfrm>
          <a:prstGeom prst="line">
            <a:avLst/>
          </a:prstGeom>
          <a:ln w="1905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5" name="正方形/長方形 115"/>
          <p:cNvSpPr/>
          <p:nvPr/>
        </p:nvSpPr>
        <p:spPr>
          <a:xfrm>
            <a:off x="7609437" y="8535463"/>
            <a:ext cx="414339" cy="168494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endParaRPr kumimoji="1" lang="ja-JP" altLang="en-US" sz="1000" spc="3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26" name="正方形/長方形 116"/>
          <p:cNvSpPr/>
          <p:nvPr/>
        </p:nvSpPr>
        <p:spPr>
          <a:xfrm>
            <a:off x="8347626" y="10189593"/>
            <a:ext cx="4277397" cy="17845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7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</a:p>
        </p:txBody>
      </p:sp>
      <p:sp>
        <p:nvSpPr>
          <p:cNvPr id="1127" name="正方形/長方形 140"/>
          <p:cNvSpPr/>
          <p:nvPr/>
        </p:nvSpPr>
        <p:spPr>
          <a:xfrm>
            <a:off x="7224349" y="7760613"/>
            <a:ext cx="5400674" cy="3478755"/>
          </a:xfrm>
          <a:prstGeom prst="rect">
            <a:avLst/>
          </a:prstGeom>
          <a:noFill/>
          <a:ln w="3175"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700">
              <a:solidFill>
                <a:schemeClr val="tx1">
                  <a:lumMod val="75000"/>
                  <a:lumOff val="2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28" name="角丸四角形 72"/>
          <p:cNvSpPr/>
          <p:nvPr/>
        </p:nvSpPr>
        <p:spPr>
          <a:xfrm>
            <a:off x="373754" y="952040"/>
            <a:ext cx="648000" cy="648000"/>
          </a:xfrm>
          <a:prstGeom prst="roundRect">
            <a:avLst>
              <a:gd name="adj" fmla="val 6084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noAutofit/>
          </a:bodyPr>
          <a:lstStyle/>
          <a:p>
            <a:pPr algn="ctr"/>
            <a:r>
              <a:rPr lang="en-US" altLang="ja-JP" sz="4800" dirty="0">
                <a:solidFill>
                  <a:schemeClr val="bg1"/>
                </a:solidFill>
                <a:latin typeface="Arial Rounded MT Bold" panose="020F0704030504030204" pitchFamily="34" charset="0"/>
                <a:ea typeface="メイリオ" panose="020B0604030504040204" pitchFamily="50" charset="-128"/>
              </a:rPr>
              <a:t>P</a:t>
            </a:r>
            <a:endParaRPr kumimoji="1" lang="ja-JP" altLang="en-US" sz="4800" dirty="0">
              <a:solidFill>
                <a:schemeClr val="bg1"/>
              </a:solidFill>
              <a:latin typeface="Arial Rounded MT Bold" panose="020F0704030504030204" pitchFamily="34" charset="0"/>
              <a:ea typeface="メイリオ" panose="020B0604030504040204" pitchFamily="50" charset="-128"/>
            </a:endParaRPr>
          </a:p>
        </p:txBody>
      </p:sp>
      <p:sp>
        <p:nvSpPr>
          <p:cNvPr id="1129" name="正方形/長方形 74"/>
          <p:cNvSpPr/>
          <p:nvPr/>
        </p:nvSpPr>
        <p:spPr>
          <a:xfrm>
            <a:off x="368300" y="403285"/>
            <a:ext cx="6121400" cy="3712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72000" rIns="0" bIns="0" rtlCol="0" anchor="ctr"/>
          <a:lstStyle/>
          <a:p>
            <a:pPr algn="ctr"/>
            <a:r>
              <a:rPr lang="ja-JP" altLang="en-US" sz="16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母子健康手帳の交付手続きや面談</a:t>
            </a:r>
            <a:r>
              <a:rPr kumimoji="1" lang="ja-JP" altLang="en-US" sz="16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等でお越しになる方へ</a:t>
            </a:r>
            <a:endParaRPr kumimoji="1" lang="en-US" altLang="ja-JP" sz="1600" spc="300" dirty="0">
              <a:solidFill>
                <a:schemeClr val="tx1">
                  <a:lumMod val="75000"/>
                  <a:lumOff val="2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30" name="正方形/長方形 75"/>
          <p:cNvSpPr/>
          <p:nvPr/>
        </p:nvSpPr>
        <p:spPr>
          <a:xfrm>
            <a:off x="1021754" y="876928"/>
            <a:ext cx="5467946" cy="827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44000" rIns="0" bIns="0" rtlCol="0" anchor="ctr"/>
          <a:lstStyle/>
          <a:p>
            <a:pPr algn="ctr"/>
            <a:r>
              <a:rPr kumimoji="1" lang="ja-JP" altLang="en-US" sz="5000" b="1" spc="7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駐車場のご案内</a:t>
            </a:r>
            <a:endParaRPr kumimoji="1" lang="en-US" altLang="ja-JP" sz="5000" b="1" spc="700" dirty="0">
              <a:solidFill>
                <a:schemeClr val="tx1">
                  <a:lumMod val="75000"/>
                  <a:lumOff val="2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31" name="正方形/長方形 85"/>
          <p:cNvSpPr/>
          <p:nvPr/>
        </p:nvSpPr>
        <p:spPr>
          <a:xfrm>
            <a:off x="539626" y="1897204"/>
            <a:ext cx="5948319" cy="7438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>
              <a:lnSpc>
                <a:spcPts val="1600"/>
              </a:lnSpc>
            </a:pPr>
            <a:r>
              <a:rPr kumimoji="1" lang="ja-JP" altLang="en-US" sz="1050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お車でお越しの際，近隣の「ラクラクチケット（旭川中心街共通駐車券）」加盟駐車場を</a:t>
            </a:r>
            <a:endParaRPr kumimoji="1" lang="en-US" altLang="ja-JP" sz="1050" spc="100" dirty="0">
              <a:solidFill>
                <a:schemeClr val="tx1">
                  <a:lumMod val="75000"/>
                  <a:lumOff val="2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1600"/>
              </a:lnSpc>
            </a:pPr>
            <a:r>
              <a:rPr kumimoji="1" lang="ja-JP" altLang="en-US" sz="1050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ご利用の方には，利用時間に応じた駐車場サービス券をお渡しします。</a:t>
            </a:r>
            <a:endParaRPr kumimoji="1" lang="en-US" altLang="ja-JP" sz="1050" spc="100" dirty="0">
              <a:solidFill>
                <a:schemeClr val="tx1">
                  <a:lumMod val="75000"/>
                  <a:lumOff val="2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32" name="角丸四角形 132"/>
          <p:cNvSpPr/>
          <p:nvPr/>
        </p:nvSpPr>
        <p:spPr>
          <a:xfrm>
            <a:off x="846071" y="3476551"/>
            <a:ext cx="3153952" cy="180000"/>
          </a:xfrm>
          <a:prstGeom prst="roundRect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36000" rtlCol="0" anchor="ctr">
            <a:noAutofit/>
          </a:bodyPr>
          <a:lstStyle/>
          <a:p>
            <a:pPr algn="ctr">
              <a:lnSpc>
                <a:spcPts val="1600"/>
              </a:lnSpc>
            </a:pPr>
            <a:r>
              <a:rPr kumimoji="1" lang="ja-JP" altLang="en-US" sz="700" spc="1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ホームページ</a:t>
            </a:r>
            <a:r>
              <a:rPr kumimoji="1" lang="ja-JP" altLang="en-US" sz="800" spc="1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kumimoji="1" lang="en-US" altLang="ja-JP" sz="800" spc="100" dirty="0">
                <a:solidFill>
                  <a:schemeClr val="bg1"/>
                </a:solidFill>
                <a:latin typeface="Segoe UI" panose="020B0502040204020203" pitchFamily="34" charset="0"/>
                <a:ea typeface="メイリオ" panose="020B0604030504040204" pitchFamily="50" charset="-128"/>
                <a:cs typeface="Segoe UI" panose="020B0502040204020203" pitchFamily="34" charset="0"/>
              </a:rPr>
              <a:t>https://kaimonokouen.net/parking/</a:t>
            </a:r>
            <a:endParaRPr kumimoji="1" lang="ja-JP" altLang="en-US" sz="800" spc="100" dirty="0">
              <a:solidFill>
                <a:schemeClr val="bg1"/>
              </a:solidFill>
              <a:latin typeface="Segoe UI" panose="020B0502040204020203" pitchFamily="34" charset="0"/>
              <a:ea typeface="メイリオ" panose="020B0604030504040204" pitchFamily="50" charset="-128"/>
              <a:cs typeface="Segoe UI" panose="020B0502040204020203" pitchFamily="34" charset="0"/>
            </a:endParaRPr>
          </a:p>
        </p:txBody>
      </p:sp>
      <p:sp>
        <p:nvSpPr>
          <p:cNvPr id="1133" name="角丸四角形 145"/>
          <p:cNvSpPr/>
          <p:nvPr/>
        </p:nvSpPr>
        <p:spPr>
          <a:xfrm>
            <a:off x="368300" y="3960962"/>
            <a:ext cx="6123299" cy="4725338"/>
          </a:xfrm>
          <a:prstGeom prst="roundRect">
            <a:avLst>
              <a:gd name="adj" fmla="val 1641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18000" rtlCol="0" anchor="ctr">
            <a:noAutofit/>
          </a:bodyPr>
          <a:lstStyle/>
          <a:p>
            <a:pPr algn="ctr">
              <a:lnSpc>
                <a:spcPts val="1600"/>
              </a:lnSpc>
            </a:pPr>
            <a:endParaRPr kumimoji="1" lang="ja-JP" altLang="en-US" sz="900" spc="100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メイリオ" panose="020B0604030504040204" pitchFamily="50" charset="-128"/>
              <a:cs typeface="Segoe UI" panose="020B0502040204020203" pitchFamily="34" charset="0"/>
            </a:endParaRPr>
          </a:p>
        </p:txBody>
      </p:sp>
      <p:sp>
        <p:nvSpPr>
          <p:cNvPr id="1134" name="正方形/長方形 146"/>
          <p:cNvSpPr/>
          <p:nvPr/>
        </p:nvSpPr>
        <p:spPr>
          <a:xfrm>
            <a:off x="504119" y="4020435"/>
            <a:ext cx="3496839" cy="3044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kumimoji="1" lang="ja-JP" altLang="en-US" sz="1100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ラクラクチケット加盟駐車場の利用方法</a:t>
            </a:r>
          </a:p>
        </p:txBody>
      </p:sp>
      <p:sp>
        <p:nvSpPr>
          <p:cNvPr id="1135" name="ホームベース 148"/>
          <p:cNvSpPr/>
          <p:nvPr/>
        </p:nvSpPr>
        <p:spPr>
          <a:xfrm>
            <a:off x="506803" y="4325869"/>
            <a:ext cx="1940447" cy="216000"/>
          </a:xfrm>
          <a:prstGeom prst="homePlate">
            <a:avLst>
              <a:gd name="adj" fmla="val 4457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ja-JP" sz="800" spc="100" dirty="0">
                <a:solidFill>
                  <a:schemeClr val="bg1"/>
                </a:solidFill>
                <a:latin typeface="Arial Rounded MT Bold" panose="020F0704030504030204" pitchFamily="34" charset="0"/>
                <a:ea typeface="メイリオ" panose="020B0604030504040204" pitchFamily="50" charset="-128"/>
                <a:cs typeface="Segoe UI" panose="020B0502040204020203" pitchFamily="34" charset="0"/>
              </a:rPr>
              <a:t>STEP</a:t>
            </a:r>
            <a:r>
              <a:rPr lang="en-US" altLang="ja-JP" sz="1200" spc="100" dirty="0">
                <a:solidFill>
                  <a:schemeClr val="bg1"/>
                </a:solidFill>
                <a:latin typeface="Arial Rounded MT Bold" panose="020F0704030504030204" pitchFamily="34" charset="0"/>
                <a:ea typeface="メイリオ" panose="020B0604030504040204" pitchFamily="50" charset="-128"/>
                <a:cs typeface="Segoe UI" panose="020B0502040204020203" pitchFamily="34" charset="0"/>
              </a:rPr>
              <a:t>1</a:t>
            </a:r>
            <a:endParaRPr kumimoji="1" lang="en-US" altLang="ja-JP" sz="1000" spc="100" dirty="0">
              <a:solidFill>
                <a:schemeClr val="bg1"/>
              </a:solidFill>
              <a:latin typeface="Arial Rounded MT Bold" panose="020F0704030504030204" pitchFamily="34" charset="0"/>
              <a:ea typeface="メイリオ" panose="020B0604030504040204" pitchFamily="50" charset="-128"/>
              <a:cs typeface="Segoe UI" panose="020B0502040204020203" pitchFamily="34" charset="0"/>
            </a:endParaRPr>
          </a:p>
        </p:txBody>
      </p:sp>
      <p:sp>
        <p:nvSpPr>
          <p:cNvPr id="1136" name="正方形/長方形 149"/>
          <p:cNvSpPr/>
          <p:nvPr/>
        </p:nvSpPr>
        <p:spPr>
          <a:xfrm>
            <a:off x="506804" y="4592009"/>
            <a:ext cx="1940446" cy="6492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t"/>
          <a:lstStyle/>
          <a:p>
            <a:pPr>
              <a:lnSpc>
                <a:spcPts val="1000"/>
              </a:lnSpc>
            </a:pPr>
            <a:r>
              <a:rPr lang="ja-JP" altLang="en-US" sz="700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お好きな</a:t>
            </a:r>
            <a:r>
              <a:rPr kumimoji="1" lang="ja-JP" altLang="en-US" sz="700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加盟駐車場に駐車してください。</a:t>
            </a:r>
            <a:endParaRPr kumimoji="1" lang="en-US" altLang="ja-JP" sz="700" spc="100" dirty="0">
              <a:solidFill>
                <a:schemeClr val="tx1">
                  <a:lumMod val="75000"/>
                  <a:lumOff val="2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1300"/>
              </a:lnSpc>
            </a:pPr>
            <a:r>
              <a:rPr kumimoji="1" lang="ja-JP" altLang="en-US" sz="1000" b="1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駐車券</a:t>
            </a:r>
            <a:r>
              <a:rPr kumimoji="1" lang="ja-JP" altLang="en-US" sz="700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または</a:t>
            </a:r>
            <a:r>
              <a:rPr kumimoji="1" lang="ja-JP" altLang="en-US" sz="1000" b="1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駐車証明書</a:t>
            </a:r>
            <a:r>
              <a:rPr kumimoji="1" lang="ja-JP" altLang="en-US" sz="700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endParaRPr kumimoji="1" lang="en-US" altLang="ja-JP" sz="900" spc="100" dirty="0">
              <a:solidFill>
                <a:schemeClr val="tx1">
                  <a:lumMod val="75000"/>
                  <a:lumOff val="2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1300"/>
              </a:lnSpc>
            </a:pPr>
            <a:r>
              <a:rPr kumimoji="1" lang="ja-JP" altLang="en-US" sz="700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忘れずにお持ちください。</a:t>
            </a:r>
            <a:endParaRPr kumimoji="1" lang="en-US" altLang="ja-JP" sz="700" spc="100" dirty="0">
              <a:solidFill>
                <a:schemeClr val="tx1">
                  <a:lumMod val="75000"/>
                  <a:lumOff val="2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37" name="ホームベース 152"/>
          <p:cNvSpPr/>
          <p:nvPr/>
        </p:nvSpPr>
        <p:spPr>
          <a:xfrm>
            <a:off x="3587226" y="4326760"/>
            <a:ext cx="1567472" cy="216000"/>
          </a:xfrm>
          <a:prstGeom prst="homePlate">
            <a:avLst>
              <a:gd name="adj" fmla="val 44573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ja-JP" sz="900" spc="100" dirty="0">
                <a:solidFill>
                  <a:schemeClr val="bg1"/>
                </a:solidFill>
                <a:latin typeface="Arial Rounded MT Bold" panose="020F0704030504030204" pitchFamily="34" charset="0"/>
                <a:ea typeface="メイリオ" panose="020B0604030504040204" pitchFamily="50" charset="-128"/>
                <a:cs typeface="Segoe UI" panose="020B0502040204020203" pitchFamily="34" charset="0"/>
              </a:rPr>
              <a:t>STEP</a:t>
            </a:r>
            <a:r>
              <a:rPr lang="en-US" altLang="ja-JP" sz="1200" spc="100" dirty="0">
                <a:solidFill>
                  <a:schemeClr val="bg1"/>
                </a:solidFill>
                <a:latin typeface="Arial Rounded MT Bold" panose="020F0704030504030204" pitchFamily="34" charset="0"/>
                <a:ea typeface="メイリオ" panose="020B0604030504040204" pitchFamily="50" charset="-128"/>
                <a:cs typeface="Segoe UI" panose="020B0502040204020203" pitchFamily="34" charset="0"/>
              </a:rPr>
              <a:t>3</a:t>
            </a:r>
            <a:endParaRPr kumimoji="1" lang="en-US" altLang="ja-JP" sz="1000" spc="100" dirty="0">
              <a:solidFill>
                <a:schemeClr val="bg1"/>
              </a:solidFill>
              <a:latin typeface="Arial Rounded MT Bold" panose="020F0704030504030204" pitchFamily="34" charset="0"/>
              <a:ea typeface="メイリオ" panose="020B0604030504040204" pitchFamily="50" charset="-128"/>
              <a:cs typeface="Segoe UI" panose="020B0502040204020203" pitchFamily="34" charset="0"/>
            </a:endParaRPr>
          </a:p>
        </p:txBody>
      </p:sp>
      <p:sp>
        <p:nvSpPr>
          <p:cNvPr id="1138" name="ホームベース 153"/>
          <p:cNvSpPr/>
          <p:nvPr/>
        </p:nvSpPr>
        <p:spPr>
          <a:xfrm>
            <a:off x="5236881" y="4325003"/>
            <a:ext cx="963967" cy="216000"/>
          </a:xfrm>
          <a:prstGeom prst="homePlate">
            <a:avLst>
              <a:gd name="adj" fmla="val 44573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ja-JP" sz="800" spc="100" dirty="0">
                <a:solidFill>
                  <a:schemeClr val="bg1"/>
                </a:solidFill>
                <a:latin typeface="Arial Rounded MT Bold" panose="020F0704030504030204" pitchFamily="34" charset="0"/>
                <a:ea typeface="メイリオ" panose="020B0604030504040204" pitchFamily="50" charset="-128"/>
                <a:cs typeface="Segoe UI" panose="020B0502040204020203" pitchFamily="34" charset="0"/>
              </a:rPr>
              <a:t>STEP</a:t>
            </a:r>
            <a:r>
              <a:rPr lang="en-US" altLang="ja-JP" sz="1200" spc="100" dirty="0">
                <a:solidFill>
                  <a:schemeClr val="bg1"/>
                </a:solidFill>
                <a:latin typeface="Arial Rounded MT Bold" panose="020F0704030504030204" pitchFamily="34" charset="0"/>
                <a:ea typeface="メイリオ" panose="020B0604030504040204" pitchFamily="50" charset="-128"/>
                <a:cs typeface="Segoe UI" panose="020B0502040204020203" pitchFamily="34" charset="0"/>
              </a:rPr>
              <a:t>4</a:t>
            </a:r>
            <a:endParaRPr kumimoji="1" lang="en-US" altLang="ja-JP" sz="1000" spc="100" dirty="0">
              <a:solidFill>
                <a:schemeClr val="bg1"/>
              </a:solidFill>
              <a:latin typeface="Arial Rounded MT Bold" panose="020F0704030504030204" pitchFamily="34" charset="0"/>
              <a:ea typeface="メイリオ" panose="020B0604030504040204" pitchFamily="50" charset="-128"/>
              <a:cs typeface="Segoe UI" panose="020B0502040204020203" pitchFamily="34" charset="0"/>
            </a:endParaRPr>
          </a:p>
        </p:txBody>
      </p:sp>
      <p:sp>
        <p:nvSpPr>
          <p:cNvPr id="1139" name="正方形/長方形 155"/>
          <p:cNvSpPr/>
          <p:nvPr/>
        </p:nvSpPr>
        <p:spPr>
          <a:xfrm>
            <a:off x="3583624" y="4596852"/>
            <a:ext cx="1571074" cy="6492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t"/>
          <a:lstStyle/>
          <a:p>
            <a:pPr>
              <a:lnSpc>
                <a:spcPts val="1000"/>
              </a:lnSpc>
            </a:pPr>
            <a:r>
              <a:rPr lang="ja-JP" altLang="en-US" sz="700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終了後，受付に</a:t>
            </a:r>
            <a:r>
              <a:rPr kumimoji="1" lang="ja-JP" altLang="en-US" sz="700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駐車券または駐車証明書を提示して</a:t>
            </a:r>
            <a:r>
              <a:rPr lang="ja-JP" altLang="en-US" sz="700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ください。利用時間に応じてサービス券をお渡しします。</a:t>
            </a:r>
            <a:endParaRPr lang="en-US" altLang="ja-JP" sz="700" spc="100" dirty="0">
              <a:solidFill>
                <a:schemeClr val="tx1">
                  <a:lumMod val="75000"/>
                  <a:lumOff val="2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1000"/>
              </a:lnSpc>
            </a:pPr>
            <a:endParaRPr kumimoji="1" lang="ja-JP" altLang="en-US" sz="700" spc="100" dirty="0">
              <a:solidFill>
                <a:schemeClr val="tx1">
                  <a:lumMod val="75000"/>
                  <a:lumOff val="2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40" name="正方形/長方形 157"/>
          <p:cNvSpPr/>
          <p:nvPr/>
        </p:nvSpPr>
        <p:spPr>
          <a:xfrm>
            <a:off x="5236882" y="4611803"/>
            <a:ext cx="963967" cy="6294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t"/>
          <a:lstStyle/>
          <a:p>
            <a:pPr>
              <a:lnSpc>
                <a:spcPts val="1000"/>
              </a:lnSpc>
            </a:pPr>
            <a:r>
              <a:rPr kumimoji="1" lang="ja-JP" altLang="en-US" sz="700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精算機で精算し，出庫してください。</a:t>
            </a:r>
            <a:endParaRPr kumimoji="1" lang="en-US" altLang="ja-JP" sz="700" spc="100" dirty="0">
              <a:solidFill>
                <a:schemeClr val="tx1">
                  <a:lumMod val="75000"/>
                  <a:lumOff val="2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41" name="角丸四角形 159"/>
          <p:cNvSpPr/>
          <p:nvPr/>
        </p:nvSpPr>
        <p:spPr>
          <a:xfrm>
            <a:off x="547286" y="5504562"/>
            <a:ext cx="2597518" cy="2031853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t"/>
          <a:lstStyle/>
          <a:p>
            <a:pPr>
              <a:lnSpc>
                <a:spcPts val="1000"/>
              </a:lnSpc>
            </a:pPr>
            <a:r>
              <a:rPr kumimoji="1" lang="ja-JP" altLang="en-US" sz="800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利用する駐車場の駐車方式によって，</a:t>
            </a:r>
            <a:endParaRPr kumimoji="1" lang="en-US" altLang="ja-JP" sz="800" spc="100" dirty="0">
              <a:solidFill>
                <a:schemeClr val="tx1">
                  <a:lumMod val="75000"/>
                  <a:lumOff val="2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1000"/>
              </a:lnSpc>
            </a:pPr>
            <a:r>
              <a:rPr lang="ja-JP" altLang="en-US" sz="800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次のとおりとなります。</a:t>
            </a:r>
            <a:endParaRPr kumimoji="1" lang="en-US" altLang="ja-JP" sz="800" spc="100" dirty="0">
              <a:solidFill>
                <a:schemeClr val="tx1">
                  <a:lumMod val="75000"/>
                  <a:lumOff val="2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42" name="角丸四角形 8"/>
          <p:cNvSpPr/>
          <p:nvPr/>
        </p:nvSpPr>
        <p:spPr>
          <a:xfrm>
            <a:off x="4270824" y="2649117"/>
            <a:ext cx="860636" cy="236975"/>
          </a:xfrm>
          <a:prstGeom prst="roundRect">
            <a:avLst>
              <a:gd name="adj" fmla="val 0"/>
            </a:avLst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0" rtlCol="0" anchor="ctr"/>
          <a:lstStyle/>
          <a:p>
            <a:pPr algn="ctr">
              <a:lnSpc>
                <a:spcPts val="900"/>
              </a:lnSpc>
            </a:pPr>
            <a:r>
              <a:rPr kumimoji="1" lang="ja-JP" altLang="en-US" sz="600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このステッカーが</a:t>
            </a:r>
            <a:endParaRPr kumimoji="1" lang="en-US" altLang="ja-JP" sz="600" spc="100" dirty="0">
              <a:solidFill>
                <a:schemeClr val="tx1">
                  <a:lumMod val="75000"/>
                  <a:lumOff val="2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>
              <a:lnSpc>
                <a:spcPts val="900"/>
              </a:lnSpc>
            </a:pPr>
            <a:r>
              <a:rPr kumimoji="1" lang="ja-JP" altLang="en-US" sz="800" b="1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目印！</a:t>
            </a:r>
            <a:endParaRPr kumimoji="1" lang="ja-JP" altLang="en-US" sz="900" b="1" spc="100" dirty="0">
              <a:solidFill>
                <a:schemeClr val="tx1">
                  <a:lumMod val="75000"/>
                  <a:lumOff val="2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143" name="図 160"/>
          <p:cNvPicPr>
            <a:picLocks noChangeAspect="1"/>
          </p:cNvPicPr>
          <p:nvPr/>
        </p:nvPicPr>
        <p:blipFill>
          <a:blip r:embed="rId2">
            <a:grayscl/>
          </a:blip>
          <a:srcRect l="37500" t="2760" r="42291" b="3455"/>
          <a:stretch>
            <a:fillRect/>
          </a:stretch>
        </p:blipFill>
        <p:spPr>
          <a:xfrm>
            <a:off x="4426389" y="2911889"/>
            <a:ext cx="549505" cy="759902"/>
          </a:xfrm>
          <a:prstGeom prst="rect">
            <a:avLst/>
          </a:prstGeom>
        </p:spPr>
      </p:pic>
      <p:cxnSp>
        <p:nvCxnSpPr>
          <p:cNvPr id="1144" name="直線コネクタ 25"/>
          <p:cNvCxnSpPr/>
          <p:nvPr/>
        </p:nvCxnSpPr>
        <p:spPr>
          <a:xfrm>
            <a:off x="547285" y="4874393"/>
            <a:ext cx="3960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5" name="直線コネクタ 165"/>
          <p:cNvCxnSpPr/>
          <p:nvPr/>
        </p:nvCxnSpPr>
        <p:spPr>
          <a:xfrm>
            <a:off x="1261660" y="4879631"/>
            <a:ext cx="6840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6" name="四角形: 角を丸くする 26"/>
          <p:cNvSpPr/>
          <p:nvPr/>
        </p:nvSpPr>
        <p:spPr>
          <a:xfrm>
            <a:off x="648322" y="6218579"/>
            <a:ext cx="893157" cy="527319"/>
          </a:xfrm>
          <a:prstGeom prst="roundRect">
            <a:avLst>
              <a:gd name="adj" fmla="val 5549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72000" rIns="0" bIns="36000" rtlCol="0" anchor="ctr"/>
          <a:lstStyle/>
          <a:p>
            <a:pPr algn="ctr"/>
            <a:r>
              <a:rPr kumimoji="1" lang="ja-JP" altLang="en-US" sz="8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ゲート方式</a:t>
            </a:r>
          </a:p>
        </p:txBody>
      </p:sp>
      <p:sp>
        <p:nvSpPr>
          <p:cNvPr id="1147" name="四角形: 角を丸くする 166"/>
          <p:cNvSpPr/>
          <p:nvPr/>
        </p:nvSpPr>
        <p:spPr>
          <a:xfrm>
            <a:off x="1623900" y="6218579"/>
            <a:ext cx="1428334" cy="527319"/>
          </a:xfrm>
          <a:prstGeom prst="roundRect">
            <a:avLst>
              <a:gd name="adj" fmla="val 534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>
              <a:lnSpc>
                <a:spcPts val="1100"/>
              </a:lnSpc>
            </a:pPr>
            <a:r>
              <a:rPr kumimoji="1" lang="ja-JP" altLang="en-US" sz="8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ロック板（フラップ）方式</a:t>
            </a:r>
            <a:endParaRPr kumimoji="1" lang="en-US" altLang="ja-JP" sz="8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>
              <a:lnSpc>
                <a:spcPts val="1100"/>
              </a:lnSpc>
            </a:pPr>
            <a:r>
              <a:rPr lang="ja-JP" altLang="en-US" sz="800" spc="1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en-US" altLang="ja-JP" sz="800" spc="1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or</a:t>
            </a:r>
            <a:endParaRPr kumimoji="1" lang="en-US" altLang="ja-JP" sz="800" spc="1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>
              <a:lnSpc>
                <a:spcPts val="1100"/>
              </a:lnSpc>
            </a:pPr>
            <a:r>
              <a:rPr kumimoji="1" lang="ja-JP" altLang="en-US" sz="8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フラップがない方式</a:t>
            </a:r>
          </a:p>
        </p:txBody>
      </p:sp>
      <p:cxnSp>
        <p:nvCxnSpPr>
          <p:cNvPr id="1148" name="直線コネクタ 32"/>
          <p:cNvCxnSpPr>
            <a:cxnSpLocks/>
          </p:cNvCxnSpPr>
          <p:nvPr/>
        </p:nvCxnSpPr>
        <p:spPr>
          <a:xfrm>
            <a:off x="4270824" y="2739970"/>
            <a:ext cx="72000" cy="14400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9" name="直線コネクタ 168"/>
          <p:cNvCxnSpPr>
            <a:cxnSpLocks/>
          </p:cNvCxnSpPr>
          <p:nvPr/>
        </p:nvCxnSpPr>
        <p:spPr>
          <a:xfrm flipH="1">
            <a:off x="5043603" y="2731579"/>
            <a:ext cx="72000" cy="14400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0" name="正方形/長方形 169"/>
          <p:cNvSpPr/>
          <p:nvPr/>
        </p:nvSpPr>
        <p:spPr>
          <a:xfrm>
            <a:off x="371849" y="8770760"/>
            <a:ext cx="900000" cy="144000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8000" rIns="0" bIns="0" rtlCol="0" anchor="ctr"/>
          <a:lstStyle/>
          <a:p>
            <a:pPr algn="ctr"/>
            <a:r>
              <a:rPr kumimoji="1" lang="ja-JP" altLang="en-US" sz="800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お問合せ先</a:t>
            </a:r>
          </a:p>
        </p:txBody>
      </p:sp>
      <p:pic>
        <p:nvPicPr>
          <p:cNvPr id="1151" name="図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0200" y="5494383"/>
            <a:ext cx="3045504" cy="1963955"/>
          </a:xfrm>
          <a:prstGeom prst="rect">
            <a:avLst/>
          </a:prstGeom>
        </p:spPr>
      </p:pic>
      <p:pic>
        <p:nvPicPr>
          <p:cNvPr id="1152" name="図 3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31564" y="3025885"/>
            <a:ext cx="644220" cy="644220"/>
          </a:xfrm>
          <a:prstGeom prst="rect">
            <a:avLst/>
          </a:prstGeom>
        </p:spPr>
      </p:pic>
      <p:sp>
        <p:nvSpPr>
          <p:cNvPr id="1153" name="ホームベース 152"/>
          <p:cNvSpPr/>
          <p:nvPr/>
        </p:nvSpPr>
        <p:spPr>
          <a:xfrm>
            <a:off x="2531238" y="4327396"/>
            <a:ext cx="972000" cy="220238"/>
          </a:xfrm>
          <a:prstGeom prst="homePlat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0" tIns="18000" rIns="0" bIns="0" rtlCol="0" anchor="ctr"/>
          <a:lstStyle/>
          <a:p>
            <a:pPr algn="ctr"/>
            <a:r>
              <a:rPr lang="en-US" altLang="ja-JP" sz="800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  <a:ea typeface="メイリオ" panose="020B0604030504040204" pitchFamily="50" charset="-128"/>
                <a:cs typeface="Segoe UI" panose="020B0502040204020203" pitchFamily="34" charset="0"/>
              </a:rPr>
              <a:t>STEP</a:t>
            </a:r>
            <a:r>
              <a:rPr lang="en-US" altLang="ja-JP" sz="1200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  <a:ea typeface="メイリオ" panose="020B0604030504040204" pitchFamily="50" charset="-128"/>
                <a:cs typeface="Segoe UI" panose="020B0502040204020203" pitchFamily="34" charset="0"/>
              </a:rPr>
              <a:t>2</a:t>
            </a:r>
            <a:endParaRPr lang="en-US" altLang="ja-JP" sz="1000" spc="100" dirty="0">
              <a:solidFill>
                <a:schemeClr val="tx1">
                  <a:lumMod val="75000"/>
                  <a:lumOff val="25000"/>
                </a:schemeClr>
              </a:solidFill>
              <a:latin typeface="Arial Rounded MT Bold" panose="020F0704030504030204" pitchFamily="34" charset="0"/>
              <a:ea typeface="メイリオ" panose="020B0604030504040204" pitchFamily="50" charset="-128"/>
              <a:cs typeface="Segoe UI" panose="020B0502040204020203" pitchFamily="34" charset="0"/>
            </a:endParaRPr>
          </a:p>
        </p:txBody>
      </p:sp>
      <p:sp>
        <p:nvSpPr>
          <p:cNvPr id="1154" name="正方形/長方形 144"/>
          <p:cNvSpPr/>
          <p:nvPr/>
        </p:nvSpPr>
        <p:spPr>
          <a:xfrm>
            <a:off x="5354628" y="2732135"/>
            <a:ext cx="603280" cy="33916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r>
              <a:rPr kumimoji="1" lang="ja-JP" altLang="en-US" sz="5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ラクラクチケットの詳細，加盟駐車場の情報はホームページで確認してください。</a:t>
            </a:r>
            <a:endParaRPr kumimoji="1" lang="en-US" altLang="ja-JP" sz="500" dirty="0">
              <a:solidFill>
                <a:schemeClr val="tx1">
                  <a:lumMod val="75000"/>
                  <a:lumOff val="2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55" name="角丸四角形 159"/>
          <p:cNvSpPr/>
          <p:nvPr/>
        </p:nvSpPr>
        <p:spPr>
          <a:xfrm>
            <a:off x="547285" y="5292035"/>
            <a:ext cx="2597518" cy="216000"/>
          </a:xfrm>
          <a:prstGeom prst="round2SameRect">
            <a:avLst/>
          </a:prstGeom>
          <a:solidFill>
            <a:srgbClr val="404040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0" rtlCol="0" anchor="ctr"/>
          <a:lstStyle/>
          <a:p>
            <a:pPr algn="ctr"/>
            <a:r>
              <a:rPr kumimoji="1" lang="ja-JP" altLang="en-US" sz="900" b="1" spc="1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駐車券 と 駐車証明書</a:t>
            </a:r>
            <a:endParaRPr kumimoji="1" lang="en-US" altLang="ja-JP" sz="800" spc="1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1156" name="直線矢印コネクタ 27"/>
          <p:cNvCxnSpPr>
            <a:cxnSpLocks/>
          </p:cNvCxnSpPr>
          <p:nvPr/>
        </p:nvCxnSpPr>
        <p:spPr>
          <a:xfrm flipH="1">
            <a:off x="1103477" y="6743517"/>
            <a:ext cx="0" cy="117130"/>
          </a:xfrm>
          <a:prstGeom prst="straightConnector1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headEnd type="none"/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7" name="直線矢印コネクタ 109"/>
          <p:cNvCxnSpPr>
            <a:cxnSpLocks/>
          </p:cNvCxnSpPr>
          <p:nvPr/>
        </p:nvCxnSpPr>
        <p:spPr>
          <a:xfrm>
            <a:off x="2342829" y="6743517"/>
            <a:ext cx="0" cy="117130"/>
          </a:xfrm>
          <a:prstGeom prst="straightConnector1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headEnd type="none"/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8" name="正方形/長方形 110"/>
          <p:cNvSpPr/>
          <p:nvPr/>
        </p:nvSpPr>
        <p:spPr>
          <a:xfrm>
            <a:off x="636902" y="6863028"/>
            <a:ext cx="904577" cy="2583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0" rtlCol="0" anchor="ctr"/>
          <a:lstStyle/>
          <a:p>
            <a:pPr algn="ctr">
              <a:lnSpc>
                <a:spcPts val="1100"/>
              </a:lnSpc>
            </a:pPr>
            <a:r>
              <a:rPr lang="ja-JP" altLang="en-US" sz="1000" b="1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駐車券</a:t>
            </a:r>
            <a:endParaRPr kumimoji="1" lang="ja-JP" altLang="en-US" sz="1000" b="1" spc="100" dirty="0">
              <a:solidFill>
                <a:schemeClr val="tx1">
                  <a:lumMod val="75000"/>
                  <a:lumOff val="2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59" name="正方形/長方形 117"/>
          <p:cNvSpPr/>
          <p:nvPr/>
        </p:nvSpPr>
        <p:spPr>
          <a:xfrm>
            <a:off x="1623900" y="6863028"/>
            <a:ext cx="1431870" cy="2583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0" rtlCol="0" anchor="ctr"/>
          <a:lstStyle/>
          <a:p>
            <a:pPr algn="ctr">
              <a:lnSpc>
                <a:spcPts val="1100"/>
              </a:lnSpc>
            </a:pPr>
            <a:r>
              <a:rPr lang="ja-JP" altLang="en-US" sz="1000" b="1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駐車証明書</a:t>
            </a:r>
            <a:endParaRPr kumimoji="1" lang="ja-JP" altLang="en-US" sz="1000" b="1" spc="100" dirty="0">
              <a:solidFill>
                <a:schemeClr val="tx1">
                  <a:lumMod val="75000"/>
                  <a:lumOff val="2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60" name="正方形/長方形 118"/>
          <p:cNvSpPr/>
          <p:nvPr/>
        </p:nvSpPr>
        <p:spPr>
          <a:xfrm>
            <a:off x="1623823" y="7096011"/>
            <a:ext cx="1431946" cy="324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0" bIns="0" rtlCol="0" anchor="t"/>
          <a:lstStyle/>
          <a:p>
            <a:pPr>
              <a:lnSpc>
                <a:spcPts val="800"/>
              </a:lnSpc>
            </a:pPr>
            <a:r>
              <a:rPr lang="ja-JP" altLang="en-US" sz="700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精算機で，車を停めた車室番号を押して「駐車証明書」を発行し，お持ちください。</a:t>
            </a:r>
            <a:endParaRPr kumimoji="1" lang="ja-JP" altLang="en-US" sz="700" spc="100" dirty="0">
              <a:solidFill>
                <a:schemeClr val="tx1">
                  <a:lumMod val="75000"/>
                  <a:lumOff val="2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61" name="正方形/長方形 119"/>
          <p:cNvSpPr/>
          <p:nvPr/>
        </p:nvSpPr>
        <p:spPr>
          <a:xfrm>
            <a:off x="635680" y="7096011"/>
            <a:ext cx="905799" cy="324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0" bIns="0" rtlCol="0" anchor="t"/>
          <a:lstStyle/>
          <a:p>
            <a:pPr>
              <a:lnSpc>
                <a:spcPts val="800"/>
              </a:lnSpc>
            </a:pPr>
            <a:r>
              <a:rPr kumimoji="1" lang="ja-JP" altLang="en-US" sz="700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駐車券をそのままお持ちください。</a:t>
            </a:r>
          </a:p>
        </p:txBody>
      </p:sp>
      <p:sp>
        <p:nvSpPr>
          <p:cNvPr id="1162" name="角丸四角形 132"/>
          <p:cNvSpPr/>
          <p:nvPr/>
        </p:nvSpPr>
        <p:spPr>
          <a:xfrm>
            <a:off x="490208" y="7601516"/>
            <a:ext cx="2729995" cy="984335"/>
          </a:xfrm>
          <a:prstGeom prst="roundRect">
            <a:avLst>
              <a:gd name="adj" fmla="val 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0" rIns="0" bIns="0" rtlCol="0" anchor="ctr">
            <a:noAutofit/>
          </a:bodyPr>
          <a:lstStyle/>
          <a:p>
            <a:pPr>
              <a:lnSpc>
                <a:spcPts val="400"/>
              </a:lnSpc>
              <a:spcAft>
                <a:spcPts val="300"/>
              </a:spcAft>
            </a:pPr>
            <a:r>
              <a:rPr lang="ja-JP" altLang="en-US" sz="800" spc="1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Segoe UI" panose="020B0502040204020203" pitchFamily="34" charset="0"/>
              </a:rPr>
              <a:t>・</a:t>
            </a:r>
            <a:r>
              <a:rPr lang="ja-JP" altLang="en-US" sz="800" b="1" spc="1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Segoe UI" panose="020B0502040204020203" pitchFamily="34" charset="0"/>
              </a:rPr>
              <a:t>タイムズ及びイオンモール旭川駅前店駐車場、</a:t>
            </a:r>
            <a:endParaRPr lang="en-US" altLang="ja-JP" sz="800" b="1" spc="1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Segoe UI" panose="020B0502040204020203" pitchFamily="34" charset="0"/>
            </a:endParaRPr>
          </a:p>
          <a:p>
            <a:pPr>
              <a:lnSpc>
                <a:spcPts val="400"/>
              </a:lnSpc>
              <a:spcAft>
                <a:spcPts val="300"/>
              </a:spcAft>
            </a:pPr>
            <a:endParaRPr lang="en-US" altLang="ja-JP" sz="800" b="1" spc="1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Segoe UI" panose="020B0502040204020203" pitchFamily="34" charset="0"/>
            </a:endParaRPr>
          </a:p>
          <a:p>
            <a:pPr>
              <a:lnSpc>
                <a:spcPts val="400"/>
              </a:lnSpc>
              <a:spcAft>
                <a:spcPts val="300"/>
              </a:spcAft>
            </a:pPr>
            <a:r>
              <a:rPr lang="ja-JP" altLang="en-US" sz="800" b="1" spc="1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Segoe UI" panose="020B0502040204020203" pitchFamily="34" charset="0"/>
              </a:rPr>
              <a:t>  その他一部駐車場ではラクラクチケットが使用</a:t>
            </a:r>
            <a:endParaRPr lang="en-US" altLang="ja-JP" sz="800" b="1" spc="1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Segoe UI" panose="020B0502040204020203" pitchFamily="34" charset="0"/>
            </a:endParaRPr>
          </a:p>
          <a:p>
            <a:pPr>
              <a:lnSpc>
                <a:spcPts val="400"/>
              </a:lnSpc>
              <a:spcAft>
                <a:spcPts val="300"/>
              </a:spcAft>
            </a:pPr>
            <a:endParaRPr lang="en-US" altLang="ja-JP" sz="800" b="1" spc="1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Segoe UI" panose="020B0502040204020203" pitchFamily="34" charset="0"/>
            </a:endParaRPr>
          </a:p>
          <a:p>
            <a:pPr>
              <a:lnSpc>
                <a:spcPts val="400"/>
              </a:lnSpc>
              <a:spcAft>
                <a:spcPts val="300"/>
              </a:spcAft>
            </a:pPr>
            <a:r>
              <a:rPr lang="en-US" altLang="ja-JP" sz="800" b="1" spc="1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Segoe UI" panose="020B0502040204020203" pitchFamily="34" charset="0"/>
              </a:rPr>
              <a:t>  </a:t>
            </a:r>
            <a:r>
              <a:rPr lang="ja-JP" altLang="en-US" sz="800" b="1" spc="1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Segoe UI" panose="020B0502040204020203" pitchFamily="34" charset="0"/>
              </a:rPr>
              <a:t>できません。ご利用前にご確認ください。</a:t>
            </a:r>
            <a:endParaRPr lang="en-US" altLang="ja-JP" sz="800" b="1" spc="1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Segoe UI" panose="020B0502040204020203" pitchFamily="34" charset="0"/>
            </a:endParaRPr>
          </a:p>
          <a:p>
            <a:pPr>
              <a:lnSpc>
                <a:spcPts val="400"/>
              </a:lnSpc>
              <a:spcAft>
                <a:spcPts val="300"/>
              </a:spcAft>
            </a:pPr>
            <a:endParaRPr lang="en-US" altLang="ja-JP" sz="800" b="1" spc="1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Segoe UI" panose="020B0502040204020203" pitchFamily="34" charset="0"/>
            </a:endParaRPr>
          </a:p>
          <a:p>
            <a:pPr>
              <a:lnSpc>
                <a:spcPts val="400"/>
              </a:lnSpc>
              <a:spcAft>
                <a:spcPts val="300"/>
              </a:spcAft>
            </a:pPr>
            <a:r>
              <a:rPr lang="ja-JP" altLang="en-US" sz="700" b="1" spc="1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Segoe UI" panose="020B0502040204020203" pitchFamily="34" charset="0"/>
              </a:rPr>
              <a:t>・</a:t>
            </a:r>
            <a:r>
              <a:rPr lang="ja-JP" altLang="en-US" sz="700" spc="100" dirty="0">
                <a:solidFill>
                  <a:schemeClr val="bg1"/>
                </a:solidFill>
                <a:latin typeface="Segoe UI" panose="020B0502040204020203" pitchFamily="34" charset="0"/>
                <a:ea typeface="メイリオ" panose="020B0604030504040204" pitchFamily="50" charset="-128"/>
                <a:cs typeface="Segoe UI" panose="020B0502040204020203" pitchFamily="34" charset="0"/>
              </a:rPr>
              <a:t>ご希望の駐車場が満車の場合があります。</a:t>
            </a:r>
            <a:endParaRPr lang="en-US" altLang="ja-JP" sz="700" spc="100" dirty="0">
              <a:solidFill>
                <a:schemeClr val="bg1"/>
              </a:solidFill>
              <a:latin typeface="Segoe UI" panose="020B0502040204020203" pitchFamily="34" charset="0"/>
              <a:ea typeface="メイリオ" panose="020B0604030504040204" pitchFamily="50" charset="-128"/>
              <a:cs typeface="Segoe UI" panose="020B0502040204020203" pitchFamily="34" charset="0"/>
            </a:endParaRPr>
          </a:p>
          <a:p>
            <a:pPr>
              <a:lnSpc>
                <a:spcPts val="400"/>
              </a:lnSpc>
            </a:pPr>
            <a:r>
              <a:rPr lang="ja-JP" altLang="en-US" sz="700" spc="100" dirty="0">
                <a:solidFill>
                  <a:schemeClr val="bg1"/>
                </a:solidFill>
                <a:latin typeface="Segoe UI" panose="020B0502040204020203" pitchFamily="34" charset="0"/>
                <a:ea typeface="メイリオ" panose="020B0604030504040204" pitchFamily="50" charset="-128"/>
                <a:cs typeface="Segoe UI" panose="020B0502040204020203" pitchFamily="34" charset="0"/>
              </a:rPr>
              <a:t>・駐車券・駐車証明書の紛失に注意してください。</a:t>
            </a:r>
            <a:endParaRPr kumimoji="1" lang="ja-JP" altLang="en-US" sz="700" spc="100" dirty="0">
              <a:solidFill>
                <a:schemeClr val="bg1"/>
              </a:solidFill>
              <a:latin typeface="Segoe UI" panose="020B0502040204020203" pitchFamily="34" charset="0"/>
              <a:ea typeface="メイリオ" panose="020B0604030504040204" pitchFamily="50" charset="-128"/>
              <a:cs typeface="Segoe UI" panose="020B0502040204020203" pitchFamily="34" charset="0"/>
            </a:endParaRPr>
          </a:p>
        </p:txBody>
      </p:sp>
      <p:sp>
        <p:nvSpPr>
          <p:cNvPr id="1163" name="楕円 51"/>
          <p:cNvSpPr/>
          <p:nvPr/>
        </p:nvSpPr>
        <p:spPr>
          <a:xfrm>
            <a:off x="4490899" y="5916505"/>
            <a:ext cx="72000" cy="72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64" name="楕円 127"/>
          <p:cNvSpPr/>
          <p:nvPr/>
        </p:nvSpPr>
        <p:spPr>
          <a:xfrm>
            <a:off x="4495133" y="6509171"/>
            <a:ext cx="72000" cy="72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65" name="楕円 128"/>
          <p:cNvSpPr/>
          <p:nvPr/>
        </p:nvSpPr>
        <p:spPr>
          <a:xfrm>
            <a:off x="4490899" y="6776731"/>
            <a:ext cx="72000" cy="72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66" name="楕円 129"/>
          <p:cNvSpPr/>
          <p:nvPr/>
        </p:nvSpPr>
        <p:spPr>
          <a:xfrm>
            <a:off x="4690365" y="6698462"/>
            <a:ext cx="72000" cy="72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67" name="正方形/長方形 52"/>
          <p:cNvSpPr/>
          <p:nvPr/>
        </p:nvSpPr>
        <p:spPr>
          <a:xfrm>
            <a:off x="4622800" y="6499507"/>
            <a:ext cx="257176" cy="137722"/>
          </a:xfrm>
          <a:prstGeom prst="rect">
            <a:avLst/>
          </a:prstGeom>
          <a:pattFill prst="ltUpDiag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68" name="楕円 133"/>
          <p:cNvSpPr/>
          <p:nvPr/>
        </p:nvSpPr>
        <p:spPr>
          <a:xfrm>
            <a:off x="5074717" y="6065045"/>
            <a:ext cx="72000" cy="72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70" name="正方形/長方形 135"/>
          <p:cNvSpPr/>
          <p:nvPr/>
        </p:nvSpPr>
        <p:spPr>
          <a:xfrm>
            <a:off x="4998861" y="6158318"/>
            <a:ext cx="206150" cy="13044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en-US" altLang="ja-JP" sz="600" dirty="0" err="1">
                <a:latin typeface="Segoe UI" panose="020B0502040204020203" pitchFamily="34" charset="0"/>
                <a:cs typeface="Segoe UI" panose="020B0502040204020203" pitchFamily="34" charset="0"/>
              </a:rPr>
              <a:t>A.s.h</a:t>
            </a:r>
            <a:endParaRPr kumimoji="1" lang="ja-JP" altLang="en-US" sz="6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71" name="正方形/長方形 136"/>
          <p:cNvSpPr/>
          <p:nvPr/>
        </p:nvSpPr>
        <p:spPr>
          <a:xfrm>
            <a:off x="5002615" y="6507384"/>
            <a:ext cx="202396" cy="3456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700"/>
              </a:lnSpc>
            </a:pPr>
            <a:r>
              <a:rPr kumimoji="1" lang="ja-JP" altLang="en-US" sz="600" dirty="0">
                <a:latin typeface="メイリオ" panose="020B0604030504040204" pitchFamily="50" charset="-128"/>
                <a:ea typeface="メイリオ" panose="020B0604030504040204" pitchFamily="50" charset="-128"/>
                <a:cs typeface="Segoe UI" panose="020B0502040204020203" pitchFamily="34" charset="0"/>
              </a:rPr>
              <a:t>ﾌｨｰﾙ</a:t>
            </a:r>
            <a:endParaRPr kumimoji="1" lang="en-US" altLang="ja-JP" sz="600" dirty="0">
              <a:latin typeface="メイリオ" panose="020B0604030504040204" pitchFamily="50" charset="-128"/>
              <a:ea typeface="メイリオ" panose="020B0604030504040204" pitchFamily="50" charset="-128"/>
              <a:cs typeface="Segoe UI" panose="020B0502040204020203" pitchFamily="34" charset="0"/>
            </a:endParaRPr>
          </a:p>
          <a:p>
            <a:pPr algn="ctr">
              <a:lnSpc>
                <a:spcPts val="700"/>
              </a:lnSpc>
            </a:pPr>
            <a:r>
              <a:rPr lang="ja-JP" altLang="en-US" sz="600" dirty="0">
                <a:latin typeface="メイリオ" panose="020B0604030504040204" pitchFamily="50" charset="-128"/>
                <a:ea typeface="メイリオ" panose="020B0604030504040204" pitchFamily="50" charset="-128"/>
                <a:cs typeface="Segoe UI" panose="020B0502040204020203" pitchFamily="34" charset="0"/>
              </a:rPr>
              <a:t>旭川</a:t>
            </a:r>
            <a:endParaRPr kumimoji="1" lang="ja-JP" altLang="en-US" sz="600" dirty="0">
              <a:latin typeface="メイリオ" panose="020B0604030504040204" pitchFamily="50" charset="-128"/>
              <a:ea typeface="メイリオ" panose="020B0604030504040204" pitchFamily="50" charset="-128"/>
              <a:cs typeface="Segoe UI" panose="020B0502040204020203" pitchFamily="34" charset="0"/>
            </a:endParaRPr>
          </a:p>
        </p:txBody>
      </p:sp>
      <p:sp>
        <p:nvSpPr>
          <p:cNvPr id="1172" name="正方形/長方形 137"/>
          <p:cNvSpPr/>
          <p:nvPr/>
        </p:nvSpPr>
        <p:spPr>
          <a:xfrm>
            <a:off x="5264943" y="6158317"/>
            <a:ext cx="244809" cy="13772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ja-JP" altLang="en-US" sz="600" dirty="0">
                <a:latin typeface="メイリオ" panose="020B0604030504040204" pitchFamily="50" charset="-128"/>
                <a:ea typeface="メイリオ" panose="020B0604030504040204" pitchFamily="50" charset="-128"/>
                <a:cs typeface="Segoe UI" panose="020B0502040204020203" pitchFamily="34" charset="0"/>
              </a:rPr>
              <a:t>旧ﾏﾙｶﾂ</a:t>
            </a:r>
          </a:p>
        </p:txBody>
      </p:sp>
      <p:sp>
        <p:nvSpPr>
          <p:cNvPr id="1173" name="正方形/長方形 138"/>
          <p:cNvSpPr/>
          <p:nvPr/>
        </p:nvSpPr>
        <p:spPr>
          <a:xfrm>
            <a:off x="5867400" y="6160304"/>
            <a:ext cx="207169" cy="12845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ja-JP" altLang="en-US" sz="600" dirty="0">
                <a:latin typeface="メイリオ" panose="020B0604030504040204" pitchFamily="50" charset="-128"/>
                <a:ea typeface="メイリオ" panose="020B0604030504040204" pitchFamily="50" charset="-128"/>
                <a:cs typeface="Segoe UI" panose="020B0502040204020203" pitchFamily="34" charset="0"/>
              </a:rPr>
              <a:t>ｵｸﾉ</a:t>
            </a:r>
            <a:endParaRPr kumimoji="1" lang="ja-JP" altLang="en-US" sz="600" dirty="0">
              <a:latin typeface="メイリオ" panose="020B0604030504040204" pitchFamily="50" charset="-128"/>
              <a:ea typeface="メイリオ" panose="020B0604030504040204" pitchFamily="50" charset="-128"/>
              <a:cs typeface="Segoe UI" panose="020B0502040204020203" pitchFamily="34" charset="0"/>
            </a:endParaRPr>
          </a:p>
        </p:txBody>
      </p:sp>
      <p:sp>
        <p:nvSpPr>
          <p:cNvPr id="1176" name="楕円 147"/>
          <p:cNvSpPr/>
          <p:nvPr/>
        </p:nvSpPr>
        <p:spPr>
          <a:xfrm>
            <a:off x="5276851" y="6612239"/>
            <a:ext cx="72000" cy="72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77" name="楕円 150"/>
          <p:cNvSpPr/>
          <p:nvPr/>
        </p:nvSpPr>
        <p:spPr>
          <a:xfrm>
            <a:off x="5733488" y="5544535"/>
            <a:ext cx="72000" cy="72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178" name="楕円 161"/>
          <p:cNvSpPr/>
          <p:nvPr/>
        </p:nvSpPr>
        <p:spPr>
          <a:xfrm>
            <a:off x="5887037" y="5624617"/>
            <a:ext cx="72000" cy="72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179" name="楕円 162"/>
          <p:cNvSpPr/>
          <p:nvPr/>
        </p:nvSpPr>
        <p:spPr>
          <a:xfrm>
            <a:off x="5402007" y="5696299"/>
            <a:ext cx="72000" cy="72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180" name="正方形/長方形 163"/>
          <p:cNvSpPr/>
          <p:nvPr/>
        </p:nvSpPr>
        <p:spPr>
          <a:xfrm>
            <a:off x="3542203" y="5958923"/>
            <a:ext cx="222250" cy="8876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lIns="0" tIns="0" rIns="0" bIns="0" rtlCol="0" anchor="ctr"/>
          <a:lstStyle/>
          <a:p>
            <a:pPr algn="ctr"/>
            <a:r>
              <a:rPr kumimoji="1" lang="ja-JP" altLang="en-US" sz="600" dirty="0">
                <a:latin typeface="メイリオ" panose="020B0604030504040204" pitchFamily="50" charset="-128"/>
                <a:ea typeface="メイリオ" panose="020B0604030504040204" pitchFamily="50" charset="-128"/>
                <a:cs typeface="Segoe UI" panose="020B0502040204020203" pitchFamily="34" charset="0"/>
              </a:rPr>
              <a:t>旭　川　駅</a:t>
            </a:r>
          </a:p>
        </p:txBody>
      </p:sp>
      <p:sp>
        <p:nvSpPr>
          <p:cNvPr id="1181" name="正方形/長方形 171"/>
          <p:cNvSpPr/>
          <p:nvPr/>
        </p:nvSpPr>
        <p:spPr>
          <a:xfrm>
            <a:off x="5603081" y="6975853"/>
            <a:ext cx="202407" cy="12756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8000" rIns="0" bIns="0" rtlCol="0" anchor="ctr"/>
          <a:lstStyle/>
          <a:p>
            <a:pPr algn="ctr"/>
            <a:r>
              <a:rPr kumimoji="1" lang="ja-JP" altLang="en-US" sz="400" dirty="0">
                <a:latin typeface="メイリオ" panose="020B0604030504040204" pitchFamily="50" charset="-128"/>
                <a:ea typeface="メイリオ" panose="020B0604030504040204" pitchFamily="50" charset="-128"/>
                <a:cs typeface="Segoe UI" panose="020B0502040204020203" pitchFamily="34" charset="0"/>
              </a:rPr>
              <a:t>北海道</a:t>
            </a:r>
            <a:endParaRPr kumimoji="1" lang="en-US" altLang="ja-JP" sz="400" dirty="0">
              <a:latin typeface="メイリオ" panose="020B0604030504040204" pitchFamily="50" charset="-128"/>
              <a:ea typeface="メイリオ" panose="020B0604030504040204" pitchFamily="50" charset="-128"/>
              <a:cs typeface="Segoe UI" panose="020B0502040204020203" pitchFamily="34" charset="0"/>
            </a:endParaRPr>
          </a:p>
          <a:p>
            <a:pPr algn="ctr"/>
            <a:r>
              <a:rPr kumimoji="1" lang="ja-JP" altLang="en-US" sz="400" dirty="0">
                <a:latin typeface="メイリオ" panose="020B0604030504040204" pitchFamily="50" charset="-128"/>
                <a:ea typeface="メイリオ" panose="020B0604030504040204" pitchFamily="50" charset="-128"/>
                <a:cs typeface="Segoe UI" panose="020B0502040204020203" pitchFamily="34" charset="0"/>
              </a:rPr>
              <a:t>銀行</a:t>
            </a:r>
          </a:p>
        </p:txBody>
      </p:sp>
      <p:sp>
        <p:nvSpPr>
          <p:cNvPr id="1183" name="楕円 173"/>
          <p:cNvSpPr/>
          <p:nvPr/>
        </p:nvSpPr>
        <p:spPr>
          <a:xfrm>
            <a:off x="6208743" y="6216761"/>
            <a:ext cx="72000" cy="72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84" name="楕円 174"/>
          <p:cNvSpPr/>
          <p:nvPr/>
        </p:nvSpPr>
        <p:spPr>
          <a:xfrm>
            <a:off x="6208743" y="6636244"/>
            <a:ext cx="72000" cy="72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85" name="角丸四角形 132"/>
          <p:cNvSpPr/>
          <p:nvPr/>
        </p:nvSpPr>
        <p:spPr>
          <a:xfrm>
            <a:off x="3816378" y="6127542"/>
            <a:ext cx="738953" cy="252000"/>
          </a:xfrm>
          <a:prstGeom prst="roundRect">
            <a:avLst>
              <a:gd name="adj" fmla="val 9628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0" rIns="0" bIns="0" rtlCol="0" anchor="ctr">
            <a:noAutofit/>
          </a:bodyPr>
          <a:lstStyle/>
          <a:p>
            <a:r>
              <a:rPr lang="ja-JP" altLang="en-US" sz="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Segoe UI" panose="020B0502040204020203" pitchFamily="34" charset="0"/>
              </a:rPr>
              <a:t>宮下パーキング</a:t>
            </a:r>
            <a:endParaRPr kumimoji="1" lang="en-US" altLang="ja-JP" sz="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Segoe UI" panose="020B0502040204020203" pitchFamily="34" charset="0"/>
            </a:endParaRPr>
          </a:p>
          <a:p>
            <a:r>
              <a:rPr kumimoji="1" lang="ja-JP" altLang="en-US" sz="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Segoe UI" panose="020B0502040204020203" pitchFamily="34" charset="0"/>
              </a:rPr>
              <a:t>ゲート式</a:t>
            </a:r>
            <a:endParaRPr kumimoji="1" lang="ja-JP" altLang="en-US" sz="700" b="1" dirty="0">
              <a:solidFill>
                <a:schemeClr val="bg1"/>
              </a:solidFill>
              <a:latin typeface="Segoe UI" panose="020B0502040204020203" pitchFamily="34" charset="0"/>
              <a:ea typeface="メイリオ" panose="020B0604030504040204" pitchFamily="50" charset="-128"/>
              <a:cs typeface="Segoe UI" panose="020B0502040204020203" pitchFamily="34" charset="0"/>
            </a:endParaRPr>
          </a:p>
        </p:txBody>
      </p:sp>
      <p:sp>
        <p:nvSpPr>
          <p:cNvPr id="1186" name="六角形 179"/>
          <p:cNvSpPr/>
          <p:nvPr/>
        </p:nvSpPr>
        <p:spPr>
          <a:xfrm>
            <a:off x="4224247" y="6163218"/>
            <a:ext cx="366745" cy="216323"/>
          </a:xfrm>
          <a:prstGeom prst="hexagon">
            <a:avLst>
              <a:gd name="adj" fmla="val 0"/>
              <a:gd name="vf" fmla="val 11547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72000" rIns="0" bIns="0" rtlCol="0" anchor="ctr">
            <a:noAutofit/>
          </a:bodyPr>
          <a:lstStyle/>
          <a:p>
            <a:pPr algn="ctr">
              <a:lnSpc>
                <a:spcPts val="1300"/>
              </a:lnSpc>
            </a:pPr>
            <a:r>
              <a:rPr kumimoji="1" lang="en-US" altLang="ja-JP" sz="900" dirty="0">
                <a:solidFill>
                  <a:schemeClr val="bg1"/>
                </a:solidFill>
                <a:latin typeface="Segoe UI" panose="020B0502040204020203" pitchFamily="34" charset="0"/>
                <a:ea typeface="メイリオ" panose="020B0604030504040204" pitchFamily="50" charset="-128"/>
                <a:cs typeface="Segoe UI" panose="020B0502040204020203" pitchFamily="34" charset="0"/>
              </a:rPr>
              <a:t>97</a:t>
            </a:r>
            <a:r>
              <a:rPr kumimoji="1" lang="ja-JP" altLang="en-US" sz="500" spc="1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台</a:t>
            </a:r>
            <a:endParaRPr kumimoji="1" lang="en-US" altLang="ja-JP" sz="800" spc="1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87" name="角丸四角形 132"/>
          <p:cNvSpPr/>
          <p:nvPr/>
        </p:nvSpPr>
        <p:spPr>
          <a:xfrm>
            <a:off x="3959225" y="5522468"/>
            <a:ext cx="959925" cy="252000"/>
          </a:xfrm>
          <a:prstGeom prst="roundRect">
            <a:avLst>
              <a:gd name="adj" fmla="val 9628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0" rIns="0" bIns="0" rtlCol="0" anchor="ctr">
            <a:noAutofit/>
          </a:bodyPr>
          <a:lstStyle/>
          <a:p>
            <a:r>
              <a:rPr kumimoji="1" lang="ja-JP" altLang="en-US" sz="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Segoe UI" panose="020B0502040204020203" pitchFamily="34" charset="0"/>
              </a:rPr>
              <a:t>リパーク宮下通</a:t>
            </a:r>
            <a:r>
              <a:rPr lang="en-US" altLang="ja-JP" sz="600" b="1" dirty="0">
                <a:solidFill>
                  <a:schemeClr val="bg1"/>
                </a:solidFill>
                <a:latin typeface="Segoe UI" panose="020B0502040204020203" pitchFamily="34" charset="0"/>
                <a:ea typeface="メイリオ" panose="020B0604030504040204" pitchFamily="50" charset="-128"/>
                <a:cs typeface="Segoe UI" panose="020B0502040204020203" pitchFamily="34" charset="0"/>
              </a:rPr>
              <a:t>7</a:t>
            </a:r>
            <a:r>
              <a:rPr lang="ja-JP" altLang="en-US" sz="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Segoe UI" panose="020B0502040204020203" pitchFamily="34" charset="0"/>
              </a:rPr>
              <a:t>丁目</a:t>
            </a:r>
            <a:endParaRPr lang="en-US" altLang="ja-JP" sz="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Segoe UI" panose="020B0502040204020203" pitchFamily="34" charset="0"/>
            </a:endParaRPr>
          </a:p>
          <a:p>
            <a:r>
              <a:rPr kumimoji="1" lang="ja-JP" altLang="en-US" sz="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Segoe UI" panose="020B0502040204020203" pitchFamily="34" charset="0"/>
              </a:rPr>
              <a:t>フラップなし</a:t>
            </a:r>
            <a:endParaRPr kumimoji="1" lang="ja-JP" altLang="en-US" sz="700" b="1" dirty="0">
              <a:solidFill>
                <a:schemeClr val="bg1"/>
              </a:solidFill>
              <a:latin typeface="Segoe UI" panose="020B0502040204020203" pitchFamily="34" charset="0"/>
              <a:ea typeface="メイリオ" panose="020B0604030504040204" pitchFamily="50" charset="-128"/>
              <a:cs typeface="Segoe UI" panose="020B0502040204020203" pitchFamily="34" charset="0"/>
            </a:endParaRPr>
          </a:p>
        </p:txBody>
      </p:sp>
      <p:sp>
        <p:nvSpPr>
          <p:cNvPr id="1188" name="六角形 177"/>
          <p:cNvSpPr/>
          <p:nvPr/>
        </p:nvSpPr>
        <p:spPr>
          <a:xfrm>
            <a:off x="4602993" y="5548876"/>
            <a:ext cx="366745" cy="221233"/>
          </a:xfrm>
          <a:prstGeom prst="hexagon">
            <a:avLst>
              <a:gd name="adj" fmla="val 0"/>
              <a:gd name="vf" fmla="val 11547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72000" rIns="0" bIns="0" rtlCol="0" anchor="ctr">
            <a:noAutofit/>
          </a:bodyPr>
          <a:lstStyle/>
          <a:p>
            <a:pPr algn="ctr">
              <a:lnSpc>
                <a:spcPts val="1300"/>
              </a:lnSpc>
            </a:pPr>
            <a:r>
              <a:rPr kumimoji="1" lang="en-US" altLang="ja-JP" sz="900" dirty="0">
                <a:solidFill>
                  <a:schemeClr val="bg1"/>
                </a:solidFill>
                <a:latin typeface="Segoe UI" panose="020B0502040204020203" pitchFamily="34" charset="0"/>
                <a:ea typeface="メイリオ" panose="020B0604030504040204" pitchFamily="50" charset="-128"/>
                <a:cs typeface="Segoe UI" panose="020B0502040204020203" pitchFamily="34" charset="0"/>
              </a:rPr>
              <a:t>38</a:t>
            </a:r>
            <a:r>
              <a:rPr kumimoji="1" lang="ja-JP" altLang="en-US" sz="500" spc="1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台</a:t>
            </a:r>
            <a:endParaRPr kumimoji="1" lang="en-US" altLang="ja-JP" sz="800" spc="1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89" name="正方形/長方形 181"/>
          <p:cNvSpPr/>
          <p:nvPr/>
        </p:nvSpPr>
        <p:spPr>
          <a:xfrm>
            <a:off x="4831076" y="6327726"/>
            <a:ext cx="981292" cy="1377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ja-JP" altLang="en-US" sz="600" spc="100" dirty="0">
                <a:latin typeface="メイリオ" panose="020B0604030504040204" pitchFamily="50" charset="-128"/>
                <a:ea typeface="メイリオ" panose="020B0604030504040204" pitchFamily="50" charset="-128"/>
                <a:cs typeface="Segoe UI" panose="020B0502040204020203" pitchFamily="34" charset="0"/>
              </a:rPr>
              <a:t>平和通買物公園</a:t>
            </a:r>
            <a:endParaRPr kumimoji="1" lang="ja-JP" altLang="en-US" sz="600" spc="100" dirty="0">
              <a:latin typeface="メイリオ" panose="020B0604030504040204" pitchFamily="50" charset="-128"/>
              <a:ea typeface="メイリオ" panose="020B0604030504040204" pitchFamily="50" charset="-128"/>
              <a:cs typeface="Segoe UI" panose="020B0502040204020203" pitchFamily="34" charset="0"/>
            </a:endParaRPr>
          </a:p>
        </p:txBody>
      </p:sp>
      <p:sp>
        <p:nvSpPr>
          <p:cNvPr id="1190" name="楕円 183"/>
          <p:cNvSpPr/>
          <p:nvPr/>
        </p:nvSpPr>
        <p:spPr>
          <a:xfrm>
            <a:off x="4158242" y="6493043"/>
            <a:ext cx="72000" cy="72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93" name="角丸四角形 132"/>
          <p:cNvSpPr/>
          <p:nvPr/>
        </p:nvSpPr>
        <p:spPr>
          <a:xfrm>
            <a:off x="4527620" y="6971754"/>
            <a:ext cx="1012089" cy="252000"/>
          </a:xfrm>
          <a:prstGeom prst="roundRect">
            <a:avLst>
              <a:gd name="adj" fmla="val 9628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0" rIns="0" bIns="0" rtlCol="0" anchor="ctr">
            <a:noAutofit/>
          </a:bodyPr>
          <a:lstStyle/>
          <a:p>
            <a:r>
              <a:rPr lang="en-US" altLang="ja-JP" sz="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Segoe UI" panose="020B0502040204020203" pitchFamily="34" charset="0"/>
              </a:rPr>
              <a:t>D</a:t>
            </a:r>
            <a:r>
              <a:rPr lang="ja-JP" altLang="en-US" sz="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Segoe UI" panose="020B0502040204020203" pitchFamily="34" charset="0"/>
              </a:rPr>
              <a:t>パーキング旭川駅前</a:t>
            </a:r>
            <a:endParaRPr lang="en-US" altLang="ja-JP" sz="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Segoe UI" panose="020B0502040204020203" pitchFamily="34" charset="0"/>
            </a:endParaRPr>
          </a:p>
          <a:p>
            <a:r>
              <a:rPr lang="ja-JP" altLang="en-US" sz="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Segoe UI" panose="020B0502040204020203" pitchFamily="34" charset="0"/>
              </a:rPr>
              <a:t>ゲート式</a:t>
            </a:r>
            <a:r>
              <a:rPr kumimoji="1" lang="ja-JP" altLang="en-US" sz="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Segoe UI" panose="020B0502040204020203" pitchFamily="34" charset="0"/>
              </a:rPr>
              <a:t>・立体</a:t>
            </a:r>
            <a:endParaRPr kumimoji="1" lang="ja-JP" altLang="en-US" sz="700" b="1" dirty="0">
              <a:solidFill>
                <a:schemeClr val="bg1"/>
              </a:solidFill>
              <a:latin typeface="Segoe UI" panose="020B0502040204020203" pitchFamily="34" charset="0"/>
              <a:ea typeface="メイリオ" panose="020B0604030504040204" pitchFamily="50" charset="-128"/>
              <a:cs typeface="Segoe UI" panose="020B0502040204020203" pitchFamily="34" charset="0"/>
            </a:endParaRPr>
          </a:p>
        </p:txBody>
      </p:sp>
      <p:sp>
        <p:nvSpPr>
          <p:cNvPr id="1195" name="正方形/長方形 190"/>
          <p:cNvSpPr/>
          <p:nvPr/>
        </p:nvSpPr>
        <p:spPr>
          <a:xfrm>
            <a:off x="3534915" y="5277847"/>
            <a:ext cx="2830789" cy="1450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8000" rIns="0" bIns="0" rtlCol="0" anchor="ctr"/>
          <a:lstStyle/>
          <a:p>
            <a:r>
              <a:rPr kumimoji="1" lang="ja-JP" altLang="en-US" sz="800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周辺のラクラクチケット加盟駐車場位置図</a:t>
            </a:r>
          </a:p>
        </p:txBody>
      </p:sp>
      <p:cxnSp>
        <p:nvCxnSpPr>
          <p:cNvPr id="1196" name="直線コネクタ 4"/>
          <p:cNvCxnSpPr/>
          <p:nvPr/>
        </p:nvCxnSpPr>
        <p:spPr>
          <a:xfrm flipH="1">
            <a:off x="4527550" y="5771293"/>
            <a:ext cx="0" cy="144000"/>
          </a:xfrm>
          <a:prstGeom prst="line">
            <a:avLst/>
          </a:prstGeom>
          <a:ln w="9525">
            <a:solidFill>
              <a:srgbClr val="595959"/>
            </a:solidFill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7" name="直線コネクタ 121"/>
          <p:cNvCxnSpPr>
            <a:cxnSpLocks/>
          </p:cNvCxnSpPr>
          <p:nvPr/>
        </p:nvCxnSpPr>
        <p:spPr>
          <a:xfrm flipV="1">
            <a:off x="4723643" y="6770463"/>
            <a:ext cx="0" cy="201291"/>
          </a:xfrm>
          <a:prstGeom prst="line">
            <a:avLst/>
          </a:prstGeom>
          <a:ln w="9525">
            <a:solidFill>
              <a:srgbClr val="595959"/>
            </a:solidFill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9" name="フリーフォーム 122"/>
          <p:cNvSpPr/>
          <p:nvPr/>
        </p:nvSpPr>
        <p:spPr>
          <a:xfrm flipV="1">
            <a:off x="4346575" y="6375691"/>
            <a:ext cx="136525" cy="169253"/>
          </a:xfrm>
          <a:custGeom>
            <a:avLst/>
            <a:gdLst>
              <a:gd name="connsiteX0" fmla="*/ 0 w 136525"/>
              <a:gd name="connsiteY0" fmla="*/ 187325 h 187325"/>
              <a:gd name="connsiteX1" fmla="*/ 0 w 136525"/>
              <a:gd name="connsiteY1" fmla="*/ 0 h 187325"/>
              <a:gd name="connsiteX2" fmla="*/ 136525 w 136525"/>
              <a:gd name="connsiteY2" fmla="*/ 0 h 187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6525" h="187325">
                <a:moveTo>
                  <a:pt x="0" y="187325"/>
                </a:moveTo>
                <a:lnTo>
                  <a:pt x="0" y="0"/>
                </a:lnTo>
                <a:lnTo>
                  <a:pt x="136525" y="0"/>
                </a:lnTo>
              </a:path>
            </a:pathLst>
          </a:custGeom>
          <a:noFill/>
          <a:ln w="9525">
            <a:solidFill>
              <a:srgbClr val="595959"/>
            </a:solidFill>
            <a:tailEnd type="arrow" w="med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00" name="矢印: 五方向 195"/>
          <p:cNvSpPr/>
          <p:nvPr/>
        </p:nvSpPr>
        <p:spPr>
          <a:xfrm>
            <a:off x="3318915" y="5277848"/>
            <a:ext cx="216000" cy="144000"/>
          </a:xfrm>
          <a:prstGeom prst="homePlate">
            <a:avLst>
              <a:gd name="adj" fmla="val 0"/>
            </a:avLst>
          </a:prstGeom>
          <a:solidFill>
            <a:schemeClr val="tx1">
              <a:lumMod val="75000"/>
              <a:lumOff val="2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8000" rIns="0" bIns="0" rtlCol="0" anchor="ctr"/>
          <a:lstStyle/>
          <a:p>
            <a:pPr algn="ctr"/>
            <a:r>
              <a:rPr kumimoji="1" lang="en-US" altLang="ja-JP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MAP</a:t>
            </a:r>
            <a:endParaRPr kumimoji="1" lang="ja-JP" altLang="en-US" sz="6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02" name="下矢印 5"/>
          <p:cNvSpPr/>
          <p:nvPr/>
        </p:nvSpPr>
        <p:spPr>
          <a:xfrm>
            <a:off x="4572569" y="6034778"/>
            <a:ext cx="50231" cy="102267"/>
          </a:xfrm>
          <a:prstGeom prst="downArrow">
            <a:avLst>
              <a:gd name="adj1" fmla="val 41915"/>
              <a:gd name="adj2" fmla="val 50000"/>
            </a:avLst>
          </a:prstGeom>
          <a:solidFill>
            <a:schemeClr val="bg1"/>
          </a:solidFill>
          <a:ln w="6350" cap="rnd">
            <a:solidFill>
              <a:schemeClr val="tx1">
                <a:lumMod val="75000"/>
                <a:lumOff val="2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03" name="下矢印 124"/>
          <p:cNvSpPr/>
          <p:nvPr/>
        </p:nvSpPr>
        <p:spPr>
          <a:xfrm>
            <a:off x="4572569" y="6623468"/>
            <a:ext cx="50231" cy="102267"/>
          </a:xfrm>
          <a:prstGeom prst="downArrow">
            <a:avLst>
              <a:gd name="adj1" fmla="val 41915"/>
              <a:gd name="adj2" fmla="val 50000"/>
            </a:avLst>
          </a:prstGeom>
          <a:solidFill>
            <a:schemeClr val="bg1"/>
          </a:solidFill>
          <a:ln w="6350" cap="rnd">
            <a:solidFill>
              <a:schemeClr val="tx1">
                <a:lumMod val="75000"/>
                <a:lumOff val="2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204" name="カギ線コネクタ 29"/>
          <p:cNvCxnSpPr>
            <a:stCxn id="1146" idx="0"/>
            <a:endCxn id="1147" idx="0"/>
          </p:cNvCxnSpPr>
          <p:nvPr/>
        </p:nvCxnSpPr>
        <p:spPr>
          <a:xfrm rot="5400000" flipH="1" flipV="1">
            <a:off x="1716484" y="5596996"/>
            <a:ext cx="12700" cy="1243166"/>
          </a:xfrm>
          <a:prstGeom prst="bentConnector3">
            <a:avLst>
              <a:gd name="adj1" fmla="val 1800000"/>
            </a:avLst>
          </a:prstGeom>
          <a:ln w="25400">
            <a:solidFill>
              <a:schemeClr val="tx1">
                <a:lumMod val="75000"/>
                <a:lumOff val="25000"/>
              </a:schemeClr>
            </a:solidFill>
            <a:headEnd type="arrow" w="med" len="sm"/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5" name="角丸四角形 108"/>
          <p:cNvSpPr/>
          <p:nvPr/>
        </p:nvSpPr>
        <p:spPr>
          <a:xfrm>
            <a:off x="1363034" y="5902787"/>
            <a:ext cx="752728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18000" rIns="36000" bIns="0" rtlCol="0" anchor="ctr"/>
          <a:lstStyle/>
          <a:p>
            <a:pPr algn="ctr">
              <a:lnSpc>
                <a:spcPts val="1100"/>
              </a:lnSpc>
            </a:pPr>
            <a:r>
              <a:rPr kumimoji="1" lang="ja-JP" altLang="en-US" sz="800" b="1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駐車方式が</a:t>
            </a:r>
          </a:p>
        </p:txBody>
      </p:sp>
      <p:sp>
        <p:nvSpPr>
          <p:cNvPr id="1206" name="二等辺三角形 30"/>
          <p:cNvSpPr/>
          <p:nvPr/>
        </p:nvSpPr>
        <p:spPr>
          <a:xfrm rot="13800000">
            <a:off x="4603919" y="6359478"/>
            <a:ext cx="72000" cy="108000"/>
          </a:xfrm>
          <a:prstGeom prst="triangle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07" name="角丸四角形 132"/>
          <p:cNvSpPr/>
          <p:nvPr/>
        </p:nvSpPr>
        <p:spPr>
          <a:xfrm>
            <a:off x="4635734" y="6258769"/>
            <a:ext cx="244810" cy="156664"/>
          </a:xfrm>
          <a:prstGeom prst="roundRect">
            <a:avLst>
              <a:gd name="adj" fmla="val 12107"/>
            </a:avLst>
          </a:prstGeom>
          <a:solidFill>
            <a:schemeClr val="bg1"/>
          </a:solidFill>
          <a:ln w="9525">
            <a:solidFill>
              <a:srgbClr val="5959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kumimoji="1" lang="ja-JP" altLang="en-US" sz="4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メイリオ" panose="020B0604030504040204" pitchFamily="50" charset="-128"/>
                <a:cs typeface="Segoe UI" panose="020B0502040204020203" pitchFamily="34" charset="0"/>
              </a:rPr>
              <a:t>歩行者に</a:t>
            </a:r>
            <a:endParaRPr kumimoji="1" lang="en-US" altLang="ja-JP" sz="400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メイリオ" panose="020B0604030504040204" pitchFamily="50" charset="-128"/>
              <a:cs typeface="Segoe UI" panose="020B0502040204020203" pitchFamily="34" charset="0"/>
            </a:endParaRPr>
          </a:p>
          <a:p>
            <a:pPr algn="ctr"/>
            <a:r>
              <a:rPr kumimoji="1" lang="ja-JP" altLang="en-US" sz="4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メイリオ" panose="020B0604030504040204" pitchFamily="50" charset="-128"/>
                <a:cs typeface="Segoe UI" panose="020B0502040204020203" pitchFamily="34" charset="0"/>
              </a:rPr>
              <a:t>注意！</a:t>
            </a:r>
          </a:p>
        </p:txBody>
      </p:sp>
      <p:sp>
        <p:nvSpPr>
          <p:cNvPr id="1208" name="下矢印 142"/>
          <p:cNvSpPr/>
          <p:nvPr/>
        </p:nvSpPr>
        <p:spPr>
          <a:xfrm rot="10800000">
            <a:off x="5210331" y="6032593"/>
            <a:ext cx="50231" cy="102267"/>
          </a:xfrm>
          <a:prstGeom prst="downArrow">
            <a:avLst>
              <a:gd name="adj1" fmla="val 41915"/>
              <a:gd name="adj2" fmla="val 50000"/>
            </a:avLst>
          </a:prstGeom>
          <a:solidFill>
            <a:schemeClr val="bg1"/>
          </a:solidFill>
          <a:ln w="6350" cap="rnd">
            <a:solidFill>
              <a:schemeClr val="tx1">
                <a:lumMod val="75000"/>
                <a:lumOff val="2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09" name="下矢印 143"/>
          <p:cNvSpPr/>
          <p:nvPr/>
        </p:nvSpPr>
        <p:spPr>
          <a:xfrm rot="10800000">
            <a:off x="5210331" y="6621283"/>
            <a:ext cx="50231" cy="102267"/>
          </a:xfrm>
          <a:prstGeom prst="downArrow">
            <a:avLst>
              <a:gd name="adj1" fmla="val 41915"/>
              <a:gd name="adj2" fmla="val 50000"/>
            </a:avLst>
          </a:prstGeom>
          <a:solidFill>
            <a:schemeClr val="bg1"/>
          </a:solidFill>
          <a:ln w="6350" cap="rnd">
            <a:solidFill>
              <a:schemeClr val="tx1">
                <a:lumMod val="75000"/>
                <a:lumOff val="2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11" name="下矢印 158"/>
          <p:cNvSpPr/>
          <p:nvPr/>
        </p:nvSpPr>
        <p:spPr>
          <a:xfrm rot="10800000">
            <a:off x="5514594" y="6032593"/>
            <a:ext cx="50231" cy="102267"/>
          </a:xfrm>
          <a:prstGeom prst="downArrow">
            <a:avLst>
              <a:gd name="adj1" fmla="val 41915"/>
              <a:gd name="adj2" fmla="val 50000"/>
            </a:avLst>
          </a:prstGeom>
          <a:solidFill>
            <a:schemeClr val="bg1"/>
          </a:solidFill>
          <a:ln w="6350" cap="rnd">
            <a:solidFill>
              <a:schemeClr val="tx1">
                <a:lumMod val="75000"/>
                <a:lumOff val="2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12" name="下矢印 164"/>
          <p:cNvSpPr/>
          <p:nvPr/>
        </p:nvSpPr>
        <p:spPr>
          <a:xfrm rot="10800000">
            <a:off x="5514594" y="6621283"/>
            <a:ext cx="50231" cy="102267"/>
          </a:xfrm>
          <a:prstGeom prst="downArrow">
            <a:avLst>
              <a:gd name="adj1" fmla="val 41915"/>
              <a:gd name="adj2" fmla="val 50000"/>
            </a:avLst>
          </a:prstGeom>
          <a:solidFill>
            <a:schemeClr val="bg1"/>
          </a:solidFill>
          <a:ln w="6350" cap="rnd">
            <a:solidFill>
              <a:schemeClr val="tx1">
                <a:lumMod val="75000"/>
                <a:lumOff val="2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13" name="下矢印 167"/>
          <p:cNvSpPr/>
          <p:nvPr/>
        </p:nvSpPr>
        <p:spPr>
          <a:xfrm>
            <a:off x="5810022" y="6039226"/>
            <a:ext cx="50231" cy="102267"/>
          </a:xfrm>
          <a:prstGeom prst="downArrow">
            <a:avLst>
              <a:gd name="adj1" fmla="val 41915"/>
              <a:gd name="adj2" fmla="val 50000"/>
            </a:avLst>
          </a:prstGeom>
          <a:solidFill>
            <a:schemeClr val="bg1"/>
          </a:solidFill>
          <a:ln w="6350" cap="rnd">
            <a:solidFill>
              <a:schemeClr val="tx1">
                <a:lumMod val="75000"/>
                <a:lumOff val="2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14" name="下矢印 170"/>
          <p:cNvSpPr/>
          <p:nvPr/>
        </p:nvSpPr>
        <p:spPr>
          <a:xfrm>
            <a:off x="5810022" y="6627916"/>
            <a:ext cx="50231" cy="102267"/>
          </a:xfrm>
          <a:prstGeom prst="downArrow">
            <a:avLst>
              <a:gd name="adj1" fmla="val 41915"/>
              <a:gd name="adj2" fmla="val 50000"/>
            </a:avLst>
          </a:prstGeom>
          <a:solidFill>
            <a:schemeClr val="bg1"/>
          </a:solidFill>
          <a:ln w="6350" cap="rnd">
            <a:solidFill>
              <a:schemeClr val="tx1">
                <a:lumMod val="75000"/>
                <a:lumOff val="2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15" name="下矢印 175"/>
          <p:cNvSpPr/>
          <p:nvPr/>
        </p:nvSpPr>
        <p:spPr>
          <a:xfrm>
            <a:off x="6115603" y="6039226"/>
            <a:ext cx="50231" cy="102267"/>
          </a:xfrm>
          <a:prstGeom prst="downArrow">
            <a:avLst>
              <a:gd name="adj1" fmla="val 41915"/>
              <a:gd name="adj2" fmla="val 50000"/>
            </a:avLst>
          </a:prstGeom>
          <a:solidFill>
            <a:schemeClr val="bg1"/>
          </a:solidFill>
          <a:ln w="6350" cap="rnd">
            <a:solidFill>
              <a:schemeClr val="tx1">
                <a:lumMod val="75000"/>
                <a:lumOff val="2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16" name="下矢印 180"/>
          <p:cNvSpPr/>
          <p:nvPr/>
        </p:nvSpPr>
        <p:spPr>
          <a:xfrm>
            <a:off x="6115603" y="6627916"/>
            <a:ext cx="50231" cy="102267"/>
          </a:xfrm>
          <a:prstGeom prst="downArrow">
            <a:avLst>
              <a:gd name="adj1" fmla="val 41915"/>
              <a:gd name="adj2" fmla="val 50000"/>
            </a:avLst>
          </a:prstGeom>
          <a:solidFill>
            <a:schemeClr val="bg1"/>
          </a:solidFill>
          <a:ln w="6350" cap="rnd">
            <a:solidFill>
              <a:schemeClr val="tx1">
                <a:lumMod val="75000"/>
                <a:lumOff val="2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17" name="角丸四角形 132"/>
          <p:cNvSpPr/>
          <p:nvPr/>
        </p:nvSpPr>
        <p:spPr>
          <a:xfrm>
            <a:off x="3318916" y="7512831"/>
            <a:ext cx="3046788" cy="94545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0" rIns="0" bIns="0" rtlCol="0" anchor="ctr">
            <a:noAutofit/>
          </a:bodyPr>
          <a:lstStyle/>
          <a:p>
            <a:pPr>
              <a:lnSpc>
                <a:spcPts val="900"/>
              </a:lnSpc>
              <a:spcAft>
                <a:spcPts val="300"/>
              </a:spcAft>
            </a:pPr>
            <a:endParaRPr kumimoji="1" lang="ja-JP" altLang="en-US" sz="700" spc="100" dirty="0">
              <a:solidFill>
                <a:schemeClr val="bg1"/>
              </a:solidFill>
              <a:latin typeface="Segoe UI" panose="020B0502040204020203" pitchFamily="34" charset="0"/>
              <a:ea typeface="メイリオ" panose="020B0604030504040204" pitchFamily="50" charset="-128"/>
              <a:cs typeface="Segoe UI" panose="020B0502040204020203" pitchFamily="34" charset="0"/>
            </a:endParaRPr>
          </a:p>
        </p:txBody>
      </p:sp>
      <p:sp>
        <p:nvSpPr>
          <p:cNvPr id="1218" name="楕円 172"/>
          <p:cNvSpPr/>
          <p:nvPr/>
        </p:nvSpPr>
        <p:spPr>
          <a:xfrm>
            <a:off x="3405788" y="8017044"/>
            <a:ext cx="108000" cy="108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19" name="正方形/長方形 189"/>
          <p:cNvSpPr/>
          <p:nvPr/>
        </p:nvSpPr>
        <p:spPr>
          <a:xfrm>
            <a:off x="3513787" y="8017044"/>
            <a:ext cx="1527421" cy="1047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8000" rIns="0" bIns="0" rtlCol="0" anchor="ctr"/>
          <a:lstStyle/>
          <a:p>
            <a:r>
              <a:rPr kumimoji="1" lang="ja-JP" altLang="en-US" sz="700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ラクラクチケット加盟駐車場</a:t>
            </a:r>
          </a:p>
        </p:txBody>
      </p:sp>
      <p:sp>
        <p:nvSpPr>
          <p:cNvPr id="1220" name="下矢印 191"/>
          <p:cNvSpPr/>
          <p:nvPr/>
        </p:nvSpPr>
        <p:spPr>
          <a:xfrm rot="10800000">
            <a:off x="3419603" y="8224906"/>
            <a:ext cx="72000" cy="108000"/>
          </a:xfrm>
          <a:prstGeom prst="downArrow">
            <a:avLst>
              <a:gd name="adj1" fmla="val 41915"/>
              <a:gd name="adj2" fmla="val 50000"/>
            </a:avLst>
          </a:prstGeom>
          <a:solidFill>
            <a:schemeClr val="bg1"/>
          </a:solidFill>
          <a:ln w="6350" cap="rnd">
            <a:solidFill>
              <a:schemeClr val="tx1">
                <a:lumMod val="75000"/>
                <a:lumOff val="2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21" name="正方形/長方形 192"/>
          <p:cNvSpPr/>
          <p:nvPr/>
        </p:nvSpPr>
        <p:spPr>
          <a:xfrm>
            <a:off x="3516187" y="8195134"/>
            <a:ext cx="1558530" cy="1771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8000" rIns="0" bIns="0" rtlCol="0" anchor="ctr"/>
          <a:lstStyle/>
          <a:p>
            <a:r>
              <a:rPr kumimoji="1" lang="ja-JP" altLang="en-US" sz="700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一方通行</a:t>
            </a:r>
          </a:p>
        </p:txBody>
      </p:sp>
      <p:sp>
        <p:nvSpPr>
          <p:cNvPr id="1222" name="正方形/長方形 198"/>
          <p:cNvSpPr/>
          <p:nvPr/>
        </p:nvSpPr>
        <p:spPr>
          <a:xfrm>
            <a:off x="3318839" y="7540280"/>
            <a:ext cx="2961904" cy="2116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8000" rIns="0" bIns="0" rtlCol="0" anchor="ctr"/>
          <a:lstStyle/>
          <a:p>
            <a:r>
              <a:rPr kumimoji="1" lang="ja-JP" altLang="en-US" sz="800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地図の見方</a:t>
            </a:r>
          </a:p>
        </p:txBody>
      </p:sp>
      <p:grpSp>
        <p:nvGrpSpPr>
          <p:cNvPr id="1223" name="グループ化 2"/>
          <p:cNvGrpSpPr/>
          <p:nvPr/>
        </p:nvGrpSpPr>
        <p:grpSpPr>
          <a:xfrm>
            <a:off x="5071693" y="8135230"/>
            <a:ext cx="1129835" cy="252000"/>
            <a:chOff x="4956811" y="8020705"/>
            <a:chExt cx="1129835" cy="252000"/>
          </a:xfrm>
        </p:grpSpPr>
        <p:sp>
          <p:nvSpPr>
            <p:cNvPr id="1224" name="角丸四角形 132"/>
            <p:cNvSpPr/>
            <p:nvPr/>
          </p:nvSpPr>
          <p:spPr>
            <a:xfrm>
              <a:off x="4956811" y="8020705"/>
              <a:ext cx="1096236" cy="252000"/>
            </a:xfrm>
            <a:prstGeom prst="roundRect">
              <a:avLst>
                <a:gd name="adj" fmla="val 9628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36000" tIns="18000" rIns="0" bIns="0" rtlCol="0" anchor="ctr">
              <a:noAutofit/>
            </a:bodyPr>
            <a:lstStyle/>
            <a:p>
              <a:r>
                <a:rPr lang="ja-JP" altLang="en-US" sz="600" b="1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Segoe UI" panose="020B0502040204020203" pitchFamily="34" charset="0"/>
                </a:rPr>
                <a:t>（駐車場の名称）</a:t>
              </a:r>
              <a:endParaRPr lang="en-US" altLang="ja-JP" sz="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Segoe UI" panose="020B0502040204020203" pitchFamily="34" charset="0"/>
              </a:endParaRPr>
            </a:p>
            <a:p>
              <a:r>
                <a:rPr lang="ja-JP" altLang="en-US" sz="600" b="1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Segoe UI" panose="020B0502040204020203" pitchFamily="34" charset="0"/>
                </a:rPr>
                <a:t>（駐車方式・構造）</a:t>
              </a:r>
              <a:endParaRPr kumimoji="1" lang="ja-JP" altLang="en-US" sz="700" b="1" dirty="0">
                <a:solidFill>
                  <a:schemeClr val="bg1"/>
                </a:solidFill>
                <a:latin typeface="Segoe UI" panose="020B0502040204020203" pitchFamily="34" charset="0"/>
                <a:ea typeface="メイリオ" panose="020B0604030504040204" pitchFamily="50" charset="-128"/>
                <a:cs typeface="Segoe UI" panose="020B0502040204020203" pitchFamily="34" charset="0"/>
              </a:endParaRPr>
            </a:p>
          </p:txBody>
        </p:sp>
        <p:sp>
          <p:nvSpPr>
            <p:cNvPr id="1225" name="六角形 200"/>
            <p:cNvSpPr/>
            <p:nvPr/>
          </p:nvSpPr>
          <p:spPr>
            <a:xfrm>
              <a:off x="5683211" y="8040617"/>
              <a:ext cx="403435" cy="206049"/>
            </a:xfrm>
            <a:prstGeom prst="hexagon">
              <a:avLst>
                <a:gd name="adj" fmla="val 0"/>
                <a:gd name="vf" fmla="val 11547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72000" rIns="0" bIns="0" rtlCol="0" anchor="ctr">
              <a:noAutofit/>
            </a:bodyPr>
            <a:lstStyle/>
            <a:p>
              <a:pPr algn="ctr">
                <a:lnSpc>
                  <a:spcPts val="1300"/>
                </a:lnSpc>
              </a:pPr>
              <a:r>
                <a:rPr kumimoji="1" lang="ja-JP" altLang="en-US" sz="600" b="1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（台数）</a:t>
              </a:r>
              <a:endParaRPr kumimoji="1" lang="en-US" altLang="ja-JP" sz="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226" name="正方形/長方形 201"/>
          <p:cNvSpPr/>
          <p:nvPr/>
        </p:nvSpPr>
        <p:spPr>
          <a:xfrm>
            <a:off x="3405787" y="7807302"/>
            <a:ext cx="107999" cy="108000"/>
          </a:xfrm>
          <a:prstGeom prst="rect">
            <a:avLst/>
          </a:prstGeom>
          <a:pattFill prst="ltUpDiag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27" name="正方形/長方形 202"/>
          <p:cNvSpPr/>
          <p:nvPr/>
        </p:nvSpPr>
        <p:spPr>
          <a:xfrm>
            <a:off x="3513787" y="7811760"/>
            <a:ext cx="2802832" cy="1047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8000" rIns="0" bIns="0" rtlCol="0" anchor="ctr"/>
          <a:lstStyle/>
          <a:p>
            <a:r>
              <a:rPr lang="ja-JP" altLang="en-US" sz="700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旭川市</a:t>
            </a:r>
            <a:r>
              <a:rPr kumimoji="1" lang="ja-JP" altLang="en-US" sz="700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こども家庭センター　</a:t>
            </a:r>
            <a:r>
              <a:rPr kumimoji="1" lang="en-US" altLang="ja-JP" sz="700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waka</a:t>
            </a:r>
            <a:r>
              <a:rPr kumimoji="1" lang="ja-JP" altLang="en-US" sz="700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kumimoji="1" lang="en-US" altLang="ja-JP" sz="700" spc="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ba</a:t>
            </a:r>
            <a:endParaRPr kumimoji="1" lang="ja-JP" altLang="en-US" sz="700" spc="100" dirty="0">
              <a:solidFill>
                <a:schemeClr val="tx1">
                  <a:lumMod val="75000"/>
                  <a:lumOff val="2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28" name="正方形/長方形 131"/>
          <p:cNvSpPr/>
          <p:nvPr/>
        </p:nvSpPr>
        <p:spPr>
          <a:xfrm>
            <a:off x="2529437" y="4591376"/>
            <a:ext cx="972000" cy="6492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t"/>
          <a:lstStyle/>
          <a:p>
            <a:pPr>
              <a:lnSpc>
                <a:spcPts val="1000"/>
              </a:lnSpc>
            </a:pPr>
            <a:r>
              <a:rPr lang="ja-JP" altLang="en-US" sz="700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母子健康手帳の</a:t>
            </a:r>
            <a:endParaRPr lang="en-US" altLang="ja-JP" sz="700" spc="100" dirty="0">
              <a:solidFill>
                <a:schemeClr val="tx1">
                  <a:lumMod val="75000"/>
                  <a:lumOff val="2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1000"/>
              </a:lnSpc>
            </a:pPr>
            <a:r>
              <a:rPr lang="ja-JP" altLang="en-US" sz="700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交付や面談手続き</a:t>
            </a:r>
            <a:r>
              <a:rPr kumimoji="1" lang="ja-JP" altLang="en-US" sz="700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など，こども家庭センターをご利用ください。</a:t>
            </a:r>
          </a:p>
        </p:txBody>
      </p:sp>
      <p:cxnSp>
        <p:nvCxnSpPr>
          <p:cNvPr id="1229" name="直線コネクタ 203"/>
          <p:cNvCxnSpPr/>
          <p:nvPr/>
        </p:nvCxnSpPr>
        <p:spPr>
          <a:xfrm>
            <a:off x="3393389" y="7720997"/>
            <a:ext cx="5580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0" name="角丸四角形 204"/>
          <p:cNvSpPr/>
          <p:nvPr/>
        </p:nvSpPr>
        <p:spPr>
          <a:xfrm>
            <a:off x="5071693" y="7933520"/>
            <a:ext cx="1096236" cy="236975"/>
          </a:xfrm>
          <a:prstGeom prst="roundRect">
            <a:avLst>
              <a:gd name="adj" fmla="val 0"/>
            </a:avLst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0" rtlCol="0" anchor="ctr"/>
          <a:lstStyle/>
          <a:p>
            <a:pPr>
              <a:lnSpc>
                <a:spcPts val="900"/>
              </a:lnSpc>
            </a:pPr>
            <a:r>
              <a:rPr kumimoji="1" lang="en-US" altLang="ja-JP" sz="700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kumimoji="1" lang="ja-JP" altLang="en-US" sz="700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特に近隣の駐車場</a:t>
            </a:r>
            <a:endParaRPr kumimoji="1" lang="en-US" altLang="ja-JP" sz="700" spc="100" dirty="0">
              <a:solidFill>
                <a:schemeClr val="tx1">
                  <a:lumMod val="75000"/>
                  <a:lumOff val="2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図 140">
            <a:extLst>
              <a:ext uri="{FF2B5EF4-FFF2-40B4-BE49-F238E27FC236}">
                <a16:creationId xmlns:a16="http://schemas.microsoft.com/office/drawing/2014/main" id="{CAFE9869-B98A-30B8-E172-B5EEC165D0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5654" y="9146300"/>
            <a:ext cx="1058564" cy="289072"/>
          </a:xfrm>
          <a:prstGeom prst="rect">
            <a:avLst/>
          </a:prstGeom>
          <a:noFill/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51680F65-E9D7-BF6C-5B25-9E4A195C882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9993" y="9050341"/>
            <a:ext cx="1141982" cy="5501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130254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標準">
  <a:themeElements>
    <a:clrScheme name="標準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標準">
      <a:majorFont>
        <a:latin typeface="游ゴシック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標準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4491</TotalTime>
  <Words>432</Words>
  <Application>Microsoft Office PowerPoint</Application>
  <PresentationFormat>A4 210 x 297 mm</PresentationFormat>
  <Paragraphs>78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9" baseType="lpstr">
      <vt:lpstr>メイリオ</vt:lpstr>
      <vt:lpstr>游ゴシック</vt:lpstr>
      <vt:lpstr>Arial</vt:lpstr>
      <vt:lpstr>Arial Rounded MT Bold</vt:lpstr>
      <vt:lpstr>Calibri</vt:lpstr>
      <vt:lpstr>Calibri Light</vt:lpstr>
      <vt:lpstr>Segoe UI</vt:lpstr>
      <vt:lpstr>Office テーマ</vt:lpstr>
      <vt:lpstr>PowerPoint プレゼンテーション</vt:lpstr>
    </vt:vector>
  </TitlesOfParts>
  <Company>旭川市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kosodateshien082</dc:creator>
  <cp:lastModifiedBy>淺沼　明香</cp:lastModifiedBy>
  <cp:revision>153</cp:revision>
  <cp:lastPrinted>2026-06-30T04:06:13Z</cp:lastPrinted>
  <dcterms:created xsi:type="dcterms:W3CDTF">2022-08-02T02:35:26Z</dcterms:created>
  <dcterms:modified xsi:type="dcterms:W3CDTF">2026-10-30T09:24:34Z</dcterms:modified>
</cp:coreProperties>
</file>