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7200900" cy="10009188"/>
  <p:notesSz cx="6807200" cy="9939338"/>
  <p:defaultTextStyle>
    <a:defPPr>
      <a:defRPr lang="ja-JP"/>
    </a:defPPr>
    <a:lvl1pPr marL="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厚生労働省ネットワークシステム" initials="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66FF"/>
    <a:srgbClr val="009900"/>
    <a:srgbClr val="FFFF99"/>
    <a:srgbClr val="0000FF"/>
    <a:srgbClr val="FFDA3F"/>
    <a:srgbClr val="FFCC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604" autoAdjust="0"/>
  </p:normalViewPr>
  <p:slideViewPr>
    <p:cSldViewPr>
      <p:cViewPr>
        <p:scale>
          <a:sx n="100" d="100"/>
          <a:sy n="100" d="100"/>
        </p:scale>
        <p:origin x="-414" y="2310"/>
      </p:cViewPr>
      <p:guideLst>
        <p:guide orient="horz" pos="3153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43BFB36C-D2AB-4F80-9798-8F0E7B7A295C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68A1FD41-20ED-4772-B2A3-FCBF39852D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734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678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8" y="0"/>
            <a:ext cx="2950765" cy="497461"/>
          </a:xfrm>
          <a:prstGeom prst="rect">
            <a:avLst/>
          </a:prstGeom>
        </p:spPr>
        <p:txBody>
          <a:bodyPr vert="horz" lIns="62993" tIns="31497" rIns="62993" bIns="31497" rtlCol="0"/>
          <a:lstStyle>
            <a:lvl1pPr algn="r">
              <a:defRPr sz="800"/>
            </a:lvl1pPr>
          </a:lstStyle>
          <a:p>
            <a:fld id="{1CC07D2B-664D-4D8A-84D5-FC37120BD7E7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5338" y="746125"/>
            <a:ext cx="2678112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93" tIns="31497" rIns="62993" bIns="3149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1" y="4720939"/>
            <a:ext cx="5445978" cy="4472757"/>
          </a:xfrm>
          <a:prstGeom prst="rect">
            <a:avLst/>
          </a:prstGeom>
        </p:spPr>
        <p:txBody>
          <a:bodyPr vert="horz" lIns="62993" tIns="31497" rIns="62993" bIns="3149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79"/>
            <a:ext cx="2949678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8" y="9440779"/>
            <a:ext cx="2950765" cy="496363"/>
          </a:xfrm>
          <a:prstGeom prst="rect">
            <a:avLst/>
          </a:prstGeom>
        </p:spPr>
        <p:txBody>
          <a:bodyPr vert="horz" lIns="62993" tIns="31497" rIns="62993" bIns="31497" rtlCol="0" anchor="b"/>
          <a:lstStyle>
            <a:lvl1pPr algn="r">
              <a:defRPr sz="800"/>
            </a:lvl1pPr>
          </a:lstStyle>
          <a:p>
            <a:fld id="{56AB8963-97A3-47D1-A757-1B03B4E4C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9786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7562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51250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426875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9025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37812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85375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329376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805001" algn="l" defTabSz="95125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B8963-97A3-47D1-A757-1B03B4E4C14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12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109338"/>
            <a:ext cx="6120765" cy="2145488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671873"/>
            <a:ext cx="5040630" cy="255790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5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1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6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25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78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3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2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05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28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54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220652" y="400834"/>
            <a:ext cx="1620203" cy="854024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60045" y="400834"/>
            <a:ext cx="4740593" cy="854024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37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4198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431832"/>
            <a:ext cx="6120765" cy="1987936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242324"/>
            <a:ext cx="6120765" cy="2189510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562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125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68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25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781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37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293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050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7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60045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60457" y="2335481"/>
            <a:ext cx="3180398" cy="660560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56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9" y="2240483"/>
            <a:ext cx="318164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9" y="3174209"/>
            <a:ext cx="318164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61" y="2240483"/>
            <a:ext cx="3182898" cy="93372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5625" indent="0">
              <a:buNone/>
              <a:defRPr sz="2100" b="1"/>
            </a:lvl2pPr>
            <a:lvl3pPr marL="951250" indent="0">
              <a:buNone/>
              <a:defRPr sz="1900" b="1"/>
            </a:lvl3pPr>
            <a:lvl4pPr marL="1426875" indent="0">
              <a:buNone/>
              <a:defRPr sz="1700" b="1"/>
            </a:lvl4pPr>
            <a:lvl5pPr marL="1902501" indent="0">
              <a:buNone/>
              <a:defRPr sz="1700" b="1"/>
            </a:lvl5pPr>
            <a:lvl6pPr marL="2378126" indent="0">
              <a:buNone/>
              <a:defRPr sz="1700" b="1"/>
            </a:lvl6pPr>
            <a:lvl7pPr marL="2853751" indent="0">
              <a:buNone/>
              <a:defRPr sz="1700" b="1"/>
            </a:lvl7pPr>
            <a:lvl8pPr marL="3329376" indent="0">
              <a:buNone/>
              <a:defRPr sz="1700" b="1"/>
            </a:lvl8pPr>
            <a:lvl9pPr marL="3805001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61" y="3174209"/>
            <a:ext cx="3182898" cy="5766869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252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46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68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9" y="398514"/>
            <a:ext cx="2369047" cy="1696002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5" y="398517"/>
            <a:ext cx="4025504" cy="8542565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9" y="2094518"/>
            <a:ext cx="2369047" cy="6846563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78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006432"/>
            <a:ext cx="4320540" cy="8271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894339"/>
            <a:ext cx="4320540" cy="6005513"/>
          </a:xfrm>
        </p:spPr>
        <p:txBody>
          <a:bodyPr/>
          <a:lstStyle>
            <a:lvl1pPr marL="0" indent="0">
              <a:buNone/>
              <a:defRPr sz="3300"/>
            </a:lvl1pPr>
            <a:lvl2pPr marL="475625" indent="0">
              <a:buNone/>
              <a:defRPr sz="2900"/>
            </a:lvl2pPr>
            <a:lvl3pPr marL="951250" indent="0">
              <a:buNone/>
              <a:defRPr sz="2500"/>
            </a:lvl3pPr>
            <a:lvl4pPr marL="1426875" indent="0">
              <a:buNone/>
              <a:defRPr sz="2100"/>
            </a:lvl4pPr>
            <a:lvl5pPr marL="1902501" indent="0">
              <a:buNone/>
              <a:defRPr sz="2100"/>
            </a:lvl5pPr>
            <a:lvl6pPr marL="2378126" indent="0">
              <a:buNone/>
              <a:defRPr sz="2100"/>
            </a:lvl6pPr>
            <a:lvl7pPr marL="2853751" indent="0">
              <a:buNone/>
              <a:defRPr sz="2100"/>
            </a:lvl7pPr>
            <a:lvl8pPr marL="3329376" indent="0">
              <a:buNone/>
              <a:defRPr sz="2100"/>
            </a:lvl8pPr>
            <a:lvl9pPr marL="3805001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7833582"/>
            <a:ext cx="4320540" cy="1174688"/>
          </a:xfrm>
        </p:spPr>
        <p:txBody>
          <a:bodyPr/>
          <a:lstStyle>
            <a:lvl1pPr marL="0" indent="0">
              <a:buNone/>
              <a:defRPr sz="1500"/>
            </a:lvl1pPr>
            <a:lvl2pPr marL="475625" indent="0">
              <a:buNone/>
              <a:defRPr sz="1200"/>
            </a:lvl2pPr>
            <a:lvl3pPr marL="951250" indent="0">
              <a:buNone/>
              <a:defRPr sz="1000"/>
            </a:lvl3pPr>
            <a:lvl4pPr marL="1426875" indent="0">
              <a:buNone/>
              <a:defRPr sz="900"/>
            </a:lvl4pPr>
            <a:lvl5pPr marL="1902501" indent="0">
              <a:buNone/>
              <a:defRPr sz="900"/>
            </a:lvl5pPr>
            <a:lvl6pPr marL="2378126" indent="0">
              <a:buNone/>
              <a:defRPr sz="900"/>
            </a:lvl6pPr>
            <a:lvl7pPr marL="2853751" indent="0">
              <a:buNone/>
              <a:defRPr sz="900"/>
            </a:lvl7pPr>
            <a:lvl8pPr marL="3329376" indent="0">
              <a:buNone/>
              <a:defRPr sz="900"/>
            </a:lvl8pPr>
            <a:lvl9pPr marL="3805001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7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00833"/>
            <a:ext cx="6480810" cy="1668198"/>
          </a:xfrm>
          <a:prstGeom prst="rect">
            <a:avLst/>
          </a:prstGeom>
        </p:spPr>
        <p:txBody>
          <a:bodyPr vert="horz" lIns="95125" tIns="47563" rIns="95125" bIns="4756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335481"/>
            <a:ext cx="6480810" cy="6605601"/>
          </a:xfrm>
          <a:prstGeom prst="rect">
            <a:avLst/>
          </a:prstGeom>
        </p:spPr>
        <p:txBody>
          <a:bodyPr vert="horz" lIns="95125" tIns="47563" rIns="95125" bIns="4756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4C9AE-20D6-42E5-A38A-130CB0FE88F1}" type="datetimeFigureOut">
              <a:rPr kumimoji="1" lang="ja-JP" altLang="en-US" smtClean="0"/>
              <a:t>2015/9/3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277038"/>
            <a:ext cx="2280285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277038"/>
            <a:ext cx="1680210" cy="532897"/>
          </a:xfrm>
          <a:prstGeom prst="rect">
            <a:avLst/>
          </a:prstGeom>
        </p:spPr>
        <p:txBody>
          <a:bodyPr vert="horz" lIns="95125" tIns="47563" rIns="95125" bIns="4756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AF44-7F96-4292-9B2D-FF9E72C5F1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73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51250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719" indent="-356719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2891" indent="-297266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8906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468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0313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5938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156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67189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2814" indent="-237813" algn="l" defTabSz="95125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562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1250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6875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25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7812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375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29376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05001" algn="l" defTabSz="951250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角丸四角形 11"/>
          <p:cNvSpPr/>
          <p:nvPr/>
        </p:nvSpPr>
        <p:spPr>
          <a:xfrm>
            <a:off x="396093" y="1224174"/>
            <a:ext cx="6519453" cy="8100900"/>
          </a:xfrm>
          <a:prstGeom prst="roundRect">
            <a:avLst>
              <a:gd name="adj" fmla="val 13773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703922" y="684114"/>
            <a:ext cx="3793057" cy="432048"/>
          </a:xfrm>
          <a:prstGeom prst="rect">
            <a:avLst/>
          </a:prstGeom>
          <a:noFill/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5125" tIns="47563" rIns="95125" bIns="47563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なった</a:t>
            </a:r>
            <a:r>
              <a:rPr lang="ja-JP" altLang="en-US" sz="2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  <a:r>
              <a:rPr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</a:t>
            </a:r>
            <a:endParaRPr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612118" y="1931306"/>
            <a:ext cx="3093781" cy="216024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85725" indent="-85725">
              <a:lnSpc>
                <a:spcPts val="11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１月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以降に対象外になった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578932"/>
              </p:ext>
            </p:extLst>
          </p:nvPr>
        </p:nvGraphicFramePr>
        <p:xfrm>
          <a:off x="3954400" y="2234332"/>
          <a:ext cx="2490366" cy="3562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90366"/>
              </a:tblGrid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肝外門脈閉塞症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肝内結石症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偽性低アルドステロン症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ギラン・バレ症候群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グルココルチコイド抵抗症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原発性アルドステロン症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硬化性萎縮性苔癬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好酸球性筋膜炎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視神経症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神経性過食症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神経性食欲不振症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先天性</a:t>
                      </a:r>
                      <a:r>
                        <a:rPr lang="en-US" altLang="zh-TW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QT</a:t>
                      </a:r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延長症候群 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TSH</a:t>
                      </a:r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受容体異常症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特発性血栓症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フィッシャー症候群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メニエール病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6167005"/>
              </p:ext>
            </p:extLst>
          </p:nvPr>
        </p:nvGraphicFramePr>
        <p:xfrm>
          <a:off x="828142" y="2234332"/>
          <a:ext cx="2124236" cy="628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4236"/>
              </a:tblGrid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疾病名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劇症肝炎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1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重症急性膵炎</a:t>
                      </a:r>
                      <a:endParaRPr lang="zh-TW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1" name="正方形/長方形 20"/>
          <p:cNvSpPr/>
          <p:nvPr/>
        </p:nvSpPr>
        <p:spPr>
          <a:xfrm>
            <a:off x="3747029" y="1931306"/>
            <a:ext cx="3093781" cy="216024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85725" indent="-85725">
              <a:lnSpc>
                <a:spcPts val="11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平成</a:t>
            </a:r>
            <a:r>
              <a:rPr lang="en-US" altLang="ja-JP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月以降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対象外になった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504106" y="6336742"/>
            <a:ext cx="6156684" cy="2988332"/>
          </a:xfrm>
          <a:prstGeom prst="rect">
            <a:avLst/>
          </a:prstGeom>
          <a:noFill/>
          <a:ln w="25400"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177800" indent="-177800">
              <a:lnSpc>
                <a:spcPts val="1900"/>
              </a:lnSpc>
            </a:pP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　これらの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疾病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については、障害者総合支援法の対象外となりましたが、すでに障害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en-US" altLang="ja-JP" sz="14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の支給決定等を受けたことがある方は引き続き</a:t>
            </a:r>
            <a:r>
              <a:rPr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利用可能です</a:t>
            </a:r>
            <a:r>
              <a:rPr lang="ja-JP" altLang="en-US" sz="14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4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 algn="ctr"/>
            <a:endParaRPr lang="en-US" altLang="ja-JP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　平成２７年１月１日以降は対象外となりますが、平成２６年１２月３１日までに障害福祉サービス等</a:t>
            </a:r>
            <a:r>
              <a:rPr lang="en-US" altLang="ja-JP" sz="1400" b="1" kern="0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の支給決定等を受けたことがある方は引き続き利用可能です。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/>
            <a:endParaRPr lang="en-US" altLang="ja-JP" sz="16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　平成２７年７月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１日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以降は対象外となりますが、平成２７年６月３０日までに　障害福祉サービス等</a:t>
            </a:r>
            <a:r>
              <a:rPr lang="en-US" altLang="ja-JP" sz="1200" b="1" kern="0" baseline="30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の支給決定</a:t>
            </a:r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等</a:t>
            </a:r>
            <a:r>
              <a:rPr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を受けたことがある方は引き続き利用可能です。</a:t>
            </a:r>
            <a:endParaRPr lang="en-US" altLang="ja-JP" sz="12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435100" indent="-6350">
              <a:lnSpc>
                <a:spcPts val="1400"/>
              </a:lnSpc>
              <a:tabLst>
                <a:tab pos="1343025" algn="l"/>
              </a:tabLst>
            </a:pPr>
            <a:r>
              <a:rPr lang="en-US" altLang="ja-JP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障害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福祉サービス・相談支援・補装具及び地域生活支援事業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435100" indent="-6350">
              <a:lnSpc>
                <a:spcPts val="1400"/>
              </a:lnSpc>
              <a:tabLst>
                <a:tab pos="1343025" algn="l"/>
              </a:tabLst>
            </a:pP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10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（障害児の場合は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、障害児通所支援と障害児入所支援も含む）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533400" indent="-177800"/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5" indent="-85725" algn="ctr"/>
            <a:endParaRPr lang="en-US" altLang="ja-JP" sz="24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028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957</TotalTime>
  <Words>75</Words>
  <Application>Microsoft Office PowerPoint</Application>
  <PresentationFormat>ユーザー設定</PresentationFormat>
  <Paragraphs>32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厚生労働省ネットワークシステム</dc:creator>
  <cp:lastModifiedBy>厚生労働省ネットワークシステム</cp:lastModifiedBy>
  <cp:revision>118</cp:revision>
  <cp:lastPrinted>2015-08-05T01:16:43Z</cp:lastPrinted>
  <dcterms:created xsi:type="dcterms:W3CDTF">2014-11-11T10:04:17Z</dcterms:created>
  <dcterms:modified xsi:type="dcterms:W3CDTF">2015-09-03T09:04:51Z</dcterms:modified>
</cp:coreProperties>
</file>