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99" r:id="rId3"/>
    <p:sldId id="297" r:id="rId4"/>
    <p:sldId id="281" r:id="rId5"/>
    <p:sldId id="282" r:id="rId6"/>
    <p:sldId id="286" r:id="rId7"/>
    <p:sldId id="288" r:id="rId8"/>
    <p:sldId id="292" r:id="rId9"/>
    <p:sldId id="293" r:id="rId10"/>
    <p:sldId id="289" r:id="rId11"/>
    <p:sldId id="290" r:id="rId12"/>
    <p:sldId id="291" r:id="rId13"/>
    <p:sldId id="294" r:id="rId14"/>
    <p:sldId id="295" r:id="rId15"/>
    <p:sldId id="300" r:id="rId16"/>
    <p:sldId id="296" r:id="rId17"/>
  </p:sldIdLst>
  <p:sldSz cx="12192000" cy="6858000"/>
  <p:notesSz cx="6807200" cy="9939338"/>
  <p:custShowLst>
    <p:custShow name="減免制度見直し" id="0">
      <p:sldLst>
        <p:sld r:id="rId2"/>
        <p:sld r:id="rId3"/>
        <p:sld r:id="rId4"/>
        <p:sld r:id="rId5"/>
        <p:sld r:id="rId6"/>
        <p:sld r:id="rId7"/>
        <p:sld r:id="rId8"/>
        <p:sld r:id="rId9"/>
        <p:sld r:id="rId10"/>
        <p:sld r:id="rId11"/>
        <p:sld r:id="rId12"/>
        <p:sld r:id="rId13"/>
        <p:sld r:id="rId14"/>
        <p:sld r:id="rId15"/>
        <p:sld r:id="rId16"/>
        <p:sld r:id="rId17"/>
      </p:sldLst>
    </p:custShow>
  </p:custShow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52DAA06-4BC2-47D8-9C7A-D2677908BE33}" type="datetimeFigureOut">
              <a:rPr kumimoji="1" lang="ja-JP" altLang="en-US" smtClean="0"/>
              <a:t>2023/6/22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8C014B4-F0E5-4004-A81C-044C12D6F54B}" type="slidenum">
              <a:rPr kumimoji="1" lang="ja-JP" altLang="en-US" smtClean="0"/>
              <a:t>‹#›</a:t>
            </a:fld>
            <a:endParaRPr kumimoji="1" lang="ja-JP" altLang="en-US"/>
          </a:p>
        </p:txBody>
      </p:sp>
    </p:spTree>
    <p:extLst>
      <p:ext uri="{BB962C8B-B14F-4D97-AF65-F5344CB8AC3E}">
        <p14:creationId xmlns:p14="http://schemas.microsoft.com/office/powerpoint/2010/main" val="28899494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C014B4-F0E5-4004-A81C-044C12D6F54B}" type="slidenum">
              <a:rPr kumimoji="1" lang="ja-JP" altLang="en-US" smtClean="0"/>
              <a:t>14</a:t>
            </a:fld>
            <a:endParaRPr kumimoji="1" lang="ja-JP" altLang="en-US"/>
          </a:p>
        </p:txBody>
      </p:sp>
    </p:spTree>
    <p:extLst>
      <p:ext uri="{BB962C8B-B14F-4D97-AF65-F5344CB8AC3E}">
        <p14:creationId xmlns:p14="http://schemas.microsoft.com/office/powerpoint/2010/main" val="1170576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C014B4-F0E5-4004-A81C-044C12D6F54B}" type="slidenum">
              <a:rPr kumimoji="1" lang="ja-JP" altLang="en-US" smtClean="0"/>
              <a:t>15</a:t>
            </a:fld>
            <a:endParaRPr kumimoji="1" lang="ja-JP" altLang="en-US"/>
          </a:p>
        </p:txBody>
      </p:sp>
    </p:spTree>
    <p:extLst>
      <p:ext uri="{BB962C8B-B14F-4D97-AF65-F5344CB8AC3E}">
        <p14:creationId xmlns:p14="http://schemas.microsoft.com/office/powerpoint/2010/main" val="2495044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C014B4-F0E5-4004-A81C-044C12D6F54B}" type="slidenum">
              <a:rPr kumimoji="1" lang="ja-JP" altLang="en-US" smtClean="0"/>
              <a:t>16</a:t>
            </a:fld>
            <a:endParaRPr kumimoji="1" lang="ja-JP" altLang="en-US"/>
          </a:p>
        </p:txBody>
      </p:sp>
    </p:spTree>
    <p:extLst>
      <p:ext uri="{BB962C8B-B14F-4D97-AF65-F5344CB8AC3E}">
        <p14:creationId xmlns:p14="http://schemas.microsoft.com/office/powerpoint/2010/main" val="313395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979F5EF-8386-4F99-89E0-45F3A5F395DC}"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28670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7707756-90BD-4B74-85D2-D8244AF1C9CC}"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46303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BDE5C51-25FD-45BE-818D-CB1EF0B1EDEA}"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260279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1591F1-9491-423C-9025-07ABF3F0FB68}"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3697762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E173719-F36D-4536-98A9-6644FCAA4E1B}"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105239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7FEBAAF-E232-4459-93F0-C62F47EA371A}" type="datetime1">
              <a:rPr kumimoji="1" lang="ja-JP" altLang="en-US" smtClean="0"/>
              <a:t>2023/6/22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1843164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031ACB3-6EF4-4EBC-A8E2-07A5536830EE}" type="datetime1">
              <a:rPr kumimoji="1" lang="ja-JP" altLang="en-US" smtClean="0"/>
              <a:t>2023/6/22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335521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A718E57-CEF4-43F3-9766-68D57CCCA585}" type="datetime1">
              <a:rPr kumimoji="1" lang="ja-JP" altLang="en-US" smtClean="0"/>
              <a:t>2023/6/22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3287784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5D8AA7-D158-4D71-9B5B-88C46B6BBBCF}" type="datetime1">
              <a:rPr kumimoji="1" lang="ja-JP" altLang="en-US" smtClean="0"/>
              <a:t>2023/6/22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1788919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69544F-74AA-4EDD-9AF5-5A0FADE87F1C}" type="datetime1">
              <a:rPr kumimoji="1" lang="ja-JP" altLang="en-US" smtClean="0"/>
              <a:t>2023/6/22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41253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A1636A-4F06-4D58-BC7D-9E86FDACC993}" type="datetime1">
              <a:rPr kumimoji="1" lang="ja-JP" altLang="en-US" smtClean="0"/>
              <a:t>2023/6/22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628FB9-2EF8-4CC6-9085-72EC7971A638}" type="slidenum">
              <a:rPr kumimoji="1" lang="ja-JP" altLang="en-US" smtClean="0"/>
              <a:t>‹#›</a:t>
            </a:fld>
            <a:endParaRPr kumimoji="1" lang="ja-JP" altLang="en-US"/>
          </a:p>
        </p:txBody>
      </p:sp>
    </p:spTree>
    <p:extLst>
      <p:ext uri="{BB962C8B-B14F-4D97-AF65-F5344CB8AC3E}">
        <p14:creationId xmlns:p14="http://schemas.microsoft.com/office/powerpoint/2010/main" val="12733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5A644-640B-4648-93D3-B36E67820B91}" type="datetime1">
              <a:rPr kumimoji="1" lang="ja-JP" altLang="en-US" smtClean="0"/>
              <a:t>2023/6/22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417418" y="6420745"/>
            <a:ext cx="2743200" cy="365125"/>
          </a:xfrm>
          <a:prstGeom prst="rect">
            <a:avLst/>
          </a:prstGeom>
        </p:spPr>
        <p:txBody>
          <a:bodyPr vert="horz" lIns="91440" tIns="45720" rIns="91440" bIns="45720" rtlCol="0" anchor="ctr"/>
          <a:lstStyle>
            <a:lvl1pPr algn="r">
              <a:defRPr sz="2800">
                <a:solidFill>
                  <a:schemeClr val="accent3">
                    <a:lumMod val="40000"/>
                    <a:lumOff val="60000"/>
                  </a:schemeClr>
                </a:solidFill>
              </a:defRPr>
            </a:lvl1pPr>
          </a:lstStyle>
          <a:p>
            <a:fld id="{C2628FB9-2EF8-4CC6-9085-72EC7971A638}" type="slidenum">
              <a:rPr lang="ja-JP" altLang="en-US" smtClean="0"/>
              <a:pPr/>
              <a:t>‹#›</a:t>
            </a:fld>
            <a:endParaRPr lang="ja-JP" altLang="en-US" dirty="0"/>
          </a:p>
        </p:txBody>
      </p:sp>
    </p:spTree>
    <p:extLst>
      <p:ext uri="{BB962C8B-B14F-4D97-AF65-F5344CB8AC3E}">
        <p14:creationId xmlns:p14="http://schemas.microsoft.com/office/powerpoint/2010/main" val="26472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011525"/>
            <a:ext cx="9144000" cy="2387600"/>
          </a:xfrm>
        </p:spPr>
        <p:txBody>
          <a:bodyPr tIns="72000" bIns="36000">
            <a:normAutofit/>
          </a:bodyPr>
          <a:lstStyle/>
          <a:p>
            <a:r>
              <a:rPr lang="ja-JP" altLang="en-US" sz="5000" dirty="0" smtClean="0">
                <a:latin typeface="メイリオ" panose="020B0604030504040204" pitchFamily="50" charset="-128"/>
                <a:ea typeface="メイリオ" panose="020B0604030504040204" pitchFamily="50" charset="-128"/>
                <a:cs typeface="Arial" panose="020B0604020202020204" pitchFamily="34" charset="0"/>
              </a:rPr>
              <a:t>水</a:t>
            </a:r>
            <a:r>
              <a:rPr kumimoji="1" lang="ja-JP" altLang="en-US" sz="5000" dirty="0" smtClean="0">
                <a:latin typeface="メイリオ" panose="020B0604030504040204" pitchFamily="50" charset="-128"/>
                <a:ea typeface="メイリオ" panose="020B0604030504040204" pitchFamily="50" charset="-128"/>
                <a:cs typeface="Arial" panose="020B0604020202020204" pitchFamily="34" charset="0"/>
              </a:rPr>
              <a:t>道料金・下水道使用料の</a:t>
            </a:r>
            <a:r>
              <a:rPr kumimoji="1" lang="en-US" altLang="ja-JP" sz="5000" dirty="0" smtClean="0">
                <a:latin typeface="メイリオ" panose="020B0604030504040204" pitchFamily="50" charset="-128"/>
                <a:ea typeface="メイリオ" panose="020B0604030504040204" pitchFamily="50" charset="-128"/>
                <a:cs typeface="Arial" panose="020B0604020202020204" pitchFamily="34" charset="0"/>
              </a:rPr>
              <a:t/>
            </a:r>
            <a:br>
              <a:rPr kumimoji="1" lang="en-US" altLang="ja-JP" sz="5000" dirty="0" smtClean="0">
                <a:latin typeface="メイリオ" panose="020B0604030504040204" pitchFamily="50" charset="-128"/>
                <a:ea typeface="メイリオ" panose="020B0604030504040204" pitchFamily="50" charset="-128"/>
                <a:cs typeface="Arial" panose="020B0604020202020204" pitchFamily="34" charset="0"/>
              </a:rPr>
            </a:br>
            <a:r>
              <a:rPr kumimoji="1" lang="ja-JP" altLang="en-US" sz="5000" dirty="0" smtClean="0">
                <a:latin typeface="メイリオ" panose="020B0604030504040204" pitchFamily="50" charset="-128"/>
                <a:ea typeface="メイリオ" panose="020B0604030504040204" pitchFamily="50" charset="-128"/>
                <a:cs typeface="Arial" panose="020B0604020202020204" pitchFamily="34" charset="0"/>
              </a:rPr>
              <a:t>減免制度見直し</a:t>
            </a:r>
            <a:r>
              <a:rPr lang="ja-JP" altLang="en-US" sz="5000" dirty="0" smtClean="0">
                <a:latin typeface="メイリオ" panose="020B0604030504040204" pitchFamily="50" charset="-128"/>
                <a:ea typeface="メイリオ" panose="020B0604030504040204" pitchFamily="50" charset="-128"/>
                <a:cs typeface="Arial" panose="020B0604020202020204" pitchFamily="34" charset="0"/>
              </a:rPr>
              <a:t>につい</a:t>
            </a:r>
            <a:r>
              <a:rPr lang="ja-JP" altLang="en-US" sz="5000" dirty="0">
                <a:latin typeface="メイリオ" panose="020B0604030504040204" pitchFamily="50" charset="-128"/>
                <a:ea typeface="メイリオ" panose="020B0604030504040204" pitchFamily="50" charset="-128"/>
                <a:cs typeface="Arial" panose="020B0604020202020204" pitchFamily="34" charset="0"/>
              </a:rPr>
              <a:t>て</a:t>
            </a:r>
            <a:endParaRPr kumimoji="1" lang="ja-JP" altLang="en-US" sz="50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3" name="サブタイトル 2"/>
          <p:cNvSpPr>
            <a:spLocks noGrp="1"/>
          </p:cNvSpPr>
          <p:nvPr>
            <p:ph type="subTitle" idx="1"/>
          </p:nvPr>
        </p:nvSpPr>
        <p:spPr>
          <a:xfrm>
            <a:off x="1524000" y="4364038"/>
            <a:ext cx="9144000" cy="1655762"/>
          </a:xfrm>
        </p:spPr>
        <p:txBody>
          <a:bodyPr tIns="72000" bIns="36000" anchor="ctr"/>
          <a:lstStyle/>
          <a:p>
            <a:pPr algn="r"/>
            <a:r>
              <a:rPr lang="ja-JP" altLang="en-US" dirty="0" smtClean="0">
                <a:latin typeface="メイリオ" panose="020B0604030504040204" pitchFamily="50" charset="-128"/>
                <a:ea typeface="メイリオ" panose="020B0604030504040204" pitchFamily="50" charset="-128"/>
                <a:cs typeface="Arial" panose="020B0604020202020204" pitchFamily="34" charset="0"/>
              </a:rPr>
              <a:t>令和５年度　旭川市上下水道事業審議会資料</a:t>
            </a:r>
            <a:endParaRPr kumimoji="1" lang="ja-JP" altLang="en-US"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4" name="テキスト ボックス 3"/>
          <p:cNvSpPr txBox="1"/>
          <p:nvPr/>
        </p:nvSpPr>
        <p:spPr>
          <a:xfrm>
            <a:off x="9809018" y="277090"/>
            <a:ext cx="1717964" cy="374073"/>
          </a:xfrm>
          <a:prstGeom prst="rect">
            <a:avLst/>
          </a:prstGeom>
          <a:noFill/>
          <a:ln>
            <a:solidFill>
              <a:schemeClr val="tx1"/>
            </a:solidFill>
          </a:ln>
        </p:spPr>
        <p:txBody>
          <a:bodyPr wrap="square" rtlCol="0">
            <a:spAutoFit/>
          </a:bodyPr>
          <a:lstStyle/>
          <a:p>
            <a:pPr algn="ctr"/>
            <a:r>
              <a:rPr kumimoji="1" lang="ja-JP" altLang="en-US" dirty="0" smtClean="0"/>
              <a:t>資料　１０</a:t>
            </a:r>
            <a:endParaRPr kumimoji="1" lang="ja-JP" altLang="en-US" dirty="0"/>
          </a:p>
        </p:txBody>
      </p:sp>
    </p:spTree>
    <p:extLst>
      <p:ext uri="{BB962C8B-B14F-4D97-AF65-F5344CB8AC3E}">
        <p14:creationId xmlns:p14="http://schemas.microsoft.com/office/powerpoint/2010/main" val="2606686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５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smtClean="0">
                <a:solidFill>
                  <a:schemeClr val="bg1"/>
                </a:solidFill>
                <a:latin typeface="メイリオ" panose="020B0604030504040204" pitchFamily="50" charset="-128"/>
                <a:ea typeface="メイリオ" panose="020B0604030504040204" pitchFamily="50" charset="-128"/>
              </a:rPr>
              <a:t>見直しに向けた取組</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86144"/>
            <a:ext cx="10515600"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取組の経過</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1533855252"/>
              </p:ext>
            </p:extLst>
          </p:nvPr>
        </p:nvGraphicFramePr>
        <p:xfrm>
          <a:off x="838200" y="2063557"/>
          <a:ext cx="10515600" cy="3662680"/>
        </p:xfrm>
        <a:graphic>
          <a:graphicData uri="http://schemas.openxmlformats.org/drawingml/2006/table">
            <a:tbl>
              <a:tblPr firstRow="1" bandRow="1">
                <a:tableStyleId>{5C22544A-7EE6-4342-B048-85BDC9FD1C3A}</a:tableStyleId>
              </a:tblPr>
              <a:tblGrid>
                <a:gridCol w="1627756">
                  <a:extLst>
                    <a:ext uri="{9D8B030D-6E8A-4147-A177-3AD203B41FA5}">
                      <a16:colId xmlns:a16="http://schemas.microsoft.com/office/drawing/2014/main" val="1834442552"/>
                    </a:ext>
                  </a:extLst>
                </a:gridCol>
                <a:gridCol w="3425818">
                  <a:extLst>
                    <a:ext uri="{9D8B030D-6E8A-4147-A177-3AD203B41FA5}">
                      <a16:colId xmlns:a16="http://schemas.microsoft.com/office/drawing/2014/main" val="3822784515"/>
                    </a:ext>
                  </a:extLst>
                </a:gridCol>
                <a:gridCol w="5462026">
                  <a:extLst>
                    <a:ext uri="{9D8B030D-6E8A-4147-A177-3AD203B41FA5}">
                      <a16:colId xmlns:a16="http://schemas.microsoft.com/office/drawing/2014/main" val="700021866"/>
                    </a:ext>
                  </a:extLst>
                </a:gridCol>
              </a:tblGrid>
              <a:tr h="370840">
                <a:tc>
                  <a:txBody>
                    <a:bodyPr/>
                    <a:lstStyle/>
                    <a:p>
                      <a:pPr algn="ctr"/>
                      <a:r>
                        <a:rPr kumimoji="1" lang="ja-JP" altLang="en-US" dirty="0" smtClean="0">
                          <a:latin typeface="メイリオ" panose="020B0604030504040204" pitchFamily="50" charset="-128"/>
                          <a:ea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実施内容</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結果など</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45749884"/>
                  </a:ext>
                </a:extLst>
              </a:tr>
              <a:tr h="640080">
                <a:tc>
                  <a:txBody>
                    <a:bodyPr/>
                    <a:lstStyle/>
                    <a:p>
                      <a:r>
                        <a:rPr kumimoji="1" lang="ja-JP" altLang="en-US" dirty="0" smtClean="0">
                          <a:latin typeface="メイリオ" panose="020B0604030504040204" pitchFamily="50" charset="-128"/>
                          <a:ea typeface="メイリオ" panose="020B0604030504040204" pitchFamily="50" charset="-128"/>
                        </a:rPr>
                        <a:t>令和２年度</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(2020</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dirty="0" smtClean="0">
                          <a:latin typeface="メイリオ" panose="020B0604030504040204" pitchFamily="50" charset="-128"/>
                          <a:ea typeface="メイリオ" panose="020B0604030504040204" pitchFamily="50" charset="-128"/>
                        </a:rPr>
                        <a:t>減免制度の在り方検討会議</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（計３回）</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kumimoji="1" lang="ja-JP" altLang="en-US" dirty="0" smtClean="0">
                          <a:latin typeface="メイリオ" panose="020B0604030504040204" pitchFamily="50" charset="-128"/>
                          <a:ea typeface="メイリオ" panose="020B0604030504040204" pitchFamily="50" charset="-128"/>
                        </a:rPr>
                        <a:t>庁内関係各部と減免制度についての意見交換や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考え方について整理</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15848300"/>
                  </a:ext>
                </a:extLst>
              </a:tr>
              <a:tr h="367453">
                <a:tc>
                  <a:txBody>
                    <a:bodyPr/>
                    <a:lstStyle/>
                    <a:p>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r>
                        <a:rPr lang="ja-JP" altLang="en-US" dirty="0" smtClean="0">
                          <a:latin typeface="メイリオ" panose="020B0604030504040204" pitchFamily="50" charset="-128"/>
                          <a:ea typeface="メイリオ" panose="020B0604030504040204" pitchFamily="50" charset="-128"/>
                        </a:rPr>
                        <a:t>上下水道事業審議会</a:t>
                      </a:r>
                      <a:endParaRPr lang="en-US" altLang="ja-JP" dirty="0" smtClean="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水道料金及び下水道使用料の見直しについて諮問</a:t>
                      </a:r>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12623912"/>
                  </a:ext>
                </a:extLst>
              </a:tr>
              <a:tr h="2011680">
                <a:tc>
                  <a:txBody>
                    <a:bodyPr/>
                    <a:lstStyle/>
                    <a:p>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dirty="0" smtClean="0">
                          <a:latin typeface="メイリオ" panose="020B0604030504040204" pitchFamily="50" charset="-128"/>
                          <a:ea typeface="メイリオ" panose="020B0604030504040204" pitchFamily="50" charset="-128"/>
                        </a:rPr>
                        <a:t>アンケート調査</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対象者</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市民　</a:t>
                      </a:r>
                      <a:r>
                        <a:rPr kumimoji="1" lang="en-US" altLang="ja-JP" dirty="0" smtClean="0">
                          <a:latin typeface="メイリオ" panose="020B0604030504040204" pitchFamily="50" charset="-128"/>
                          <a:ea typeface="メイリオ" panose="020B0604030504040204" pitchFamily="50" charset="-128"/>
                        </a:rPr>
                        <a:t>3,000</a:t>
                      </a:r>
                      <a:r>
                        <a:rPr kumimoji="1" lang="ja-JP" altLang="en-US" dirty="0" smtClean="0">
                          <a:latin typeface="メイリオ" panose="020B0604030504040204" pitchFamily="50" charset="-128"/>
                          <a:ea typeface="メイリオ" panose="020B0604030504040204" pitchFamily="50" charset="-128"/>
                        </a:rPr>
                        <a:t>人</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回答　</a:t>
                      </a:r>
                      <a:r>
                        <a:rPr kumimoji="1" lang="en-US" altLang="ja-JP" dirty="0" smtClean="0">
                          <a:latin typeface="メイリオ" panose="020B0604030504040204" pitchFamily="50" charset="-128"/>
                          <a:ea typeface="メイリオ" panose="020B0604030504040204" pitchFamily="50" charset="-128"/>
                        </a:rPr>
                        <a:t>1,050</a:t>
                      </a:r>
                      <a:r>
                        <a:rPr kumimoji="1" lang="ja-JP" altLang="en-US" dirty="0" smtClean="0">
                          <a:latin typeface="メイリオ" panose="020B0604030504040204" pitchFamily="50" charset="-128"/>
                          <a:ea typeface="メイリオ" panose="020B0604030504040204" pitchFamily="50" charset="-128"/>
                        </a:rPr>
                        <a:t>人</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住民基本台帳から地域，性別，年齢を考慮し無作為に抽出</a:t>
                      </a:r>
                      <a:endParaRPr kumimoji="1" lang="en-US" altLang="ja-JP" dirty="0" smtClean="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kumimoji="1" lang="ja-JP" altLang="en-US" dirty="0" smtClean="0">
                          <a:latin typeface="メイリオ" panose="020B0604030504040204" pitchFamily="50" charset="-128"/>
                          <a:ea typeface="メイリオ" panose="020B0604030504040204" pitchFamily="50" charset="-128"/>
                        </a:rPr>
                        <a:t>減免制度について</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「今のままでよい」</a:t>
                      </a:r>
                      <a:r>
                        <a:rPr kumimoji="1" lang="en-US" altLang="ja-JP" dirty="0" smtClean="0">
                          <a:latin typeface="メイリオ" panose="020B0604030504040204" pitchFamily="50" charset="-128"/>
                          <a:ea typeface="メイリオ" panose="020B0604030504040204" pitchFamily="50" charset="-128"/>
                        </a:rPr>
                        <a:t>36.6</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「検討の上，必要な区分のみ継続すべき」</a:t>
                      </a:r>
                      <a:r>
                        <a:rPr kumimoji="1" lang="en-US" altLang="ja-JP" dirty="0" smtClean="0">
                          <a:latin typeface="メイリオ" panose="020B0604030504040204" pitchFamily="50" charset="-128"/>
                          <a:ea typeface="メイリオ" panose="020B0604030504040204" pitchFamily="50" charset="-128"/>
                        </a:rPr>
                        <a:t>34.9</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「全体的に拡充すべき」</a:t>
                      </a:r>
                      <a:r>
                        <a:rPr kumimoji="1" lang="en-US" altLang="ja-JP" dirty="0" smtClean="0">
                          <a:latin typeface="メイリオ" panose="020B0604030504040204" pitchFamily="50" charset="-128"/>
                          <a:ea typeface="メイリオ" panose="020B0604030504040204" pitchFamily="50" charset="-128"/>
                        </a:rPr>
                        <a:t>11.2</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「全て廃止または縮小すべき」</a:t>
                      </a:r>
                      <a:r>
                        <a:rPr kumimoji="1" lang="en-US" altLang="ja-JP" dirty="0" smtClean="0">
                          <a:latin typeface="メイリオ" panose="020B0604030504040204" pitchFamily="50" charset="-128"/>
                          <a:ea typeface="メイリオ" panose="020B0604030504040204" pitchFamily="50" charset="-128"/>
                        </a:rPr>
                        <a:t>4.3</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97761917"/>
                  </a:ext>
                </a:extLst>
              </a:tr>
            </a:tbl>
          </a:graphicData>
        </a:graphic>
      </p:graphicFrame>
      <p:sp>
        <p:nvSpPr>
          <p:cNvPr id="5" name="スライド番号プレースホルダー 4"/>
          <p:cNvSpPr>
            <a:spLocks noGrp="1"/>
          </p:cNvSpPr>
          <p:nvPr>
            <p:ph type="sldNum" sz="quarter" idx="12"/>
          </p:nvPr>
        </p:nvSpPr>
        <p:spPr/>
        <p:txBody>
          <a:bodyPr/>
          <a:lstStyle/>
          <a:p>
            <a:fld id="{C2628FB9-2EF8-4CC6-9085-72EC7971A638}" type="slidenum">
              <a:rPr kumimoji="1" lang="ja-JP" altLang="en-US" smtClean="0"/>
              <a:t>10</a:t>
            </a:fld>
            <a:endParaRPr kumimoji="1" lang="ja-JP" altLang="en-US"/>
          </a:p>
        </p:txBody>
      </p:sp>
    </p:spTree>
    <p:extLst>
      <p:ext uri="{BB962C8B-B14F-4D97-AF65-F5344CB8AC3E}">
        <p14:creationId xmlns:p14="http://schemas.microsoft.com/office/powerpoint/2010/main" val="2514516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５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smtClean="0">
                <a:solidFill>
                  <a:schemeClr val="bg1"/>
                </a:solidFill>
                <a:latin typeface="メイリオ" panose="020B0604030504040204" pitchFamily="50" charset="-128"/>
                <a:ea typeface="メイリオ" panose="020B0604030504040204" pitchFamily="50" charset="-128"/>
              </a:rPr>
              <a:t>見直しに向けた取組</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199" y="1286144"/>
            <a:ext cx="10515601"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取組の経過</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376443402"/>
              </p:ext>
            </p:extLst>
          </p:nvPr>
        </p:nvGraphicFramePr>
        <p:xfrm>
          <a:off x="838200" y="2063559"/>
          <a:ext cx="10515600" cy="4206240"/>
        </p:xfrm>
        <a:graphic>
          <a:graphicData uri="http://schemas.openxmlformats.org/drawingml/2006/table">
            <a:tbl>
              <a:tblPr firstRow="1" bandRow="1">
                <a:tableStyleId>{5C22544A-7EE6-4342-B048-85BDC9FD1C3A}</a:tableStyleId>
              </a:tblPr>
              <a:tblGrid>
                <a:gridCol w="1627756">
                  <a:extLst>
                    <a:ext uri="{9D8B030D-6E8A-4147-A177-3AD203B41FA5}">
                      <a16:colId xmlns:a16="http://schemas.microsoft.com/office/drawing/2014/main" val="1834442552"/>
                    </a:ext>
                  </a:extLst>
                </a:gridCol>
                <a:gridCol w="3425818">
                  <a:extLst>
                    <a:ext uri="{9D8B030D-6E8A-4147-A177-3AD203B41FA5}">
                      <a16:colId xmlns:a16="http://schemas.microsoft.com/office/drawing/2014/main" val="3822784515"/>
                    </a:ext>
                  </a:extLst>
                </a:gridCol>
                <a:gridCol w="5462026">
                  <a:extLst>
                    <a:ext uri="{9D8B030D-6E8A-4147-A177-3AD203B41FA5}">
                      <a16:colId xmlns:a16="http://schemas.microsoft.com/office/drawing/2014/main" val="700021866"/>
                    </a:ext>
                  </a:extLst>
                </a:gridCol>
              </a:tblGrid>
              <a:tr h="201083">
                <a:tc>
                  <a:txBody>
                    <a:bodyPr/>
                    <a:lstStyle/>
                    <a:p>
                      <a:pPr algn="ctr"/>
                      <a:r>
                        <a:rPr kumimoji="1" lang="ja-JP" altLang="en-US" dirty="0" smtClean="0">
                          <a:latin typeface="メイリオ" panose="020B0604030504040204" pitchFamily="50" charset="-128"/>
                          <a:ea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実施内容</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結果など</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45749884"/>
                  </a:ext>
                </a:extLst>
              </a:tr>
              <a:tr h="201083">
                <a:tc>
                  <a:txBody>
                    <a:bodyPr/>
                    <a:lstStyle/>
                    <a:p>
                      <a:r>
                        <a:rPr kumimoji="1" lang="ja-JP" altLang="en-US" dirty="0" smtClean="0">
                          <a:latin typeface="メイリオ" panose="020B0604030504040204" pitchFamily="50" charset="-128"/>
                          <a:ea typeface="メイリオ" panose="020B0604030504040204" pitchFamily="50" charset="-128"/>
                        </a:rPr>
                        <a:t>令和３年度</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(2021</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r>
                        <a:rPr lang="ja-JP" altLang="en-US" dirty="0" smtClean="0">
                          <a:latin typeface="メイリオ" panose="020B0604030504040204" pitchFamily="50" charset="-128"/>
                          <a:ea typeface="メイリオ" panose="020B0604030504040204" pitchFamily="50" charset="-128"/>
                        </a:rPr>
                        <a:t>減免制度の在り方検討会議</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（計７回）</a:t>
                      </a:r>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各減免対象世帯等の方向性の整理</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意見提出手続などの結果を受け見直し案の整理</a:t>
                      </a:r>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15848300"/>
                  </a:ext>
                </a:extLst>
              </a:tr>
              <a:tr h="201083">
                <a:tc>
                  <a:txBody>
                    <a:bodyPr/>
                    <a:lstStyle/>
                    <a:p>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r>
                        <a:rPr lang="ja-JP" altLang="en-US" dirty="0" smtClean="0">
                          <a:latin typeface="メイリオ" panose="020B0604030504040204" pitchFamily="50" charset="-128"/>
                          <a:ea typeface="メイリオ" panose="020B0604030504040204" pitchFamily="50" charset="-128"/>
                        </a:rPr>
                        <a:t>意見提出手続</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（パブリックコメント）</a:t>
                      </a:r>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意見提出件数　</a:t>
                      </a:r>
                      <a:r>
                        <a:rPr lang="en-US" altLang="ja-JP" dirty="0" smtClean="0">
                          <a:latin typeface="メイリオ" panose="020B0604030504040204" pitchFamily="50" charset="-128"/>
                          <a:ea typeface="メイリオ" panose="020B0604030504040204" pitchFamily="50" charset="-128"/>
                        </a:rPr>
                        <a:t>146</a:t>
                      </a:r>
                      <a:r>
                        <a:rPr lang="ja-JP" altLang="en-US" dirty="0" smtClean="0">
                          <a:latin typeface="メイリオ" panose="020B0604030504040204" pitchFamily="50" charset="-128"/>
                          <a:ea typeface="メイリオ" panose="020B0604030504040204" pitchFamily="50" charset="-128"/>
                        </a:rPr>
                        <a:t>件</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　</a:t>
                      </a:r>
                      <a:r>
                        <a:rPr lang="ja-JP" altLang="en-US" baseline="0" dirty="0" smtClean="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賛成：４件</a:t>
                      </a:r>
                      <a:r>
                        <a:rPr lang="ja-JP" altLang="en-US" baseline="0"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反対：</a:t>
                      </a:r>
                      <a:r>
                        <a:rPr lang="en-US" altLang="ja-JP" dirty="0" smtClean="0">
                          <a:latin typeface="メイリオ" panose="020B0604030504040204" pitchFamily="50" charset="-128"/>
                          <a:ea typeface="メイリオ" panose="020B0604030504040204" pitchFamily="50" charset="-128"/>
                        </a:rPr>
                        <a:t>105</a:t>
                      </a:r>
                      <a:r>
                        <a:rPr lang="ja-JP" altLang="en-US" dirty="0" smtClean="0">
                          <a:latin typeface="メイリオ" panose="020B0604030504040204" pitchFamily="50" charset="-128"/>
                          <a:ea typeface="メイリオ" panose="020B0604030504040204" pitchFamily="50" charset="-128"/>
                        </a:rPr>
                        <a:t>件</a:t>
                      </a:r>
                      <a:endParaRPr lang="en-US" altLang="ja-JP" baseline="0" dirty="0" smtClean="0">
                        <a:latin typeface="メイリオ" panose="020B0604030504040204" pitchFamily="50" charset="-128"/>
                        <a:ea typeface="メイリオ" panose="020B0604030504040204" pitchFamily="50" charset="-128"/>
                      </a:endParaRPr>
                    </a:p>
                    <a:p>
                      <a:r>
                        <a:rPr lang="ja-JP" altLang="en-US" baseline="0" dirty="0" smtClean="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コロナ禍への配慮：</a:t>
                      </a:r>
                      <a:r>
                        <a:rPr lang="en-US" altLang="ja-JP" dirty="0" smtClean="0">
                          <a:latin typeface="メイリオ" panose="020B0604030504040204" pitchFamily="50" charset="-128"/>
                          <a:ea typeface="メイリオ" panose="020B0604030504040204" pitchFamily="50" charset="-128"/>
                        </a:rPr>
                        <a:t>20</a:t>
                      </a:r>
                      <a:r>
                        <a:rPr lang="ja-JP" altLang="en-US" dirty="0" smtClean="0">
                          <a:latin typeface="メイリオ" panose="020B0604030504040204" pitchFamily="50" charset="-128"/>
                          <a:ea typeface="メイリオ" panose="020B0604030504040204" pitchFamily="50" charset="-128"/>
                        </a:rPr>
                        <a:t>件，その他：</a:t>
                      </a:r>
                      <a:r>
                        <a:rPr lang="en-US" altLang="ja-JP" dirty="0" smtClean="0">
                          <a:latin typeface="メイリオ" panose="020B0604030504040204" pitchFamily="50" charset="-128"/>
                          <a:ea typeface="メイリオ" panose="020B0604030504040204" pitchFamily="50" charset="-128"/>
                        </a:rPr>
                        <a:t>28</a:t>
                      </a:r>
                      <a:r>
                        <a:rPr lang="ja-JP" altLang="en-US" dirty="0" smtClean="0">
                          <a:latin typeface="メイリオ" panose="020B0604030504040204" pitchFamily="50" charset="-128"/>
                          <a:ea typeface="メイリオ" panose="020B0604030504040204" pitchFamily="50" charset="-128"/>
                        </a:rPr>
                        <a:t>件</a:t>
                      </a:r>
                      <a:endParaRPr lang="en-US" altLang="ja-JP" dirty="0" smtClean="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12623912"/>
                  </a:ext>
                </a:extLst>
              </a:tr>
              <a:tr h="201083">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市民説明会</a:t>
                      </a:r>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市内</a:t>
                      </a:r>
                      <a:r>
                        <a:rPr lang="en-US" altLang="ja-JP" dirty="0" smtClean="0">
                          <a:latin typeface="メイリオ" panose="020B0604030504040204" pitchFamily="50" charset="-128"/>
                          <a:ea typeface="メイリオ" panose="020B0604030504040204" pitchFamily="50" charset="-128"/>
                        </a:rPr>
                        <a:t>16</a:t>
                      </a:r>
                      <a:r>
                        <a:rPr lang="ja-JP" altLang="en-US" dirty="0" smtClean="0">
                          <a:latin typeface="メイリオ" panose="020B0604030504040204" pitchFamily="50" charset="-128"/>
                          <a:ea typeface="メイリオ" panose="020B0604030504040204" pitchFamily="50" charset="-128"/>
                        </a:rPr>
                        <a:t>か所で開催</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参加人数　延べ</a:t>
                      </a:r>
                      <a:r>
                        <a:rPr lang="en-US" altLang="ja-JP" dirty="0" smtClean="0">
                          <a:latin typeface="メイリオ" panose="020B0604030504040204" pitchFamily="50" charset="-128"/>
                          <a:ea typeface="メイリオ" panose="020B0604030504040204" pitchFamily="50" charset="-128"/>
                        </a:rPr>
                        <a:t>128</a:t>
                      </a:r>
                      <a:r>
                        <a:rPr lang="ja-JP" altLang="en-US" dirty="0" smtClean="0">
                          <a:latin typeface="メイリオ" panose="020B0604030504040204" pitchFamily="50" charset="-128"/>
                          <a:ea typeface="メイリオ" panose="020B0604030504040204" pitchFamily="50" charset="-128"/>
                        </a:rPr>
                        <a:t>人</a:t>
                      </a:r>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97761917"/>
                  </a:ext>
                </a:extLst>
              </a:tr>
              <a:tr h="201083">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上下水道事業審議会</a:t>
                      </a:r>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令和２年度を含め計６回審議</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令和３年</a:t>
                      </a:r>
                      <a:r>
                        <a:rPr lang="en-US" altLang="ja-JP" dirty="0" smtClean="0">
                          <a:latin typeface="メイリオ" panose="020B0604030504040204" pitchFamily="50" charset="-128"/>
                          <a:ea typeface="メイリオ" panose="020B0604030504040204" pitchFamily="50" charset="-128"/>
                        </a:rPr>
                        <a:t>10</a:t>
                      </a:r>
                      <a:r>
                        <a:rPr lang="ja-JP" altLang="en-US" dirty="0" smtClean="0">
                          <a:latin typeface="メイリオ" panose="020B0604030504040204" pitchFamily="50" charset="-128"/>
                          <a:ea typeface="メイリオ" panose="020B0604030504040204" pitchFamily="50" charset="-128"/>
                        </a:rPr>
                        <a:t>月</a:t>
                      </a:r>
                      <a:r>
                        <a:rPr lang="en-US" altLang="ja-JP" dirty="0" smtClean="0">
                          <a:latin typeface="メイリオ" panose="020B0604030504040204" pitchFamily="50" charset="-128"/>
                          <a:ea typeface="メイリオ" panose="020B0604030504040204" pitchFamily="50" charset="-128"/>
                        </a:rPr>
                        <a:t>13</a:t>
                      </a:r>
                      <a:r>
                        <a:rPr lang="ja-JP" altLang="en-US" dirty="0" smtClean="0">
                          <a:latin typeface="メイリオ" panose="020B0604030504040204" pitchFamily="50" charset="-128"/>
                          <a:ea typeface="メイリオ" panose="020B0604030504040204" pitchFamily="50" charset="-128"/>
                        </a:rPr>
                        <a:t>日　答申</a:t>
                      </a:r>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250700034"/>
                  </a:ext>
                </a:extLst>
              </a:tr>
              <a:tr h="201083">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市長説明</a:t>
                      </a:r>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料金改定と時期をずらすなど，負担軽減策を検討するよう指示あり</a:t>
                      </a:r>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19401204"/>
                  </a:ext>
                </a:extLst>
              </a:tr>
              <a:tr h="201083">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令和３年第４回定例会</a:t>
                      </a:r>
                      <a:endParaRPr lang="en-US" altLang="ja-JP" dirty="0" smtClean="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条例改正案（料金改定）提出→可決</a:t>
                      </a:r>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881694163"/>
                  </a:ext>
                </a:extLst>
              </a:tr>
            </a:tbl>
          </a:graphicData>
        </a:graphic>
      </p:graphicFrame>
      <p:sp>
        <p:nvSpPr>
          <p:cNvPr id="5" name="スライド番号プレースホルダー 4"/>
          <p:cNvSpPr>
            <a:spLocks noGrp="1"/>
          </p:cNvSpPr>
          <p:nvPr>
            <p:ph type="sldNum" sz="quarter" idx="12"/>
          </p:nvPr>
        </p:nvSpPr>
        <p:spPr/>
        <p:txBody>
          <a:bodyPr/>
          <a:lstStyle/>
          <a:p>
            <a:fld id="{C2628FB9-2EF8-4CC6-9085-72EC7971A638}" type="slidenum">
              <a:rPr kumimoji="1" lang="ja-JP" altLang="en-US" smtClean="0"/>
              <a:t>11</a:t>
            </a:fld>
            <a:endParaRPr kumimoji="1" lang="ja-JP" altLang="en-US"/>
          </a:p>
        </p:txBody>
      </p:sp>
      <p:sp>
        <p:nvSpPr>
          <p:cNvPr id="6" name="大かっこ 5"/>
          <p:cNvSpPr/>
          <p:nvPr/>
        </p:nvSpPr>
        <p:spPr>
          <a:xfrm>
            <a:off x="6045958" y="3343701"/>
            <a:ext cx="4677460" cy="55955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074611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５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smtClean="0">
                <a:solidFill>
                  <a:schemeClr val="bg1"/>
                </a:solidFill>
                <a:latin typeface="メイリオ" panose="020B0604030504040204" pitchFamily="50" charset="-128"/>
                <a:ea typeface="メイリオ" panose="020B0604030504040204" pitchFamily="50" charset="-128"/>
              </a:rPr>
              <a:t>見直しに向けた取組</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86144"/>
            <a:ext cx="10515600"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取組の経過</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3838441723"/>
              </p:ext>
            </p:extLst>
          </p:nvPr>
        </p:nvGraphicFramePr>
        <p:xfrm>
          <a:off x="838200" y="2063559"/>
          <a:ext cx="10515600" cy="2834640"/>
        </p:xfrm>
        <a:graphic>
          <a:graphicData uri="http://schemas.openxmlformats.org/drawingml/2006/table">
            <a:tbl>
              <a:tblPr firstRow="1" bandRow="1">
                <a:tableStyleId>{5C22544A-7EE6-4342-B048-85BDC9FD1C3A}</a:tableStyleId>
              </a:tblPr>
              <a:tblGrid>
                <a:gridCol w="1627756">
                  <a:extLst>
                    <a:ext uri="{9D8B030D-6E8A-4147-A177-3AD203B41FA5}">
                      <a16:colId xmlns:a16="http://schemas.microsoft.com/office/drawing/2014/main" val="1834442552"/>
                    </a:ext>
                  </a:extLst>
                </a:gridCol>
                <a:gridCol w="3425818">
                  <a:extLst>
                    <a:ext uri="{9D8B030D-6E8A-4147-A177-3AD203B41FA5}">
                      <a16:colId xmlns:a16="http://schemas.microsoft.com/office/drawing/2014/main" val="3822784515"/>
                    </a:ext>
                  </a:extLst>
                </a:gridCol>
                <a:gridCol w="5462026">
                  <a:extLst>
                    <a:ext uri="{9D8B030D-6E8A-4147-A177-3AD203B41FA5}">
                      <a16:colId xmlns:a16="http://schemas.microsoft.com/office/drawing/2014/main" val="700021866"/>
                    </a:ext>
                  </a:extLst>
                </a:gridCol>
              </a:tblGrid>
              <a:tr h="201083">
                <a:tc>
                  <a:txBody>
                    <a:bodyPr/>
                    <a:lstStyle/>
                    <a:p>
                      <a:pPr algn="ctr"/>
                      <a:r>
                        <a:rPr kumimoji="1" lang="ja-JP" altLang="en-US" dirty="0" smtClean="0">
                          <a:latin typeface="メイリオ" panose="020B0604030504040204" pitchFamily="50" charset="-128"/>
                          <a:ea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実施内容</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結果など</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45749884"/>
                  </a:ext>
                </a:extLst>
              </a:tr>
              <a:tr h="201083">
                <a:tc>
                  <a:txBody>
                    <a:bodyPr/>
                    <a:lstStyle/>
                    <a:p>
                      <a:r>
                        <a:rPr kumimoji="1" lang="ja-JP" altLang="en-US" dirty="0" smtClean="0">
                          <a:latin typeface="メイリオ" panose="020B0604030504040204" pitchFamily="50" charset="-128"/>
                          <a:ea typeface="メイリオ" panose="020B0604030504040204" pitchFamily="50" charset="-128"/>
                        </a:rPr>
                        <a:t>令和４年度</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(2022</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r>
                        <a:rPr lang="ja-JP" altLang="en-US" dirty="0" smtClean="0">
                          <a:latin typeface="メイリオ" panose="020B0604030504040204" pitchFamily="50" charset="-128"/>
                          <a:ea typeface="メイリオ" panose="020B0604030504040204" pitchFamily="50" charset="-128"/>
                        </a:rPr>
                        <a:t>減免制度の在り方検討会議</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（計２回）</a:t>
                      </a:r>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継続検討となっている減免対象世帯に対する方向性の意見交換，整理</a:t>
                      </a:r>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15848300"/>
                  </a:ext>
                </a:extLst>
              </a:tr>
              <a:tr h="201083">
                <a:tc>
                  <a:txBody>
                    <a:bodyPr/>
                    <a:lstStyle/>
                    <a:p>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r>
                        <a:rPr lang="ja-JP" altLang="en-US" dirty="0" smtClean="0">
                          <a:latin typeface="メイリオ" panose="020B0604030504040204" pitchFamily="50" charset="-128"/>
                          <a:ea typeface="メイリオ" panose="020B0604030504040204" pitchFamily="50" charset="-128"/>
                        </a:rPr>
                        <a:t>令和４年７月 料金改定</a:t>
                      </a:r>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減免対象世帯も料金改定分は値上げに</a:t>
                      </a:r>
                      <a:endParaRPr lang="en-US" altLang="ja-JP" dirty="0" smtClean="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12623912"/>
                  </a:ext>
                </a:extLst>
              </a:tr>
              <a:tr h="201083">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令和４年第４回定例会</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市長答弁（要旨）</a:t>
                      </a:r>
                      <a:endParaRPr lang="ja-JP" altLang="en-US" dirty="0">
                        <a:latin typeface="メイリオ" panose="020B0604030504040204" pitchFamily="50" charset="-128"/>
                        <a:ea typeface="メイリオ" panose="020B0604030504040204" pitchFamily="50" charset="-128"/>
                      </a:endParaRPr>
                    </a:p>
                  </a:txBody>
                  <a:tcPr/>
                </a:tc>
                <a:tc>
                  <a:txBody>
                    <a:bodyPr/>
                    <a:lstStyle/>
                    <a:p>
                      <a:r>
                        <a:rPr lang="ja-JP" altLang="en-US" dirty="0" smtClean="0">
                          <a:latin typeface="メイリオ" panose="020B0604030504040204" pitchFamily="50" charset="-128"/>
                          <a:ea typeface="メイリオ" panose="020B0604030504040204" pitchFamily="50" charset="-128"/>
                        </a:rPr>
                        <a:t>市の厳しい財政状況や受益と負担の公平性などから必要な見直しであると認識する一方，物価高騰に直面していることから，減免制度の廃止時期については，より慎重に判断する。</a:t>
                      </a:r>
                      <a:endParaRPr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250700034"/>
                  </a:ext>
                </a:extLst>
              </a:tr>
            </a:tbl>
          </a:graphicData>
        </a:graphic>
      </p:graphicFrame>
      <p:sp>
        <p:nvSpPr>
          <p:cNvPr id="5" name="スライド番号プレースホルダー 4"/>
          <p:cNvSpPr>
            <a:spLocks noGrp="1"/>
          </p:cNvSpPr>
          <p:nvPr>
            <p:ph type="sldNum" sz="quarter" idx="12"/>
          </p:nvPr>
        </p:nvSpPr>
        <p:spPr/>
        <p:txBody>
          <a:bodyPr/>
          <a:lstStyle/>
          <a:p>
            <a:fld id="{C2628FB9-2EF8-4CC6-9085-72EC7971A638}" type="slidenum">
              <a:rPr kumimoji="1" lang="ja-JP" altLang="en-US" smtClean="0"/>
              <a:t>12</a:t>
            </a:fld>
            <a:endParaRPr kumimoji="1" lang="ja-JP" altLang="en-US"/>
          </a:p>
        </p:txBody>
      </p:sp>
    </p:spTree>
    <p:extLst>
      <p:ext uri="{BB962C8B-B14F-4D97-AF65-F5344CB8AC3E}">
        <p14:creationId xmlns:p14="http://schemas.microsoft.com/office/powerpoint/2010/main" val="91491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６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smtClean="0">
                <a:solidFill>
                  <a:schemeClr val="bg1"/>
                </a:solidFill>
                <a:latin typeface="メイリオ" panose="020B0604030504040204" pitchFamily="50" charset="-128"/>
                <a:ea typeface="メイリオ" panose="020B0604030504040204" pitchFamily="50" charset="-128"/>
              </a:rPr>
              <a:t>見直し案</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2"/>
          <a:stretch>
            <a:fillRect/>
          </a:stretch>
        </p:blipFill>
        <p:spPr>
          <a:xfrm>
            <a:off x="838200" y="1241279"/>
            <a:ext cx="10512000" cy="5150109"/>
          </a:xfrm>
          <a:prstGeom prst="rect">
            <a:avLst/>
          </a:prstGeom>
        </p:spPr>
      </p:pic>
      <p:sp>
        <p:nvSpPr>
          <p:cNvPr id="3" name="スライド番号プレースホルダー 2"/>
          <p:cNvSpPr>
            <a:spLocks noGrp="1"/>
          </p:cNvSpPr>
          <p:nvPr>
            <p:ph type="sldNum" sz="quarter" idx="12"/>
          </p:nvPr>
        </p:nvSpPr>
        <p:spPr/>
        <p:txBody>
          <a:bodyPr/>
          <a:lstStyle/>
          <a:p>
            <a:fld id="{C2628FB9-2EF8-4CC6-9085-72EC7971A638}" type="slidenum">
              <a:rPr kumimoji="1" lang="ja-JP" altLang="en-US" smtClean="0"/>
              <a:t>13</a:t>
            </a:fld>
            <a:endParaRPr kumimoji="1" lang="ja-JP" altLang="en-US"/>
          </a:p>
        </p:txBody>
      </p:sp>
    </p:spTree>
    <p:extLst>
      <p:ext uri="{BB962C8B-B14F-4D97-AF65-F5344CB8AC3E}">
        <p14:creationId xmlns:p14="http://schemas.microsoft.com/office/powerpoint/2010/main" val="1121124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７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a:solidFill>
                  <a:schemeClr val="bg1"/>
                </a:solidFill>
                <a:latin typeface="メイリオ" panose="020B0604030504040204" pitchFamily="50" charset="-128"/>
                <a:ea typeface="メイリオ" panose="020B0604030504040204" pitchFamily="50" charset="-128"/>
              </a:rPr>
              <a:t>廃止</a:t>
            </a:r>
            <a:r>
              <a:rPr lang="ja-JP" altLang="en-US" sz="4000" dirty="0" smtClean="0">
                <a:solidFill>
                  <a:schemeClr val="bg1"/>
                </a:solidFill>
                <a:latin typeface="メイリオ" panose="020B0604030504040204" pitchFamily="50" charset="-128"/>
                <a:ea typeface="メイリオ" panose="020B0604030504040204" pitchFamily="50" charset="-128"/>
              </a:rPr>
              <a:t>による対象者への影響</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86144"/>
            <a:ext cx="10515599"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生活保護世帯</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C2628FB9-2EF8-4CC6-9085-72EC7971A638}" type="slidenum">
              <a:rPr kumimoji="1" lang="ja-JP" altLang="en-US" smtClean="0"/>
              <a:t>14</a:t>
            </a:fld>
            <a:endParaRPr kumimoji="1" lang="ja-JP" altLang="en-US"/>
          </a:p>
        </p:txBody>
      </p:sp>
      <p:sp>
        <p:nvSpPr>
          <p:cNvPr id="12" name="正方形/長方形 11"/>
          <p:cNvSpPr/>
          <p:nvPr/>
        </p:nvSpPr>
        <p:spPr>
          <a:xfrm>
            <a:off x="838200" y="1759605"/>
            <a:ext cx="2453236" cy="692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600" b="1" dirty="0" smtClean="0">
                <a:latin typeface="メイリオ" panose="020B0604030504040204" pitchFamily="50" charset="-128"/>
                <a:ea typeface="メイリオ" panose="020B0604030504040204" pitchFamily="50" charset="-128"/>
              </a:rPr>
              <a:t>≪経過</a:t>
            </a:r>
            <a:r>
              <a:rPr lang="ja-JP" altLang="en-US" sz="1600" b="1" dirty="0">
                <a:latin typeface="メイリオ" panose="020B0604030504040204" pitchFamily="50" charset="-128"/>
                <a:ea typeface="メイリオ" panose="020B0604030504040204" pitchFamily="50" charset="-128"/>
              </a:rPr>
              <a:t>措置</a:t>
            </a:r>
            <a:r>
              <a:rPr lang="ja-JP" altLang="en-US" sz="1600" b="1" dirty="0" smtClean="0">
                <a:latin typeface="メイリオ" panose="020B0604030504040204" pitchFamily="50" charset="-128"/>
                <a:ea typeface="メイリオ" panose="020B0604030504040204" pitchFamily="50" charset="-128"/>
              </a:rPr>
              <a:t>のイメージ≫</a:t>
            </a:r>
            <a:endParaRPr kumimoji="1" lang="ja-JP" altLang="en-US" sz="1600" b="1"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6927273" y="1800467"/>
            <a:ext cx="3297382" cy="692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600" b="1" dirty="0" smtClean="0">
                <a:latin typeface="メイリオ" panose="020B0604030504040204" pitchFamily="50" charset="-128"/>
                <a:ea typeface="メイリオ" panose="020B0604030504040204" pitchFamily="50" charset="-128"/>
              </a:rPr>
              <a:t>≪上下水道料金への影響≫</a:t>
            </a:r>
            <a:endParaRPr kumimoji="1" lang="ja-JP" altLang="en-US" sz="1600" b="1"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6927272" y="2304164"/>
            <a:ext cx="4426527" cy="11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700" dirty="0">
                <a:latin typeface="メイリオ" panose="020B0604030504040204" pitchFamily="50" charset="-128"/>
                <a:ea typeface="メイリオ" panose="020B0604030504040204" pitchFamily="50" charset="-128"/>
              </a:rPr>
              <a:t>例</a:t>
            </a:r>
            <a:r>
              <a:rPr kumimoji="1" lang="ja-JP" altLang="en-US" sz="1700" dirty="0" smtClean="0">
                <a:latin typeface="メイリオ" panose="020B0604030504040204" pitchFamily="50" charset="-128"/>
                <a:ea typeface="メイリオ" panose="020B0604030504040204" pitchFamily="50" charset="-128"/>
              </a:rPr>
              <a:t>）２か月の使用水量が</a:t>
            </a:r>
            <a:r>
              <a:rPr lang="en-US" altLang="ja-JP" sz="1700" b="1" dirty="0" smtClean="0">
                <a:latin typeface="メイリオ" panose="020B0604030504040204" pitchFamily="50" charset="-128"/>
                <a:ea typeface="メイリオ" panose="020B0604030504040204" pitchFamily="50" charset="-128"/>
              </a:rPr>
              <a:t>1</a:t>
            </a:r>
            <a:r>
              <a:rPr lang="en-US" altLang="ja-JP" sz="1700" b="1" dirty="0">
                <a:latin typeface="メイリオ" panose="020B0604030504040204" pitchFamily="50" charset="-128"/>
                <a:ea typeface="メイリオ" panose="020B0604030504040204" pitchFamily="50" charset="-128"/>
              </a:rPr>
              <a:t>0</a:t>
            </a:r>
            <a:r>
              <a:rPr kumimoji="1" lang="ja-JP" altLang="en-US" sz="1700" b="1" dirty="0" smtClean="0">
                <a:latin typeface="メイリオ" panose="020B0604030504040204" pitchFamily="50" charset="-128"/>
                <a:ea typeface="メイリオ" panose="020B0604030504040204" pitchFamily="50" charset="-128"/>
              </a:rPr>
              <a:t>㎥</a:t>
            </a:r>
            <a:r>
              <a:rPr kumimoji="1" lang="ja-JP" altLang="en-US" sz="1700" dirty="0" smtClean="0">
                <a:latin typeface="メイリオ" panose="020B0604030504040204" pitchFamily="50" charset="-128"/>
                <a:ea typeface="メイリオ" panose="020B0604030504040204" pitchFamily="50" charset="-128"/>
              </a:rPr>
              <a:t>の場合</a:t>
            </a:r>
            <a:endParaRPr kumimoji="1" lang="en-US" altLang="ja-JP" sz="1700" dirty="0" smtClean="0">
              <a:latin typeface="メイリオ" panose="020B0604030504040204" pitchFamily="50" charset="-128"/>
              <a:ea typeface="メイリオ" panose="020B0604030504040204" pitchFamily="50" charset="-128"/>
            </a:endParaRPr>
          </a:p>
          <a:p>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金額は税込みです。</a:t>
            </a:r>
            <a:endParaRPr kumimoji="1" lang="en-US" altLang="ja-JP" sz="1600" dirty="0" smtClean="0">
              <a:latin typeface="メイリオ" panose="020B0604030504040204" pitchFamily="50" charset="-128"/>
              <a:ea typeface="メイリオ" panose="020B0604030504040204" pitchFamily="50" charset="-128"/>
            </a:endParaRPr>
          </a:p>
          <a:p>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　）は減免率が縮小された場合における</a:t>
            </a:r>
            <a:endParaRPr kumimoji="1" lang="en-US" altLang="ja-JP" sz="1600" dirty="0" smtClean="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負担の増額分です。</a:t>
            </a:r>
            <a:endParaRPr kumimoji="1" lang="en-US" altLang="ja-JP" sz="1600" dirty="0" smtClean="0">
              <a:latin typeface="メイリオ" panose="020B0604030504040204" pitchFamily="50" charset="-128"/>
              <a:ea typeface="メイリオ" panose="020B0604030504040204" pitchFamily="50" charset="-128"/>
            </a:endParaRPr>
          </a:p>
        </p:txBody>
      </p:sp>
      <p:pic>
        <p:nvPicPr>
          <p:cNvPr id="18" name="図 17"/>
          <p:cNvPicPr>
            <a:picLocks noChangeAspect="1"/>
          </p:cNvPicPr>
          <p:nvPr/>
        </p:nvPicPr>
        <p:blipFill>
          <a:blip r:embed="rId3"/>
          <a:stretch>
            <a:fillRect/>
          </a:stretch>
        </p:blipFill>
        <p:spPr>
          <a:xfrm>
            <a:off x="6927272" y="3504337"/>
            <a:ext cx="4057650" cy="2343150"/>
          </a:xfrm>
          <a:prstGeom prst="rect">
            <a:avLst/>
          </a:prstGeom>
        </p:spPr>
      </p:pic>
      <p:pic>
        <p:nvPicPr>
          <p:cNvPr id="20" name="図 19"/>
          <p:cNvPicPr>
            <a:picLocks noChangeAspect="1"/>
          </p:cNvPicPr>
          <p:nvPr/>
        </p:nvPicPr>
        <p:blipFill>
          <a:blip r:embed="rId4"/>
          <a:stretch>
            <a:fillRect/>
          </a:stretch>
        </p:blipFill>
        <p:spPr>
          <a:xfrm>
            <a:off x="838200" y="2492761"/>
            <a:ext cx="5600700" cy="3533775"/>
          </a:xfrm>
          <a:prstGeom prst="rect">
            <a:avLst/>
          </a:prstGeom>
        </p:spPr>
      </p:pic>
    </p:spTree>
    <p:extLst>
      <p:ext uri="{BB962C8B-B14F-4D97-AF65-F5344CB8AC3E}">
        <p14:creationId xmlns:p14="http://schemas.microsoft.com/office/powerpoint/2010/main" val="546999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７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a:solidFill>
                  <a:schemeClr val="bg1"/>
                </a:solidFill>
                <a:latin typeface="メイリオ" panose="020B0604030504040204" pitchFamily="50" charset="-128"/>
                <a:ea typeface="メイリオ" panose="020B0604030504040204" pitchFamily="50" charset="-128"/>
              </a:rPr>
              <a:t>廃止</a:t>
            </a:r>
            <a:r>
              <a:rPr lang="ja-JP" altLang="en-US" sz="4000" dirty="0" smtClean="0">
                <a:solidFill>
                  <a:schemeClr val="bg1"/>
                </a:solidFill>
                <a:latin typeface="メイリオ" panose="020B0604030504040204" pitchFamily="50" charset="-128"/>
                <a:ea typeface="メイリオ" panose="020B0604030504040204" pitchFamily="50" charset="-128"/>
              </a:rPr>
              <a:t>による対象者への影響</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86144"/>
            <a:ext cx="10515599"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lang="ja-JP" altLang="en-US" b="1" dirty="0" smtClean="0">
                <a:latin typeface="メイリオ" panose="020B0604030504040204" pitchFamily="50" charset="-128"/>
                <a:ea typeface="メイリオ" panose="020B0604030504040204" pitchFamily="50" charset="-128"/>
                <a:cs typeface="Arial" panose="020B0604020202020204" pitchFamily="34" charset="0"/>
              </a:rPr>
              <a:t>独居</a:t>
            </a:r>
            <a:r>
              <a:rPr lang="ja-JP" altLang="en-US" b="1" dirty="0">
                <a:latin typeface="メイリオ" panose="020B0604030504040204" pitchFamily="50" charset="-128"/>
                <a:ea typeface="メイリオ" panose="020B0604030504040204" pitchFamily="50" charset="-128"/>
                <a:cs typeface="Arial" panose="020B0604020202020204" pitchFamily="34" charset="0"/>
              </a:rPr>
              <a:t>高齢者</a:t>
            </a:r>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世帯</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C2628FB9-2EF8-4CC6-9085-72EC7971A638}" type="slidenum">
              <a:rPr kumimoji="1" lang="ja-JP" altLang="en-US" smtClean="0"/>
              <a:t>15</a:t>
            </a:fld>
            <a:endParaRPr kumimoji="1" lang="ja-JP" altLang="en-US"/>
          </a:p>
        </p:txBody>
      </p:sp>
      <p:sp>
        <p:nvSpPr>
          <p:cNvPr id="12" name="正方形/長方形 11"/>
          <p:cNvSpPr/>
          <p:nvPr/>
        </p:nvSpPr>
        <p:spPr>
          <a:xfrm>
            <a:off x="838200" y="1759605"/>
            <a:ext cx="2453236" cy="692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600" b="1" dirty="0" smtClean="0">
                <a:latin typeface="メイリオ" panose="020B0604030504040204" pitchFamily="50" charset="-128"/>
                <a:ea typeface="メイリオ" panose="020B0604030504040204" pitchFamily="50" charset="-128"/>
              </a:rPr>
              <a:t>≪経過</a:t>
            </a:r>
            <a:r>
              <a:rPr lang="ja-JP" altLang="en-US" sz="1600" b="1" dirty="0">
                <a:latin typeface="メイリオ" panose="020B0604030504040204" pitchFamily="50" charset="-128"/>
                <a:ea typeface="メイリオ" panose="020B0604030504040204" pitchFamily="50" charset="-128"/>
              </a:rPr>
              <a:t>措置</a:t>
            </a:r>
            <a:r>
              <a:rPr lang="ja-JP" altLang="en-US" sz="1600" b="1" dirty="0" smtClean="0">
                <a:latin typeface="メイリオ" panose="020B0604030504040204" pitchFamily="50" charset="-128"/>
                <a:ea typeface="メイリオ" panose="020B0604030504040204" pitchFamily="50" charset="-128"/>
              </a:rPr>
              <a:t>のイメージ≫</a:t>
            </a:r>
            <a:endParaRPr kumimoji="1" lang="ja-JP" altLang="en-US" sz="1600" b="1"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6927273" y="1800467"/>
            <a:ext cx="3297382" cy="692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600" b="1" dirty="0" smtClean="0">
                <a:latin typeface="メイリオ" panose="020B0604030504040204" pitchFamily="50" charset="-128"/>
                <a:ea typeface="メイリオ" panose="020B0604030504040204" pitchFamily="50" charset="-128"/>
              </a:rPr>
              <a:t>≪上下水道料金への影響≫</a:t>
            </a:r>
            <a:endParaRPr kumimoji="1" lang="ja-JP" altLang="en-US" sz="1600" b="1"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6927272" y="2304164"/>
            <a:ext cx="4426527" cy="11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700" dirty="0">
                <a:latin typeface="メイリオ" panose="020B0604030504040204" pitchFamily="50" charset="-128"/>
                <a:ea typeface="メイリオ" panose="020B0604030504040204" pitchFamily="50" charset="-128"/>
              </a:rPr>
              <a:t>例</a:t>
            </a:r>
            <a:r>
              <a:rPr kumimoji="1" lang="ja-JP" altLang="en-US" sz="1700" dirty="0" smtClean="0">
                <a:latin typeface="メイリオ" panose="020B0604030504040204" pitchFamily="50" charset="-128"/>
                <a:ea typeface="メイリオ" panose="020B0604030504040204" pitchFamily="50" charset="-128"/>
              </a:rPr>
              <a:t>）２か月の使用水量が</a:t>
            </a:r>
            <a:r>
              <a:rPr lang="en-US" altLang="ja-JP" sz="1700" b="1" dirty="0" smtClean="0">
                <a:latin typeface="メイリオ" panose="020B0604030504040204" pitchFamily="50" charset="-128"/>
                <a:ea typeface="メイリオ" panose="020B0604030504040204" pitchFamily="50" charset="-128"/>
              </a:rPr>
              <a:t>1</a:t>
            </a:r>
            <a:r>
              <a:rPr lang="en-US" altLang="ja-JP" sz="1700" b="1" dirty="0">
                <a:latin typeface="メイリオ" panose="020B0604030504040204" pitchFamily="50" charset="-128"/>
                <a:ea typeface="メイリオ" panose="020B0604030504040204" pitchFamily="50" charset="-128"/>
              </a:rPr>
              <a:t>2</a:t>
            </a:r>
            <a:r>
              <a:rPr kumimoji="1" lang="ja-JP" altLang="en-US" sz="1700" b="1" dirty="0" smtClean="0">
                <a:latin typeface="メイリオ" panose="020B0604030504040204" pitchFamily="50" charset="-128"/>
                <a:ea typeface="メイリオ" panose="020B0604030504040204" pitchFamily="50" charset="-128"/>
              </a:rPr>
              <a:t>㎥</a:t>
            </a:r>
            <a:r>
              <a:rPr kumimoji="1" lang="ja-JP" altLang="en-US" sz="1700" dirty="0" smtClean="0">
                <a:latin typeface="メイリオ" panose="020B0604030504040204" pitchFamily="50" charset="-128"/>
                <a:ea typeface="メイリオ" panose="020B0604030504040204" pitchFamily="50" charset="-128"/>
              </a:rPr>
              <a:t>の場合</a:t>
            </a:r>
            <a:endParaRPr kumimoji="1" lang="en-US" altLang="ja-JP" sz="1700" dirty="0" smtClean="0">
              <a:latin typeface="メイリオ" panose="020B0604030504040204" pitchFamily="50" charset="-128"/>
              <a:ea typeface="メイリオ" panose="020B0604030504040204" pitchFamily="50" charset="-128"/>
            </a:endParaRPr>
          </a:p>
          <a:p>
            <a:r>
              <a:rPr lang="en-US" altLang="ja-JP" sz="1600" dirty="0" smtClean="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金額は税込みです。</a:t>
            </a:r>
            <a:endParaRPr kumimoji="1" lang="en-US" altLang="ja-JP" sz="1600" dirty="0" smtClean="0">
              <a:latin typeface="メイリオ" panose="020B0604030504040204" pitchFamily="50" charset="-128"/>
              <a:ea typeface="メイリオ" panose="020B0604030504040204" pitchFamily="50" charset="-128"/>
            </a:endParaRPr>
          </a:p>
          <a:p>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　）は減免率が縮小された場合における</a:t>
            </a:r>
            <a:endParaRPr kumimoji="1" lang="en-US" altLang="ja-JP" sz="1600" dirty="0" smtClean="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負担の増額分です。</a:t>
            </a:r>
            <a:endParaRPr kumimoji="1" lang="en-US" altLang="ja-JP" sz="1600" dirty="0" smtClean="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3"/>
          <a:stretch>
            <a:fillRect/>
          </a:stretch>
        </p:blipFill>
        <p:spPr>
          <a:xfrm>
            <a:off x="838195" y="2754163"/>
            <a:ext cx="4994158" cy="2880000"/>
          </a:xfrm>
          <a:prstGeom prst="rect">
            <a:avLst/>
          </a:prstGeom>
        </p:spPr>
      </p:pic>
      <p:pic>
        <p:nvPicPr>
          <p:cNvPr id="6" name="図 5"/>
          <p:cNvPicPr>
            <a:picLocks noChangeAspect="1"/>
          </p:cNvPicPr>
          <p:nvPr/>
        </p:nvPicPr>
        <p:blipFill>
          <a:blip r:embed="rId4"/>
          <a:stretch>
            <a:fillRect/>
          </a:stretch>
        </p:blipFill>
        <p:spPr>
          <a:xfrm>
            <a:off x="6927272" y="3707861"/>
            <a:ext cx="4057650" cy="1781175"/>
          </a:xfrm>
          <a:prstGeom prst="rect">
            <a:avLst/>
          </a:prstGeom>
        </p:spPr>
      </p:pic>
    </p:spTree>
    <p:extLst>
      <p:ext uri="{BB962C8B-B14F-4D97-AF65-F5344CB8AC3E}">
        <p14:creationId xmlns:p14="http://schemas.microsoft.com/office/powerpoint/2010/main" val="570030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７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a:solidFill>
                  <a:schemeClr val="bg1"/>
                </a:solidFill>
                <a:latin typeface="メイリオ" panose="020B0604030504040204" pitchFamily="50" charset="-128"/>
                <a:ea typeface="メイリオ" panose="020B0604030504040204" pitchFamily="50" charset="-128"/>
              </a:rPr>
              <a:t>廃止</a:t>
            </a:r>
            <a:r>
              <a:rPr lang="ja-JP" altLang="en-US" sz="4000" dirty="0" smtClean="0">
                <a:solidFill>
                  <a:schemeClr val="bg1"/>
                </a:solidFill>
                <a:latin typeface="メイリオ" panose="020B0604030504040204" pitchFamily="50" charset="-128"/>
                <a:ea typeface="メイリオ" panose="020B0604030504040204" pitchFamily="50" charset="-128"/>
              </a:rPr>
              <a:t>による対象者への影響</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99999"/>
            <a:ext cx="10515600"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特別児童扶養手当受給世帯</a:t>
            </a:r>
            <a:r>
              <a:rPr kumimoji="1" lang="ja-JP" altLang="en-US" sz="1600" dirty="0" smtClean="0">
                <a:latin typeface="メイリオ" panose="020B0604030504040204" pitchFamily="50" charset="-128"/>
                <a:ea typeface="メイリオ" panose="020B0604030504040204" pitchFamily="50" charset="-128"/>
                <a:cs typeface="Arial" panose="020B0604020202020204" pitchFamily="34" charset="0"/>
              </a:rPr>
              <a:t>（金額は税込み）</a:t>
            </a:r>
            <a:endParaRPr kumimoji="1" lang="ja-JP" altLang="en-US" sz="16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9" name="正方形/長方形 8"/>
          <p:cNvSpPr/>
          <p:nvPr/>
        </p:nvSpPr>
        <p:spPr>
          <a:xfrm>
            <a:off x="838200" y="1800467"/>
            <a:ext cx="3408218" cy="692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endParaRPr kumimoji="1" lang="ja-JP" altLang="en-US" dirty="0"/>
          </a:p>
        </p:txBody>
      </p:sp>
      <p:sp>
        <p:nvSpPr>
          <p:cNvPr id="11" name="正方形/長方形 10"/>
          <p:cNvSpPr/>
          <p:nvPr/>
        </p:nvSpPr>
        <p:spPr>
          <a:xfrm>
            <a:off x="858000" y="5930934"/>
            <a:ext cx="10515600" cy="692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en-US" altLang="ja-JP" sz="1600" dirty="0" smtClean="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最頻値とは，各世帯ごとの令和４年度実績のうち，最も頻繁に</a:t>
            </a:r>
            <a:r>
              <a:rPr lang="ja-JP" altLang="en-US" sz="1600" dirty="0">
                <a:latin typeface="メイリオ" panose="020B0604030504040204" pitchFamily="50" charset="-128"/>
                <a:ea typeface="メイリオ" panose="020B0604030504040204" pitchFamily="50" charset="-128"/>
              </a:rPr>
              <a:t>出現</a:t>
            </a:r>
            <a:r>
              <a:rPr lang="ja-JP" altLang="en-US" sz="1600" dirty="0" smtClean="0">
                <a:latin typeface="メイリオ" panose="020B0604030504040204" pitchFamily="50" charset="-128"/>
                <a:ea typeface="メイリオ" panose="020B0604030504040204" pitchFamily="50" charset="-128"/>
              </a:rPr>
              <a:t>した値（水量）のことです。</a:t>
            </a:r>
            <a:endParaRPr kumimoji="1" lang="ja-JP" altLang="en-US" sz="1600"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838200" y="3711379"/>
            <a:ext cx="10515600"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障害者のみの世帯</a:t>
            </a:r>
            <a:r>
              <a:rPr kumimoji="1" lang="ja-JP" altLang="en-US" sz="1600" dirty="0" smtClean="0">
                <a:latin typeface="メイリオ" panose="020B0604030504040204" pitchFamily="50" charset="-128"/>
                <a:ea typeface="メイリオ" panose="020B0604030504040204" pitchFamily="50" charset="-128"/>
                <a:cs typeface="Arial" panose="020B0604020202020204" pitchFamily="34" charset="0"/>
              </a:rPr>
              <a:t>（金額は税込み）</a:t>
            </a:r>
            <a:endParaRPr kumimoji="1" lang="ja-JP" altLang="en-US" sz="16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C2628FB9-2EF8-4CC6-9085-72EC7971A638}" type="slidenum">
              <a:rPr kumimoji="1" lang="ja-JP" altLang="en-US" smtClean="0"/>
              <a:t>16</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905581834"/>
              </p:ext>
            </p:extLst>
          </p:nvPr>
        </p:nvGraphicFramePr>
        <p:xfrm>
          <a:off x="838200" y="1853145"/>
          <a:ext cx="10515601" cy="1722120"/>
        </p:xfrm>
        <a:graphic>
          <a:graphicData uri="http://schemas.openxmlformats.org/drawingml/2006/table">
            <a:tbl>
              <a:tblPr firstRow="1" bandRow="1">
                <a:tableStyleId>{5C22544A-7EE6-4342-B048-85BDC9FD1C3A}</a:tableStyleId>
              </a:tblPr>
              <a:tblGrid>
                <a:gridCol w="1662260">
                  <a:extLst>
                    <a:ext uri="{9D8B030D-6E8A-4147-A177-3AD203B41FA5}">
                      <a16:colId xmlns:a16="http://schemas.microsoft.com/office/drawing/2014/main" val="4292847839"/>
                    </a:ext>
                  </a:extLst>
                </a:gridCol>
                <a:gridCol w="1264763">
                  <a:extLst>
                    <a:ext uri="{9D8B030D-6E8A-4147-A177-3AD203B41FA5}">
                      <a16:colId xmlns:a16="http://schemas.microsoft.com/office/drawing/2014/main" val="2169378057"/>
                    </a:ext>
                  </a:extLst>
                </a:gridCol>
                <a:gridCol w="1264763">
                  <a:extLst>
                    <a:ext uri="{9D8B030D-6E8A-4147-A177-3AD203B41FA5}">
                      <a16:colId xmlns:a16="http://schemas.microsoft.com/office/drawing/2014/main" val="3035518818"/>
                    </a:ext>
                  </a:extLst>
                </a:gridCol>
                <a:gridCol w="1264763">
                  <a:extLst>
                    <a:ext uri="{9D8B030D-6E8A-4147-A177-3AD203B41FA5}">
                      <a16:colId xmlns:a16="http://schemas.microsoft.com/office/drawing/2014/main" val="2612424473"/>
                    </a:ext>
                  </a:extLst>
                </a:gridCol>
                <a:gridCol w="1264763">
                  <a:extLst>
                    <a:ext uri="{9D8B030D-6E8A-4147-A177-3AD203B41FA5}">
                      <a16:colId xmlns:a16="http://schemas.microsoft.com/office/drawing/2014/main" val="1061772384"/>
                    </a:ext>
                  </a:extLst>
                </a:gridCol>
                <a:gridCol w="1264763">
                  <a:extLst>
                    <a:ext uri="{9D8B030D-6E8A-4147-A177-3AD203B41FA5}">
                      <a16:colId xmlns:a16="http://schemas.microsoft.com/office/drawing/2014/main" val="89505018"/>
                    </a:ext>
                  </a:extLst>
                </a:gridCol>
                <a:gridCol w="1264763">
                  <a:extLst>
                    <a:ext uri="{9D8B030D-6E8A-4147-A177-3AD203B41FA5}">
                      <a16:colId xmlns:a16="http://schemas.microsoft.com/office/drawing/2014/main" val="4175466604"/>
                    </a:ext>
                  </a:extLst>
                </a:gridCol>
                <a:gridCol w="1264763">
                  <a:extLst>
                    <a:ext uri="{9D8B030D-6E8A-4147-A177-3AD203B41FA5}">
                      <a16:colId xmlns:a16="http://schemas.microsoft.com/office/drawing/2014/main" val="524991266"/>
                    </a:ext>
                  </a:extLst>
                </a:gridCol>
              </a:tblGrid>
              <a:tr h="370840">
                <a:tc rowSpan="2">
                  <a:txBody>
                    <a:bodyPr/>
                    <a:lstStyle/>
                    <a:p>
                      <a:pPr algn="ctr"/>
                      <a:r>
                        <a:rPr kumimoji="1" lang="ja-JP" altLang="en-US" sz="1700" dirty="0" smtClean="0">
                          <a:latin typeface="+mn-ea"/>
                          <a:ea typeface="+mn-ea"/>
                        </a:rPr>
                        <a:t>使用水量</a:t>
                      </a:r>
                      <a:endParaRPr kumimoji="1" lang="en-US" altLang="ja-JP" sz="1700" dirty="0" smtClean="0">
                        <a:latin typeface="+mn-ea"/>
                        <a:ea typeface="+mn-ea"/>
                      </a:endParaRPr>
                    </a:p>
                    <a:p>
                      <a:pPr algn="ctr"/>
                      <a:r>
                        <a:rPr kumimoji="1" lang="ja-JP" altLang="en-US" sz="1700" dirty="0" smtClean="0">
                          <a:latin typeface="+mn-ea"/>
                          <a:ea typeface="+mn-ea"/>
                        </a:rPr>
                        <a:t>（２か月）</a:t>
                      </a:r>
                      <a:endParaRPr kumimoji="1" lang="ja-JP" altLang="en-US" sz="1700" dirty="0">
                        <a:latin typeface="+mn-ea"/>
                        <a:ea typeface="+mn-ea"/>
                      </a:endParaRPr>
                    </a:p>
                  </a:txBody>
                  <a:tcPr anchor="ctr"/>
                </a:tc>
                <a:tc gridSpan="3">
                  <a:txBody>
                    <a:bodyPr/>
                    <a:lstStyle/>
                    <a:p>
                      <a:pPr algn="ctr"/>
                      <a:r>
                        <a:rPr kumimoji="1" lang="ja-JP" altLang="en-US" sz="1700" dirty="0" smtClean="0">
                          <a:latin typeface="+mn-ea"/>
                          <a:ea typeface="+mn-ea"/>
                        </a:rPr>
                        <a:t>現行（減免後の料金）</a:t>
                      </a:r>
                      <a:endParaRPr kumimoji="1" lang="ja-JP" altLang="en-US" sz="1700" dirty="0">
                        <a:latin typeface="+mn-ea"/>
                        <a:ea typeface="+mn-ea"/>
                      </a:endParaRPr>
                    </a:p>
                  </a:txBody>
                  <a:tcPr/>
                </a:tc>
                <a:tc hMerge="1">
                  <a:txBody>
                    <a:bodyPr/>
                    <a:lstStyle/>
                    <a:p>
                      <a:endParaRPr kumimoji="1" lang="ja-JP" altLang="en-US" dirty="0">
                        <a:latin typeface="+mn-ea"/>
                        <a:ea typeface="+mn-ea"/>
                      </a:endParaRPr>
                    </a:p>
                  </a:txBody>
                  <a:tcPr/>
                </a:tc>
                <a:tc hMerge="1">
                  <a:txBody>
                    <a:bodyPr/>
                    <a:lstStyle/>
                    <a:p>
                      <a:endParaRPr kumimoji="1" lang="ja-JP" altLang="en-US" dirty="0">
                        <a:latin typeface="+mn-ea"/>
                        <a:ea typeface="+mn-ea"/>
                      </a:endParaRPr>
                    </a:p>
                  </a:txBody>
                  <a:tcPr/>
                </a:tc>
                <a:tc gridSpan="3">
                  <a:txBody>
                    <a:bodyPr/>
                    <a:lstStyle/>
                    <a:p>
                      <a:pPr algn="ctr"/>
                      <a:r>
                        <a:rPr kumimoji="1" lang="ja-JP" altLang="en-US" sz="1700" dirty="0" smtClean="0">
                          <a:latin typeface="+mn-ea"/>
                          <a:ea typeface="+mn-ea"/>
                        </a:rPr>
                        <a:t>見直し後（一般料金）</a:t>
                      </a:r>
                      <a:endParaRPr kumimoji="1" lang="ja-JP" altLang="en-US" sz="1700" dirty="0">
                        <a:latin typeface="+mn-ea"/>
                        <a:ea typeface="+mn-ea"/>
                      </a:endParaRPr>
                    </a:p>
                  </a:txBody>
                  <a:tcPr/>
                </a:tc>
                <a:tc hMerge="1">
                  <a:txBody>
                    <a:bodyPr/>
                    <a:lstStyle/>
                    <a:p>
                      <a:endParaRPr kumimoji="1" lang="ja-JP" altLang="en-US" dirty="0">
                        <a:latin typeface="+mn-ea"/>
                        <a:ea typeface="+mn-ea"/>
                      </a:endParaRPr>
                    </a:p>
                  </a:txBody>
                  <a:tcPr/>
                </a:tc>
                <a:tc hMerge="1">
                  <a:txBody>
                    <a:bodyPr/>
                    <a:lstStyle/>
                    <a:p>
                      <a:endParaRPr kumimoji="1" lang="ja-JP" altLang="en-US" dirty="0">
                        <a:latin typeface="+mn-ea"/>
                        <a:ea typeface="+mn-ea"/>
                      </a:endParaRPr>
                    </a:p>
                  </a:txBody>
                  <a:tcPr/>
                </a:tc>
                <a:tc rowSpan="2">
                  <a:txBody>
                    <a:bodyPr/>
                    <a:lstStyle/>
                    <a:p>
                      <a:pPr algn="ctr"/>
                      <a:r>
                        <a:rPr kumimoji="1" lang="ja-JP" altLang="en-US" sz="1700" dirty="0" smtClean="0">
                          <a:latin typeface="+mn-ea"/>
                          <a:ea typeface="+mn-ea"/>
                        </a:rPr>
                        <a:t>影響額</a:t>
                      </a:r>
                      <a:endParaRPr kumimoji="1" lang="ja-JP" altLang="en-US" sz="1700" dirty="0">
                        <a:latin typeface="+mn-ea"/>
                        <a:ea typeface="+mn-ea"/>
                      </a:endParaRPr>
                    </a:p>
                  </a:txBody>
                  <a:tcPr anchor="ctr"/>
                </a:tc>
                <a:extLst>
                  <a:ext uri="{0D108BD9-81ED-4DB2-BD59-A6C34878D82A}">
                    <a16:rowId xmlns:a16="http://schemas.microsoft.com/office/drawing/2014/main" val="2223846190"/>
                  </a:ext>
                </a:extLst>
              </a:tr>
              <a:tr h="370840">
                <a:tc vMerge="1">
                  <a:txBody>
                    <a:bodyPr/>
                    <a:lstStyle/>
                    <a:p>
                      <a:endParaRPr kumimoji="1" lang="ja-JP" altLang="en-US" dirty="0">
                        <a:latin typeface="+mn-ea"/>
                        <a:ea typeface="+mn-ea"/>
                      </a:endParaRPr>
                    </a:p>
                  </a:txBody>
                  <a:tcPr/>
                </a:tc>
                <a:tc>
                  <a:txBody>
                    <a:bodyPr/>
                    <a:lstStyle/>
                    <a:p>
                      <a:pPr algn="ctr"/>
                      <a:r>
                        <a:rPr kumimoji="1" lang="ja-JP" altLang="en-US" sz="1700" dirty="0" smtClean="0">
                          <a:latin typeface="+mn-ea"/>
                          <a:ea typeface="+mn-ea"/>
                        </a:rPr>
                        <a:t>水道料金</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下水道</a:t>
                      </a:r>
                      <a:endParaRPr kumimoji="1" lang="en-US" altLang="ja-JP" sz="1700" dirty="0" smtClean="0">
                        <a:latin typeface="+mn-ea"/>
                        <a:ea typeface="+mn-ea"/>
                      </a:endParaRPr>
                    </a:p>
                    <a:p>
                      <a:pPr algn="ctr"/>
                      <a:r>
                        <a:rPr kumimoji="1" lang="ja-JP" altLang="en-US" sz="1700" dirty="0" smtClean="0">
                          <a:latin typeface="+mn-ea"/>
                          <a:ea typeface="+mn-ea"/>
                        </a:rPr>
                        <a:t>使用料</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計</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水道料金</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下水道</a:t>
                      </a:r>
                      <a:endParaRPr kumimoji="1" lang="en-US" altLang="ja-JP" sz="1700" dirty="0" smtClean="0">
                        <a:latin typeface="+mn-ea"/>
                        <a:ea typeface="+mn-ea"/>
                      </a:endParaRPr>
                    </a:p>
                    <a:p>
                      <a:pPr algn="ctr"/>
                      <a:r>
                        <a:rPr kumimoji="1" lang="ja-JP" altLang="en-US" sz="1700" dirty="0" smtClean="0">
                          <a:latin typeface="+mn-ea"/>
                          <a:ea typeface="+mn-ea"/>
                        </a:rPr>
                        <a:t>使用料</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計</a:t>
                      </a:r>
                      <a:endParaRPr kumimoji="1" lang="ja-JP" altLang="en-US" sz="1700" dirty="0">
                        <a:latin typeface="+mn-ea"/>
                        <a:ea typeface="+mn-ea"/>
                      </a:endParaRPr>
                    </a:p>
                  </a:txBody>
                  <a:tcPr anchor="ctr"/>
                </a:tc>
                <a:tc vMerge="1">
                  <a:txBody>
                    <a:bodyPr/>
                    <a:lstStyle/>
                    <a:p>
                      <a:endParaRPr kumimoji="1" lang="ja-JP" altLang="en-US" dirty="0">
                        <a:latin typeface="+mn-ea"/>
                        <a:ea typeface="+mn-ea"/>
                      </a:endParaRPr>
                    </a:p>
                  </a:txBody>
                  <a:tcPr/>
                </a:tc>
                <a:extLst>
                  <a:ext uri="{0D108BD9-81ED-4DB2-BD59-A6C34878D82A}">
                    <a16:rowId xmlns:a16="http://schemas.microsoft.com/office/drawing/2014/main" val="21110649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700" dirty="0" smtClean="0">
                          <a:latin typeface="+mn-ea"/>
                          <a:ea typeface="+mn-ea"/>
                        </a:rPr>
                        <a:t>34</a:t>
                      </a:r>
                      <a:r>
                        <a:rPr kumimoji="1" lang="ja-JP" altLang="en-US" sz="1700" dirty="0" smtClean="0">
                          <a:latin typeface="+mn-ea"/>
                          <a:ea typeface="+mn-ea"/>
                        </a:rPr>
                        <a:t>㎥：最頻値</a:t>
                      </a:r>
                    </a:p>
                  </a:txBody>
                  <a:tcPr/>
                </a:tc>
                <a:tc>
                  <a:txBody>
                    <a:bodyPr/>
                    <a:lstStyle/>
                    <a:p>
                      <a:pPr algn="r"/>
                      <a:r>
                        <a:rPr kumimoji="1" lang="en-US" altLang="ja-JP" sz="1700" dirty="0" smtClean="0">
                          <a:latin typeface="+mn-ea"/>
                          <a:ea typeface="+mn-ea"/>
                        </a:rPr>
                        <a:t>2,959</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2,763</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5,722</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5,900</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5,522</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11,422</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+5,700</a:t>
                      </a:r>
                      <a:r>
                        <a:rPr kumimoji="1" lang="ja-JP" altLang="en-US" sz="1700" dirty="0" smtClean="0">
                          <a:latin typeface="+mn-ea"/>
                          <a:ea typeface="+mn-ea"/>
                        </a:rPr>
                        <a:t>円</a:t>
                      </a:r>
                      <a:endParaRPr kumimoji="1" lang="ja-JP" altLang="en-US" sz="1700" dirty="0">
                        <a:latin typeface="+mn-ea"/>
                        <a:ea typeface="+mn-ea"/>
                      </a:endParaRPr>
                    </a:p>
                  </a:txBody>
                  <a:tcPr anchor="ctr"/>
                </a:tc>
                <a:extLst>
                  <a:ext uri="{0D108BD9-81ED-4DB2-BD59-A6C34878D82A}">
                    <a16:rowId xmlns:a16="http://schemas.microsoft.com/office/drawing/2014/main" val="1164475211"/>
                  </a:ext>
                </a:extLst>
              </a:tr>
              <a:tr h="370840">
                <a:tc>
                  <a:txBody>
                    <a:bodyPr/>
                    <a:lstStyle/>
                    <a:p>
                      <a:r>
                        <a:rPr kumimoji="1" lang="en-US" altLang="ja-JP" sz="1700" dirty="0" smtClean="0">
                          <a:latin typeface="+mn-ea"/>
                          <a:ea typeface="+mn-ea"/>
                        </a:rPr>
                        <a:t>45</a:t>
                      </a:r>
                      <a:r>
                        <a:rPr kumimoji="1" lang="ja-JP" altLang="en-US" sz="1700" dirty="0" smtClean="0">
                          <a:latin typeface="+mn-ea"/>
                          <a:ea typeface="+mn-ea"/>
                        </a:rPr>
                        <a:t>㎥：平均値</a:t>
                      </a:r>
                      <a:endParaRPr kumimoji="1" lang="ja-JP" altLang="en-US" sz="1700" dirty="0">
                        <a:latin typeface="+mn-ea"/>
                        <a:ea typeface="+mn-ea"/>
                      </a:endParaRPr>
                    </a:p>
                  </a:txBody>
                  <a:tcPr/>
                </a:tc>
                <a:tc>
                  <a:txBody>
                    <a:bodyPr/>
                    <a:lstStyle/>
                    <a:p>
                      <a:pPr algn="r"/>
                      <a:r>
                        <a:rPr kumimoji="1" lang="en-US" altLang="ja-JP" sz="1700" dirty="0" smtClean="0">
                          <a:latin typeface="+mn-ea"/>
                          <a:ea typeface="+mn-ea"/>
                        </a:rPr>
                        <a:t>3,963</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3,707</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7,670</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7,909</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7,409</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15,318</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+7,648</a:t>
                      </a:r>
                      <a:r>
                        <a:rPr kumimoji="1" lang="ja-JP" altLang="en-US" sz="1700" dirty="0" smtClean="0">
                          <a:latin typeface="+mn-ea"/>
                          <a:ea typeface="+mn-ea"/>
                        </a:rPr>
                        <a:t>円</a:t>
                      </a:r>
                      <a:endParaRPr kumimoji="1" lang="ja-JP" altLang="en-US" sz="1700" dirty="0">
                        <a:latin typeface="+mn-ea"/>
                        <a:ea typeface="+mn-ea"/>
                      </a:endParaRPr>
                    </a:p>
                  </a:txBody>
                  <a:tcPr anchor="ctr"/>
                </a:tc>
                <a:extLst>
                  <a:ext uri="{0D108BD9-81ED-4DB2-BD59-A6C34878D82A}">
                    <a16:rowId xmlns:a16="http://schemas.microsoft.com/office/drawing/2014/main" val="1408594678"/>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890790786"/>
              </p:ext>
            </p:extLst>
          </p:nvPr>
        </p:nvGraphicFramePr>
        <p:xfrm>
          <a:off x="838199" y="4289771"/>
          <a:ext cx="10515601" cy="1722120"/>
        </p:xfrm>
        <a:graphic>
          <a:graphicData uri="http://schemas.openxmlformats.org/drawingml/2006/table">
            <a:tbl>
              <a:tblPr firstRow="1" bandRow="1">
                <a:tableStyleId>{5C22544A-7EE6-4342-B048-85BDC9FD1C3A}</a:tableStyleId>
              </a:tblPr>
              <a:tblGrid>
                <a:gridCol w="1662260">
                  <a:extLst>
                    <a:ext uri="{9D8B030D-6E8A-4147-A177-3AD203B41FA5}">
                      <a16:colId xmlns:a16="http://schemas.microsoft.com/office/drawing/2014/main" val="4292847839"/>
                    </a:ext>
                  </a:extLst>
                </a:gridCol>
                <a:gridCol w="1264763">
                  <a:extLst>
                    <a:ext uri="{9D8B030D-6E8A-4147-A177-3AD203B41FA5}">
                      <a16:colId xmlns:a16="http://schemas.microsoft.com/office/drawing/2014/main" val="2169378057"/>
                    </a:ext>
                  </a:extLst>
                </a:gridCol>
                <a:gridCol w="1264763">
                  <a:extLst>
                    <a:ext uri="{9D8B030D-6E8A-4147-A177-3AD203B41FA5}">
                      <a16:colId xmlns:a16="http://schemas.microsoft.com/office/drawing/2014/main" val="3035518818"/>
                    </a:ext>
                  </a:extLst>
                </a:gridCol>
                <a:gridCol w="1264763">
                  <a:extLst>
                    <a:ext uri="{9D8B030D-6E8A-4147-A177-3AD203B41FA5}">
                      <a16:colId xmlns:a16="http://schemas.microsoft.com/office/drawing/2014/main" val="2612424473"/>
                    </a:ext>
                  </a:extLst>
                </a:gridCol>
                <a:gridCol w="1264763">
                  <a:extLst>
                    <a:ext uri="{9D8B030D-6E8A-4147-A177-3AD203B41FA5}">
                      <a16:colId xmlns:a16="http://schemas.microsoft.com/office/drawing/2014/main" val="1061772384"/>
                    </a:ext>
                  </a:extLst>
                </a:gridCol>
                <a:gridCol w="1264763">
                  <a:extLst>
                    <a:ext uri="{9D8B030D-6E8A-4147-A177-3AD203B41FA5}">
                      <a16:colId xmlns:a16="http://schemas.microsoft.com/office/drawing/2014/main" val="89505018"/>
                    </a:ext>
                  </a:extLst>
                </a:gridCol>
                <a:gridCol w="1264763">
                  <a:extLst>
                    <a:ext uri="{9D8B030D-6E8A-4147-A177-3AD203B41FA5}">
                      <a16:colId xmlns:a16="http://schemas.microsoft.com/office/drawing/2014/main" val="4175466604"/>
                    </a:ext>
                  </a:extLst>
                </a:gridCol>
                <a:gridCol w="1264763">
                  <a:extLst>
                    <a:ext uri="{9D8B030D-6E8A-4147-A177-3AD203B41FA5}">
                      <a16:colId xmlns:a16="http://schemas.microsoft.com/office/drawing/2014/main" val="524991266"/>
                    </a:ext>
                  </a:extLst>
                </a:gridCol>
              </a:tblGrid>
              <a:tr h="370840">
                <a:tc rowSpan="2">
                  <a:txBody>
                    <a:bodyPr/>
                    <a:lstStyle/>
                    <a:p>
                      <a:pPr algn="ctr"/>
                      <a:r>
                        <a:rPr kumimoji="1" lang="ja-JP" altLang="en-US" sz="1700" dirty="0" smtClean="0">
                          <a:latin typeface="+mn-ea"/>
                          <a:ea typeface="+mn-ea"/>
                        </a:rPr>
                        <a:t>使用水量</a:t>
                      </a:r>
                      <a:endParaRPr kumimoji="1" lang="en-US" altLang="ja-JP" sz="1700" dirty="0" smtClean="0">
                        <a:latin typeface="+mn-ea"/>
                        <a:ea typeface="+mn-ea"/>
                      </a:endParaRPr>
                    </a:p>
                    <a:p>
                      <a:pPr algn="ctr"/>
                      <a:r>
                        <a:rPr kumimoji="1" lang="ja-JP" altLang="en-US" sz="1700" dirty="0" smtClean="0">
                          <a:latin typeface="+mn-ea"/>
                          <a:ea typeface="+mn-ea"/>
                        </a:rPr>
                        <a:t>（２か月）</a:t>
                      </a:r>
                      <a:endParaRPr kumimoji="1" lang="ja-JP" altLang="en-US" sz="1700" dirty="0">
                        <a:latin typeface="+mn-ea"/>
                        <a:ea typeface="+mn-ea"/>
                      </a:endParaRPr>
                    </a:p>
                  </a:txBody>
                  <a:tcPr anchor="ctr"/>
                </a:tc>
                <a:tc gridSpan="3">
                  <a:txBody>
                    <a:bodyPr/>
                    <a:lstStyle/>
                    <a:p>
                      <a:pPr algn="ctr"/>
                      <a:r>
                        <a:rPr kumimoji="1" lang="ja-JP" altLang="en-US" sz="1700" dirty="0" smtClean="0">
                          <a:latin typeface="+mn-ea"/>
                          <a:ea typeface="+mn-ea"/>
                        </a:rPr>
                        <a:t>現行（減免後の料金）</a:t>
                      </a:r>
                      <a:endParaRPr kumimoji="1" lang="ja-JP" altLang="en-US" sz="1700" dirty="0">
                        <a:latin typeface="+mn-ea"/>
                        <a:ea typeface="+mn-ea"/>
                      </a:endParaRPr>
                    </a:p>
                  </a:txBody>
                  <a:tcPr/>
                </a:tc>
                <a:tc hMerge="1">
                  <a:txBody>
                    <a:bodyPr/>
                    <a:lstStyle/>
                    <a:p>
                      <a:endParaRPr kumimoji="1" lang="ja-JP" altLang="en-US" dirty="0">
                        <a:latin typeface="+mn-ea"/>
                        <a:ea typeface="+mn-ea"/>
                      </a:endParaRPr>
                    </a:p>
                  </a:txBody>
                  <a:tcPr/>
                </a:tc>
                <a:tc hMerge="1">
                  <a:txBody>
                    <a:bodyPr/>
                    <a:lstStyle/>
                    <a:p>
                      <a:endParaRPr kumimoji="1" lang="ja-JP" altLang="en-US" dirty="0">
                        <a:latin typeface="+mn-ea"/>
                        <a:ea typeface="+mn-ea"/>
                      </a:endParaRPr>
                    </a:p>
                  </a:txBody>
                  <a:tcPr/>
                </a:tc>
                <a:tc gridSpan="3">
                  <a:txBody>
                    <a:bodyPr/>
                    <a:lstStyle/>
                    <a:p>
                      <a:pPr algn="ctr"/>
                      <a:r>
                        <a:rPr kumimoji="1" lang="ja-JP" altLang="en-US" sz="1700" dirty="0" smtClean="0">
                          <a:latin typeface="+mn-ea"/>
                          <a:ea typeface="+mn-ea"/>
                        </a:rPr>
                        <a:t>見直し後（一般料金）</a:t>
                      </a:r>
                      <a:endParaRPr kumimoji="1" lang="ja-JP" altLang="en-US" sz="1700" dirty="0">
                        <a:latin typeface="+mn-ea"/>
                        <a:ea typeface="+mn-ea"/>
                      </a:endParaRPr>
                    </a:p>
                  </a:txBody>
                  <a:tcPr/>
                </a:tc>
                <a:tc hMerge="1">
                  <a:txBody>
                    <a:bodyPr/>
                    <a:lstStyle/>
                    <a:p>
                      <a:endParaRPr kumimoji="1" lang="ja-JP" altLang="en-US" dirty="0">
                        <a:latin typeface="+mn-ea"/>
                        <a:ea typeface="+mn-ea"/>
                      </a:endParaRPr>
                    </a:p>
                  </a:txBody>
                  <a:tcPr/>
                </a:tc>
                <a:tc hMerge="1">
                  <a:txBody>
                    <a:bodyPr/>
                    <a:lstStyle/>
                    <a:p>
                      <a:endParaRPr kumimoji="1" lang="ja-JP" altLang="en-US" dirty="0">
                        <a:latin typeface="+mn-ea"/>
                        <a:ea typeface="+mn-ea"/>
                      </a:endParaRPr>
                    </a:p>
                  </a:txBody>
                  <a:tcPr/>
                </a:tc>
                <a:tc rowSpan="2">
                  <a:txBody>
                    <a:bodyPr/>
                    <a:lstStyle/>
                    <a:p>
                      <a:pPr algn="ctr"/>
                      <a:r>
                        <a:rPr kumimoji="1" lang="ja-JP" altLang="en-US" sz="1700" dirty="0" smtClean="0">
                          <a:latin typeface="+mn-ea"/>
                          <a:ea typeface="+mn-ea"/>
                        </a:rPr>
                        <a:t>影響額</a:t>
                      </a:r>
                      <a:endParaRPr kumimoji="1" lang="ja-JP" altLang="en-US" sz="1700" dirty="0">
                        <a:latin typeface="+mn-ea"/>
                        <a:ea typeface="+mn-ea"/>
                      </a:endParaRPr>
                    </a:p>
                  </a:txBody>
                  <a:tcPr anchor="ctr"/>
                </a:tc>
                <a:extLst>
                  <a:ext uri="{0D108BD9-81ED-4DB2-BD59-A6C34878D82A}">
                    <a16:rowId xmlns:a16="http://schemas.microsoft.com/office/drawing/2014/main" val="2223846190"/>
                  </a:ext>
                </a:extLst>
              </a:tr>
              <a:tr h="370840">
                <a:tc vMerge="1">
                  <a:txBody>
                    <a:bodyPr/>
                    <a:lstStyle/>
                    <a:p>
                      <a:endParaRPr kumimoji="1" lang="ja-JP" altLang="en-US" dirty="0">
                        <a:latin typeface="+mn-ea"/>
                        <a:ea typeface="+mn-ea"/>
                      </a:endParaRPr>
                    </a:p>
                  </a:txBody>
                  <a:tcPr/>
                </a:tc>
                <a:tc>
                  <a:txBody>
                    <a:bodyPr/>
                    <a:lstStyle/>
                    <a:p>
                      <a:pPr algn="ctr"/>
                      <a:r>
                        <a:rPr kumimoji="1" lang="ja-JP" altLang="en-US" sz="1700" dirty="0" smtClean="0">
                          <a:latin typeface="+mn-ea"/>
                          <a:ea typeface="+mn-ea"/>
                        </a:rPr>
                        <a:t>水道料金</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下水道</a:t>
                      </a:r>
                      <a:endParaRPr kumimoji="1" lang="en-US" altLang="ja-JP" sz="1700" dirty="0" smtClean="0">
                        <a:latin typeface="+mn-ea"/>
                        <a:ea typeface="+mn-ea"/>
                      </a:endParaRPr>
                    </a:p>
                    <a:p>
                      <a:pPr algn="ctr"/>
                      <a:r>
                        <a:rPr kumimoji="1" lang="ja-JP" altLang="en-US" sz="1700" dirty="0" smtClean="0">
                          <a:latin typeface="+mn-ea"/>
                          <a:ea typeface="+mn-ea"/>
                        </a:rPr>
                        <a:t>使用料</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計</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水道料金</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下水道</a:t>
                      </a:r>
                      <a:endParaRPr kumimoji="1" lang="en-US" altLang="ja-JP" sz="1700" dirty="0" smtClean="0">
                        <a:latin typeface="+mn-ea"/>
                        <a:ea typeface="+mn-ea"/>
                      </a:endParaRPr>
                    </a:p>
                    <a:p>
                      <a:pPr algn="ctr"/>
                      <a:r>
                        <a:rPr kumimoji="1" lang="ja-JP" altLang="en-US" sz="1700" dirty="0" smtClean="0">
                          <a:latin typeface="+mn-ea"/>
                          <a:ea typeface="+mn-ea"/>
                        </a:rPr>
                        <a:t>使用料</a:t>
                      </a:r>
                      <a:endParaRPr kumimoji="1" lang="ja-JP" altLang="en-US" sz="1700" dirty="0">
                        <a:latin typeface="+mn-ea"/>
                        <a:ea typeface="+mn-ea"/>
                      </a:endParaRPr>
                    </a:p>
                  </a:txBody>
                  <a:tcPr anchor="ctr"/>
                </a:tc>
                <a:tc>
                  <a:txBody>
                    <a:bodyPr/>
                    <a:lstStyle/>
                    <a:p>
                      <a:pPr algn="ctr"/>
                      <a:r>
                        <a:rPr kumimoji="1" lang="ja-JP" altLang="en-US" sz="1700" dirty="0" smtClean="0">
                          <a:latin typeface="+mn-ea"/>
                          <a:ea typeface="+mn-ea"/>
                        </a:rPr>
                        <a:t>計</a:t>
                      </a:r>
                      <a:endParaRPr kumimoji="1" lang="ja-JP" altLang="en-US" sz="1700" dirty="0">
                        <a:latin typeface="+mn-ea"/>
                        <a:ea typeface="+mn-ea"/>
                      </a:endParaRPr>
                    </a:p>
                  </a:txBody>
                  <a:tcPr anchor="ctr"/>
                </a:tc>
                <a:tc vMerge="1">
                  <a:txBody>
                    <a:bodyPr/>
                    <a:lstStyle/>
                    <a:p>
                      <a:endParaRPr kumimoji="1" lang="ja-JP" altLang="en-US" dirty="0">
                        <a:latin typeface="+mn-ea"/>
                        <a:ea typeface="+mn-ea"/>
                      </a:endParaRPr>
                    </a:p>
                  </a:txBody>
                  <a:tcPr/>
                </a:tc>
                <a:extLst>
                  <a:ext uri="{0D108BD9-81ED-4DB2-BD59-A6C34878D82A}">
                    <a16:rowId xmlns:a16="http://schemas.microsoft.com/office/drawing/2014/main" val="21110649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700" dirty="0" smtClean="0">
                          <a:latin typeface="+mn-ea"/>
                          <a:ea typeface="+mn-ea"/>
                        </a:rPr>
                        <a:t>10</a:t>
                      </a:r>
                      <a:r>
                        <a:rPr kumimoji="1" lang="ja-JP" altLang="en-US" sz="1700" dirty="0" smtClean="0">
                          <a:latin typeface="+mn-ea"/>
                          <a:ea typeface="+mn-ea"/>
                        </a:rPr>
                        <a:t>㎥：最頻値</a:t>
                      </a:r>
                    </a:p>
                  </a:txBody>
                  <a:tcPr/>
                </a:tc>
                <a:tc>
                  <a:txBody>
                    <a:bodyPr/>
                    <a:lstStyle/>
                    <a:p>
                      <a:pPr algn="r"/>
                      <a:r>
                        <a:rPr kumimoji="1" lang="en-US" altLang="ja-JP" sz="1700" dirty="0" smtClean="0">
                          <a:latin typeface="+mn-ea"/>
                          <a:ea typeface="+mn-ea"/>
                        </a:rPr>
                        <a:t>1,177</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1,185</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2,362</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2,343</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2,367</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4,710</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+2,348</a:t>
                      </a:r>
                      <a:r>
                        <a:rPr kumimoji="1" lang="ja-JP" altLang="en-US" sz="1700" dirty="0" smtClean="0">
                          <a:latin typeface="+mn-ea"/>
                          <a:ea typeface="+mn-ea"/>
                        </a:rPr>
                        <a:t>円</a:t>
                      </a:r>
                      <a:endParaRPr kumimoji="1" lang="ja-JP" altLang="en-US" sz="1700" dirty="0">
                        <a:latin typeface="+mn-ea"/>
                        <a:ea typeface="+mn-ea"/>
                      </a:endParaRPr>
                    </a:p>
                  </a:txBody>
                  <a:tcPr anchor="ctr"/>
                </a:tc>
                <a:extLst>
                  <a:ext uri="{0D108BD9-81ED-4DB2-BD59-A6C34878D82A}">
                    <a16:rowId xmlns:a16="http://schemas.microsoft.com/office/drawing/2014/main" val="1164475211"/>
                  </a:ext>
                </a:extLst>
              </a:tr>
              <a:tr h="370840">
                <a:tc>
                  <a:txBody>
                    <a:bodyPr/>
                    <a:lstStyle/>
                    <a:p>
                      <a:r>
                        <a:rPr kumimoji="1" lang="en-US" altLang="ja-JP" sz="1700" dirty="0" smtClean="0">
                          <a:latin typeface="+mn-ea"/>
                          <a:ea typeface="+mn-ea"/>
                        </a:rPr>
                        <a:t>17</a:t>
                      </a:r>
                      <a:r>
                        <a:rPr kumimoji="1" lang="ja-JP" altLang="en-US" sz="1700" dirty="0" smtClean="0">
                          <a:latin typeface="+mn-ea"/>
                          <a:ea typeface="+mn-ea"/>
                        </a:rPr>
                        <a:t>㎥：平均値</a:t>
                      </a:r>
                      <a:endParaRPr kumimoji="1" lang="ja-JP" altLang="en-US" sz="1700" dirty="0">
                        <a:latin typeface="+mn-ea"/>
                        <a:ea typeface="+mn-ea"/>
                      </a:endParaRPr>
                    </a:p>
                  </a:txBody>
                  <a:tcPr/>
                </a:tc>
                <a:tc>
                  <a:txBody>
                    <a:bodyPr/>
                    <a:lstStyle/>
                    <a:p>
                      <a:pPr algn="r"/>
                      <a:r>
                        <a:rPr kumimoji="1" lang="en-US" altLang="ja-JP" sz="1700" dirty="0" smtClean="0">
                          <a:latin typeface="+mn-ea"/>
                          <a:ea typeface="+mn-ea"/>
                        </a:rPr>
                        <a:t>1,406</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1,304</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2,710</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2,796</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2,604</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5,400</a:t>
                      </a:r>
                      <a:r>
                        <a:rPr kumimoji="1" lang="ja-JP" altLang="en-US" sz="1700" dirty="0" smtClean="0">
                          <a:latin typeface="+mn-ea"/>
                          <a:ea typeface="+mn-ea"/>
                        </a:rPr>
                        <a:t>円</a:t>
                      </a:r>
                      <a:endParaRPr kumimoji="1" lang="ja-JP" altLang="en-US" sz="1700" dirty="0">
                        <a:latin typeface="+mn-ea"/>
                        <a:ea typeface="+mn-ea"/>
                      </a:endParaRPr>
                    </a:p>
                  </a:txBody>
                  <a:tcPr anchor="ctr"/>
                </a:tc>
                <a:tc>
                  <a:txBody>
                    <a:bodyPr/>
                    <a:lstStyle/>
                    <a:p>
                      <a:pPr algn="r"/>
                      <a:r>
                        <a:rPr kumimoji="1" lang="en-US" altLang="ja-JP" sz="1700" dirty="0" smtClean="0">
                          <a:latin typeface="+mn-ea"/>
                          <a:ea typeface="+mn-ea"/>
                        </a:rPr>
                        <a:t>+2,690</a:t>
                      </a:r>
                      <a:r>
                        <a:rPr kumimoji="1" lang="ja-JP" altLang="en-US" sz="1700" dirty="0" smtClean="0">
                          <a:latin typeface="+mn-ea"/>
                          <a:ea typeface="+mn-ea"/>
                        </a:rPr>
                        <a:t>円</a:t>
                      </a:r>
                      <a:endParaRPr kumimoji="1" lang="ja-JP" altLang="en-US" sz="1700" dirty="0">
                        <a:latin typeface="+mn-ea"/>
                        <a:ea typeface="+mn-ea"/>
                      </a:endParaRPr>
                    </a:p>
                  </a:txBody>
                  <a:tcPr anchor="ctr"/>
                </a:tc>
                <a:extLst>
                  <a:ext uri="{0D108BD9-81ED-4DB2-BD59-A6C34878D82A}">
                    <a16:rowId xmlns:a16="http://schemas.microsoft.com/office/drawing/2014/main" val="1408594678"/>
                  </a:ext>
                </a:extLst>
              </a:tr>
            </a:tbl>
          </a:graphicData>
        </a:graphic>
      </p:graphicFrame>
    </p:spTree>
    <p:extLst>
      <p:ext uri="{BB962C8B-B14F-4D97-AF65-F5344CB8AC3E}">
        <p14:creationId xmlns:p14="http://schemas.microsoft.com/office/powerpoint/2010/main" val="3652889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51989961"/>
              </p:ext>
            </p:extLst>
          </p:nvPr>
        </p:nvGraphicFramePr>
        <p:xfrm>
          <a:off x="1830000" y="1010612"/>
          <a:ext cx="8532000" cy="4032000"/>
        </p:xfrm>
        <a:graphic>
          <a:graphicData uri="http://schemas.openxmlformats.org/drawingml/2006/table">
            <a:tbl>
              <a:tblPr firstRow="1" bandRow="1">
                <a:tableStyleId>{5C22544A-7EE6-4342-B048-85BDC9FD1C3A}</a:tableStyleId>
              </a:tblPr>
              <a:tblGrid>
                <a:gridCol w="6948000">
                  <a:extLst>
                    <a:ext uri="{9D8B030D-6E8A-4147-A177-3AD203B41FA5}">
                      <a16:colId xmlns:a16="http://schemas.microsoft.com/office/drawing/2014/main" val="3730138515"/>
                    </a:ext>
                  </a:extLst>
                </a:gridCol>
                <a:gridCol w="1584000">
                  <a:extLst>
                    <a:ext uri="{9D8B030D-6E8A-4147-A177-3AD203B41FA5}">
                      <a16:colId xmlns:a16="http://schemas.microsoft.com/office/drawing/2014/main" val="134319787"/>
                    </a:ext>
                  </a:extLst>
                </a:gridCol>
              </a:tblGrid>
              <a:tr h="504000">
                <a:tc gridSpan="2">
                  <a:txBody>
                    <a:bodyPr/>
                    <a:lstStyle/>
                    <a:p>
                      <a:pPr algn="ctr"/>
                      <a:r>
                        <a:rPr kumimoji="1" lang="ja-JP" altLang="en-US" dirty="0" smtClean="0"/>
                        <a:t>目　次</a:t>
                      </a:r>
                      <a:endParaRPr kumimoji="1" lang="ja-JP" altLang="en-US" dirty="0"/>
                    </a:p>
                  </a:txBody>
                  <a:tcPr anchor="ctr"/>
                </a:tc>
                <a:tc hMerge="1">
                  <a:txBody>
                    <a:bodyPr/>
                    <a:lstStyle/>
                    <a:p>
                      <a:endParaRPr kumimoji="1" lang="ja-JP" altLang="en-US" dirty="0"/>
                    </a:p>
                  </a:txBody>
                  <a:tcPr/>
                </a:tc>
                <a:extLst>
                  <a:ext uri="{0D108BD9-81ED-4DB2-BD59-A6C34878D82A}">
                    <a16:rowId xmlns:a16="http://schemas.microsoft.com/office/drawing/2014/main" val="4107104591"/>
                  </a:ext>
                </a:extLst>
              </a:tr>
              <a:tr h="504000">
                <a:tc>
                  <a:txBody>
                    <a:bodyPr/>
                    <a:lstStyle/>
                    <a:p>
                      <a:r>
                        <a:rPr kumimoji="1" lang="ja-JP" altLang="en-US" dirty="0" smtClean="0"/>
                        <a:t>１　減免制度の概要</a:t>
                      </a:r>
                      <a:endParaRPr kumimoji="1" lang="ja-JP" altLang="en-US" dirty="0"/>
                    </a:p>
                  </a:txBody>
                  <a:tcPr anchor="ctr"/>
                </a:tc>
                <a:tc>
                  <a:txBody>
                    <a:bodyPr/>
                    <a:lstStyle/>
                    <a:p>
                      <a:r>
                        <a:rPr kumimoji="1" lang="ja-JP" altLang="en-US" dirty="0" smtClean="0"/>
                        <a:t>Ｐ１～３</a:t>
                      </a:r>
                      <a:endParaRPr kumimoji="1" lang="ja-JP" altLang="en-US" dirty="0"/>
                    </a:p>
                  </a:txBody>
                  <a:tcPr anchor="ctr"/>
                </a:tc>
                <a:extLst>
                  <a:ext uri="{0D108BD9-81ED-4DB2-BD59-A6C34878D82A}">
                    <a16:rowId xmlns:a16="http://schemas.microsoft.com/office/drawing/2014/main" val="510827956"/>
                  </a:ext>
                </a:extLst>
              </a:tr>
              <a:tr h="504000">
                <a:tc>
                  <a:txBody>
                    <a:bodyPr/>
                    <a:lstStyle/>
                    <a:p>
                      <a:r>
                        <a:rPr kumimoji="1" lang="ja-JP" altLang="en-US" dirty="0" smtClean="0"/>
                        <a:t>２　減免制度見直しの背景</a:t>
                      </a:r>
                      <a:endParaRPr kumimoji="1" lang="ja-JP" altLang="en-US" dirty="0"/>
                    </a:p>
                  </a:txBody>
                  <a:tcPr anchor="ctr"/>
                </a:tc>
                <a:tc>
                  <a:txBody>
                    <a:bodyPr/>
                    <a:lstStyle/>
                    <a:p>
                      <a:r>
                        <a:rPr kumimoji="1" lang="ja-JP" altLang="en-US" dirty="0" smtClean="0"/>
                        <a:t>Ｐ４，５</a:t>
                      </a:r>
                      <a:endParaRPr kumimoji="1" lang="ja-JP" altLang="en-US" dirty="0"/>
                    </a:p>
                  </a:txBody>
                  <a:tcPr anchor="ctr"/>
                </a:tc>
                <a:extLst>
                  <a:ext uri="{0D108BD9-81ED-4DB2-BD59-A6C34878D82A}">
                    <a16:rowId xmlns:a16="http://schemas.microsoft.com/office/drawing/2014/main" val="387761829"/>
                  </a:ext>
                </a:extLst>
              </a:tr>
              <a:tr h="504000">
                <a:tc>
                  <a:txBody>
                    <a:bodyPr/>
                    <a:lstStyle/>
                    <a:p>
                      <a:r>
                        <a:rPr kumimoji="1" lang="ja-JP" altLang="en-US" dirty="0" smtClean="0"/>
                        <a:t>３　減免制度見直しの視点</a:t>
                      </a:r>
                      <a:endParaRPr kumimoji="1" lang="ja-JP" altLang="en-US" dirty="0"/>
                    </a:p>
                  </a:txBody>
                  <a:tcPr anchor="ctr"/>
                </a:tc>
                <a:tc>
                  <a:txBody>
                    <a:bodyPr/>
                    <a:lstStyle/>
                    <a:p>
                      <a:r>
                        <a:rPr kumimoji="1" lang="ja-JP" altLang="en-US" dirty="0" smtClean="0"/>
                        <a:t>Ｐ６</a:t>
                      </a:r>
                      <a:endParaRPr kumimoji="1" lang="ja-JP" altLang="en-US" dirty="0"/>
                    </a:p>
                  </a:txBody>
                  <a:tcPr anchor="ctr"/>
                </a:tc>
                <a:extLst>
                  <a:ext uri="{0D108BD9-81ED-4DB2-BD59-A6C34878D82A}">
                    <a16:rowId xmlns:a16="http://schemas.microsoft.com/office/drawing/2014/main" val="2403851242"/>
                  </a:ext>
                </a:extLst>
              </a:tr>
              <a:tr h="504000">
                <a:tc>
                  <a:txBody>
                    <a:bodyPr/>
                    <a:lstStyle/>
                    <a:p>
                      <a:r>
                        <a:rPr kumimoji="1" lang="ja-JP" altLang="en-US" dirty="0" smtClean="0"/>
                        <a:t>４　他都市の状況</a:t>
                      </a:r>
                      <a:endParaRPr kumimoji="1" lang="ja-JP" altLang="en-US" dirty="0"/>
                    </a:p>
                  </a:txBody>
                  <a:tcPr anchor="ctr"/>
                </a:tc>
                <a:tc>
                  <a:txBody>
                    <a:bodyPr/>
                    <a:lstStyle/>
                    <a:p>
                      <a:r>
                        <a:rPr kumimoji="1" lang="ja-JP" altLang="en-US" dirty="0" smtClean="0"/>
                        <a:t>Ｐ７</a:t>
                      </a:r>
                      <a:endParaRPr kumimoji="1" lang="ja-JP" altLang="en-US" dirty="0"/>
                    </a:p>
                  </a:txBody>
                  <a:tcPr anchor="ctr"/>
                </a:tc>
                <a:extLst>
                  <a:ext uri="{0D108BD9-81ED-4DB2-BD59-A6C34878D82A}">
                    <a16:rowId xmlns:a16="http://schemas.microsoft.com/office/drawing/2014/main" val="1863613497"/>
                  </a:ext>
                </a:extLst>
              </a:tr>
              <a:tr h="504000">
                <a:tc>
                  <a:txBody>
                    <a:bodyPr/>
                    <a:lstStyle/>
                    <a:p>
                      <a:r>
                        <a:rPr kumimoji="1" lang="ja-JP" altLang="en-US" dirty="0" smtClean="0"/>
                        <a:t>５　減免制度見直しに向けた取組</a:t>
                      </a:r>
                      <a:endParaRPr kumimoji="1" lang="ja-JP" altLang="en-US" dirty="0"/>
                    </a:p>
                  </a:txBody>
                  <a:tcPr anchor="ctr"/>
                </a:tc>
                <a:tc>
                  <a:txBody>
                    <a:bodyPr/>
                    <a:lstStyle/>
                    <a:p>
                      <a:r>
                        <a:rPr kumimoji="1" lang="ja-JP" altLang="en-US" dirty="0" smtClean="0"/>
                        <a:t>Ｐ８～１０</a:t>
                      </a:r>
                      <a:endParaRPr kumimoji="1" lang="ja-JP" altLang="en-US" dirty="0"/>
                    </a:p>
                  </a:txBody>
                  <a:tcPr anchor="ctr"/>
                </a:tc>
                <a:extLst>
                  <a:ext uri="{0D108BD9-81ED-4DB2-BD59-A6C34878D82A}">
                    <a16:rowId xmlns:a16="http://schemas.microsoft.com/office/drawing/2014/main" val="2485682222"/>
                  </a:ext>
                </a:extLst>
              </a:tr>
              <a:tr h="504000">
                <a:tc>
                  <a:txBody>
                    <a:bodyPr/>
                    <a:lstStyle/>
                    <a:p>
                      <a:r>
                        <a:rPr kumimoji="1" lang="ja-JP" altLang="en-US" dirty="0" smtClean="0"/>
                        <a:t>６　減免制度見直し案</a:t>
                      </a:r>
                      <a:endParaRPr kumimoji="1" lang="ja-JP" altLang="en-US" dirty="0"/>
                    </a:p>
                  </a:txBody>
                  <a:tcPr anchor="ctr"/>
                </a:tc>
                <a:tc>
                  <a:txBody>
                    <a:bodyPr/>
                    <a:lstStyle/>
                    <a:p>
                      <a:r>
                        <a:rPr kumimoji="1" lang="ja-JP" altLang="en-US" dirty="0" smtClean="0"/>
                        <a:t>Ｐ１１</a:t>
                      </a:r>
                      <a:endParaRPr kumimoji="1" lang="ja-JP" altLang="en-US" dirty="0"/>
                    </a:p>
                  </a:txBody>
                  <a:tcPr anchor="ctr"/>
                </a:tc>
                <a:extLst>
                  <a:ext uri="{0D108BD9-81ED-4DB2-BD59-A6C34878D82A}">
                    <a16:rowId xmlns:a16="http://schemas.microsoft.com/office/drawing/2014/main" val="620293538"/>
                  </a:ext>
                </a:extLst>
              </a:tr>
              <a:tr h="504000">
                <a:tc>
                  <a:txBody>
                    <a:bodyPr/>
                    <a:lstStyle/>
                    <a:p>
                      <a:r>
                        <a:rPr kumimoji="1" lang="ja-JP" altLang="en-US" dirty="0" smtClean="0"/>
                        <a:t>７　減免制度廃止による対象者への影響</a:t>
                      </a:r>
                      <a:endParaRPr kumimoji="1" lang="ja-JP" altLang="en-US" dirty="0"/>
                    </a:p>
                  </a:txBody>
                  <a:tcPr anchor="ctr"/>
                </a:tc>
                <a:tc>
                  <a:txBody>
                    <a:bodyPr/>
                    <a:lstStyle/>
                    <a:p>
                      <a:r>
                        <a:rPr kumimoji="1" lang="ja-JP" altLang="en-US" dirty="0" smtClean="0"/>
                        <a:t>Ｐ１２～１４</a:t>
                      </a:r>
                      <a:endParaRPr kumimoji="1" lang="ja-JP" altLang="en-US" dirty="0"/>
                    </a:p>
                  </a:txBody>
                  <a:tcPr anchor="ctr"/>
                </a:tc>
                <a:extLst>
                  <a:ext uri="{0D108BD9-81ED-4DB2-BD59-A6C34878D82A}">
                    <a16:rowId xmlns:a16="http://schemas.microsoft.com/office/drawing/2014/main" val="2458642172"/>
                  </a:ext>
                </a:extLst>
              </a:tr>
            </a:tbl>
          </a:graphicData>
        </a:graphic>
      </p:graphicFrame>
    </p:spTree>
    <p:extLst>
      <p:ext uri="{BB962C8B-B14F-4D97-AF65-F5344CB8AC3E}">
        <p14:creationId xmlns:p14="http://schemas.microsoft.com/office/powerpoint/2010/main" val="743615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838200" y="1985459"/>
            <a:ext cx="5351585" cy="4403188"/>
          </a:xfrm>
          <a:prstGeom prst="roundRect">
            <a:avLst>
              <a:gd name="adj" fmla="val 5485"/>
            </a:avLst>
          </a:prstGeom>
          <a:solidFill>
            <a:schemeClr val="accent3">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１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減免制度の概要</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86144"/>
            <a:ext cx="10515600"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lang="ja-JP" altLang="en-US" b="1" dirty="0" smtClean="0">
                <a:latin typeface="メイリオ" panose="020B0604030504040204" pitchFamily="50" charset="-128"/>
                <a:ea typeface="メイリオ" panose="020B0604030504040204" pitchFamily="50" charset="-128"/>
                <a:cs typeface="Arial" panose="020B0604020202020204" pitchFamily="34" charset="0"/>
              </a:rPr>
              <a:t>減免制度のしくみ</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6" name="正方形/長方形 5"/>
          <p:cNvSpPr/>
          <p:nvPr/>
        </p:nvSpPr>
        <p:spPr>
          <a:xfrm>
            <a:off x="1897512" y="2439974"/>
            <a:ext cx="4068000" cy="126000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latin typeface="メイリオ" panose="020B0604030504040204" pitchFamily="50" charset="-128"/>
                <a:ea typeface="メイリオ" panose="020B0604030504040204" pitchFamily="50" charset="-128"/>
              </a:rPr>
              <a:t>●水道・下水道事業（公営企業）は，</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原則，必要な経費を料金収入で</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　賄い運営しています。</a:t>
            </a:r>
            <a:endParaRPr lang="en-US" altLang="ja-JP" dirty="0" smtClean="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➡「独立採算制」といいます。</a:t>
            </a:r>
            <a:endParaRPr lang="en-US" altLang="ja-JP" dirty="0" smtClean="0">
              <a:latin typeface="メイリオ" panose="020B0604030504040204" pitchFamily="50" charset="-128"/>
              <a:ea typeface="メイリオ" panose="020B0604030504040204" pitchFamily="50" charset="-128"/>
            </a:endParaRPr>
          </a:p>
        </p:txBody>
      </p:sp>
      <p:sp>
        <p:nvSpPr>
          <p:cNvPr id="9" name="正方形/長方形 8"/>
          <p:cNvSpPr/>
          <p:nvPr/>
        </p:nvSpPr>
        <p:spPr>
          <a:xfrm>
            <a:off x="6733885" y="2183683"/>
            <a:ext cx="4619915" cy="4121834"/>
          </a:xfrm>
          <a:prstGeom prst="rect">
            <a:avLst/>
          </a:prstGeom>
          <a:noFill/>
        </p:spPr>
        <p:style>
          <a:lnRef idx="2">
            <a:schemeClr val="dk1"/>
          </a:lnRef>
          <a:fillRef idx="1">
            <a:schemeClr val="lt1"/>
          </a:fillRef>
          <a:effectRef idx="0">
            <a:schemeClr val="dk1"/>
          </a:effectRef>
          <a:fontRef idx="minor">
            <a:schemeClr val="dk1"/>
          </a:fontRef>
        </p:style>
        <p:txBody>
          <a:bodyPr tIns="108000" rtlCol="0" anchor="t"/>
          <a:lstStyle/>
          <a:p>
            <a:r>
              <a:rPr lang="ja-JP" altLang="en-US" dirty="0" smtClean="0">
                <a:latin typeface="メイリオ" panose="020B0604030504040204" pitchFamily="50" charset="-128"/>
                <a:ea typeface="メイリオ" panose="020B0604030504040204" pitchFamily="50" charset="-128"/>
              </a:rPr>
              <a:t>●減免制度により減額した分は，</a:t>
            </a:r>
            <a:endParaRPr lang="en-US" altLang="ja-JP" dirty="0" smtClean="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旭川市（一般会計）からの</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繰入金（税金など）で補てんしています。</a:t>
            </a:r>
            <a:endParaRPr kumimoji="1" lang="en-US" altLang="ja-JP" dirty="0">
              <a:latin typeface="メイリオ" panose="020B0604030504040204" pitchFamily="50" charset="-128"/>
              <a:ea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11" name="左右矢印 10"/>
          <p:cNvSpPr/>
          <p:nvPr/>
        </p:nvSpPr>
        <p:spPr>
          <a:xfrm rot="16200000">
            <a:off x="3412061" y="3877025"/>
            <a:ext cx="900000" cy="756000"/>
          </a:xfrm>
          <a:prstGeom prst="leftRightArrow">
            <a:avLst>
              <a:gd name="adj1" fmla="val 53941"/>
              <a:gd name="adj2" fmla="val 42119"/>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 name="右矢印 12"/>
          <p:cNvSpPr/>
          <p:nvPr/>
        </p:nvSpPr>
        <p:spPr>
          <a:xfrm>
            <a:off x="6050876" y="3849509"/>
            <a:ext cx="581891" cy="8110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 name="正方形/長方形 15"/>
          <p:cNvSpPr/>
          <p:nvPr/>
        </p:nvSpPr>
        <p:spPr>
          <a:xfrm>
            <a:off x="1897514" y="4810077"/>
            <a:ext cx="4067998" cy="126000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メイリオ" panose="020B0604030504040204" pitchFamily="50" charset="-128"/>
                <a:ea typeface="メイリオ" panose="020B0604030504040204" pitchFamily="50" charset="-128"/>
              </a:rPr>
              <a:t>●旭川市では，福祉施策の観点から，</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生活保護</a:t>
            </a:r>
            <a:r>
              <a:rPr lang="ja-JP" altLang="en-US" dirty="0">
                <a:latin typeface="メイリオ" panose="020B0604030504040204" pitchFamily="50" charset="-128"/>
                <a:ea typeface="メイリオ" panose="020B0604030504040204" pitchFamily="50" charset="-128"/>
              </a:rPr>
              <a:t>世帯</a:t>
            </a:r>
            <a:r>
              <a:rPr kumimoji="1" lang="ja-JP" altLang="en-US" dirty="0" smtClean="0">
                <a:latin typeface="メイリオ" panose="020B0604030504040204" pitchFamily="50" charset="-128"/>
                <a:ea typeface="メイリオ" panose="020B0604030504040204" pitchFamily="50" charset="-128"/>
              </a:rPr>
              <a:t>や児童扶養手当受給</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世帯，独居高齢者世帯など，一部</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の対象者の料金を減額しています。</a:t>
            </a:r>
            <a:endParaRPr lang="en-US" altLang="ja-JP" dirty="0" smtClean="0">
              <a:latin typeface="メイリオ" panose="020B0604030504040204" pitchFamily="50" charset="-128"/>
              <a:ea typeface="メイリオ" panose="020B0604030504040204" pitchFamily="50" charset="-128"/>
            </a:endParaRPr>
          </a:p>
        </p:txBody>
      </p:sp>
      <p:sp>
        <p:nvSpPr>
          <p:cNvPr id="12" name="角丸四角形 11"/>
          <p:cNvSpPr/>
          <p:nvPr/>
        </p:nvSpPr>
        <p:spPr>
          <a:xfrm>
            <a:off x="951405" y="4835887"/>
            <a:ext cx="864000" cy="12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44000" bIns="36000" rtlCol="0" anchor="ctr"/>
          <a:lstStyle/>
          <a:p>
            <a:pPr algn="ctr"/>
            <a:r>
              <a:rPr kumimoji="1" lang="ja-JP" altLang="en-US" sz="2400" b="1" dirty="0" smtClean="0">
                <a:latin typeface="メイリオ" panose="020B0604030504040204" pitchFamily="50" charset="-128"/>
                <a:ea typeface="メイリオ" panose="020B0604030504040204" pitchFamily="50" charset="-128"/>
              </a:rPr>
              <a:t>例外</a:t>
            </a:r>
            <a:endParaRPr kumimoji="1" lang="ja-JP" altLang="en-US" sz="2400" b="1" dirty="0">
              <a:latin typeface="メイリオ" panose="020B0604030504040204" pitchFamily="50" charset="-128"/>
              <a:ea typeface="メイリオ" panose="020B0604030504040204" pitchFamily="50" charset="-128"/>
            </a:endParaRPr>
          </a:p>
        </p:txBody>
      </p:sp>
      <p:sp>
        <p:nvSpPr>
          <p:cNvPr id="17" name="角丸四角形 16"/>
          <p:cNvSpPr/>
          <p:nvPr/>
        </p:nvSpPr>
        <p:spPr>
          <a:xfrm>
            <a:off x="951405" y="2439974"/>
            <a:ext cx="864000" cy="12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44000" bIns="36000" rtlCol="0" anchor="ctr"/>
          <a:lstStyle/>
          <a:p>
            <a:pPr algn="ctr"/>
            <a:r>
              <a:rPr lang="ja-JP" altLang="en-US" sz="2400" b="1" dirty="0">
                <a:latin typeface="メイリオ" panose="020B0604030504040204" pitchFamily="50" charset="-128"/>
                <a:ea typeface="メイリオ" panose="020B0604030504040204" pitchFamily="50" charset="-128"/>
              </a:rPr>
              <a:t>原則</a:t>
            </a:r>
            <a:endParaRPr kumimoji="1" lang="ja-JP" altLang="en-US" sz="2400" b="1" dirty="0">
              <a:latin typeface="メイリオ" panose="020B0604030504040204" pitchFamily="50" charset="-128"/>
              <a:ea typeface="メイリオ" panose="020B0604030504040204" pitchFamily="50" charset="-128"/>
            </a:endParaRPr>
          </a:p>
        </p:txBody>
      </p:sp>
      <p:pic>
        <p:nvPicPr>
          <p:cNvPr id="19" name="図 18"/>
          <p:cNvPicPr>
            <a:picLocks noChangeAspect="1"/>
          </p:cNvPicPr>
          <p:nvPr/>
        </p:nvPicPr>
        <p:blipFill>
          <a:blip r:embed="rId2"/>
          <a:stretch>
            <a:fillRect/>
          </a:stretch>
        </p:blipFill>
        <p:spPr>
          <a:xfrm>
            <a:off x="7040669" y="3407733"/>
            <a:ext cx="4035379" cy="2700000"/>
          </a:xfrm>
          <a:prstGeom prst="rect">
            <a:avLst/>
          </a:prstGeom>
        </p:spPr>
      </p:pic>
      <p:sp>
        <p:nvSpPr>
          <p:cNvPr id="5" name="スライド番号プレースホルダー 4"/>
          <p:cNvSpPr>
            <a:spLocks noGrp="1"/>
          </p:cNvSpPr>
          <p:nvPr>
            <p:ph type="sldNum" sz="quarter" idx="12"/>
          </p:nvPr>
        </p:nvSpPr>
        <p:spPr/>
        <p:txBody>
          <a:bodyPr/>
          <a:lstStyle/>
          <a:p>
            <a:fld id="{C2628FB9-2EF8-4CC6-9085-72EC7971A638}" type="slidenum">
              <a:rPr kumimoji="1" lang="ja-JP" altLang="en-US" smtClean="0"/>
              <a:t>3</a:t>
            </a:fld>
            <a:endParaRPr kumimoji="1" lang="ja-JP" altLang="en-US"/>
          </a:p>
        </p:txBody>
      </p:sp>
    </p:spTree>
    <p:extLst>
      <p:ext uri="{BB962C8B-B14F-4D97-AF65-F5344CB8AC3E}">
        <p14:creationId xmlns:p14="http://schemas.microsoft.com/office/powerpoint/2010/main" val="211303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１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減免制度の概要</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437761440"/>
              </p:ext>
            </p:extLst>
          </p:nvPr>
        </p:nvGraphicFramePr>
        <p:xfrm>
          <a:off x="838200" y="1356968"/>
          <a:ext cx="10535282" cy="4464001"/>
        </p:xfrm>
        <a:graphic>
          <a:graphicData uri="http://schemas.openxmlformats.org/drawingml/2006/table">
            <a:tbl>
              <a:tblPr firstRow="1">
                <a:tableStyleId>{5C22544A-7EE6-4342-B048-85BDC9FD1C3A}</a:tableStyleId>
              </a:tblPr>
              <a:tblGrid>
                <a:gridCol w="3240000">
                  <a:extLst>
                    <a:ext uri="{9D8B030D-6E8A-4147-A177-3AD203B41FA5}">
                      <a16:colId xmlns:a16="http://schemas.microsoft.com/office/drawing/2014/main" val="2081610033"/>
                    </a:ext>
                  </a:extLst>
                </a:gridCol>
                <a:gridCol w="1955641">
                  <a:extLst>
                    <a:ext uri="{9D8B030D-6E8A-4147-A177-3AD203B41FA5}">
                      <a16:colId xmlns:a16="http://schemas.microsoft.com/office/drawing/2014/main" val="4193480554"/>
                    </a:ext>
                  </a:extLst>
                </a:gridCol>
                <a:gridCol w="1955641">
                  <a:extLst>
                    <a:ext uri="{9D8B030D-6E8A-4147-A177-3AD203B41FA5}">
                      <a16:colId xmlns:a16="http://schemas.microsoft.com/office/drawing/2014/main" val="1942717496"/>
                    </a:ext>
                  </a:extLst>
                </a:gridCol>
                <a:gridCol w="3384000">
                  <a:extLst>
                    <a:ext uri="{9D8B030D-6E8A-4147-A177-3AD203B41FA5}">
                      <a16:colId xmlns:a16="http://schemas.microsoft.com/office/drawing/2014/main" val="4164649080"/>
                    </a:ext>
                  </a:extLst>
                </a:gridCol>
              </a:tblGrid>
              <a:tr h="374996">
                <a:tc rowSpan="2">
                  <a:txBody>
                    <a:bodyPr/>
                    <a:lstStyle/>
                    <a:p>
                      <a:pPr algn="ctr"/>
                      <a:r>
                        <a:rPr kumimoji="1" lang="ja-JP" altLang="en-US" dirty="0" smtClean="0">
                          <a:latin typeface="メイリオ" panose="020B0604030504040204" pitchFamily="50" charset="-128"/>
                          <a:ea typeface="メイリオ" panose="020B0604030504040204" pitchFamily="50" charset="-128"/>
                        </a:rPr>
                        <a:t>対象区分</a:t>
                      </a:r>
                      <a:endParaRPr kumimoji="1" lang="ja-JP" altLang="en-US" dirty="0">
                        <a:latin typeface="メイリオ" panose="020B0604030504040204" pitchFamily="50" charset="-128"/>
                        <a:ea typeface="メイリオ" panose="020B0604030504040204" pitchFamily="50" charset="-128"/>
                      </a:endParaRPr>
                    </a:p>
                  </a:txBody>
                  <a:tcPr anchor="ctr"/>
                </a:tc>
                <a:tc gridSpan="2">
                  <a:txBody>
                    <a:bodyPr/>
                    <a:lstStyle/>
                    <a:p>
                      <a:pPr algn="ctr"/>
                      <a:r>
                        <a:rPr kumimoji="1" lang="ja-JP" altLang="en-US" dirty="0" smtClean="0">
                          <a:latin typeface="メイリオ" panose="020B0604030504040204" pitchFamily="50" charset="-128"/>
                          <a:ea typeface="メイリオ" panose="020B0604030504040204" pitchFamily="50" charset="-128"/>
                        </a:rPr>
                        <a:t>開始時期</a:t>
                      </a:r>
                      <a:endParaRPr kumimoji="1" lang="ja-JP" altLang="en-US" dirty="0">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dirty="0"/>
                    </a:p>
                  </a:txBody>
                  <a:tcPr/>
                </a:tc>
                <a:tc rowSpan="2">
                  <a:txBody>
                    <a:bodyPr/>
                    <a:lstStyle/>
                    <a:p>
                      <a:pPr algn="ctr"/>
                      <a:r>
                        <a:rPr kumimoji="1" lang="ja-JP" altLang="en-US" dirty="0" smtClean="0">
                          <a:latin typeface="メイリオ" panose="020B0604030504040204" pitchFamily="50" charset="-128"/>
                          <a:ea typeface="メイリオ" panose="020B0604030504040204" pitchFamily="50" charset="-128"/>
                        </a:rPr>
                        <a:t>減免内容</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631623985"/>
                  </a:ext>
                </a:extLst>
              </a:tr>
              <a:tr h="374996">
                <a:tc vMerge="1">
                  <a:txBody>
                    <a:bodyPr/>
                    <a:lstStyle/>
                    <a:p>
                      <a:endParaRPr kumimoji="1" lang="ja-JP" altLang="en-US" dirty="0"/>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水道料金</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a:txBody>
                    <a:bodyPr/>
                    <a:lstStyle/>
                    <a:p>
                      <a:pPr algn="ctr"/>
                      <a:r>
                        <a:rPr kumimoji="1" lang="ja-JP" altLang="en-US" dirty="0" smtClean="0">
                          <a:latin typeface="メイリオ" panose="020B0604030504040204" pitchFamily="50" charset="-128"/>
                          <a:ea typeface="メイリオ" panose="020B0604030504040204" pitchFamily="50" charset="-128"/>
                        </a:rPr>
                        <a:t>下水道使用料</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vMerge="1">
                  <a:txBody>
                    <a:bodyPr/>
                    <a:lstStyle/>
                    <a:p>
                      <a:endParaRPr kumimoji="1" lang="ja-JP" altLang="en-US" dirty="0"/>
                    </a:p>
                  </a:txBody>
                  <a:tcPr/>
                </a:tc>
                <a:extLst>
                  <a:ext uri="{0D108BD9-81ED-4DB2-BD59-A6C34878D82A}">
                    <a16:rowId xmlns:a16="http://schemas.microsoft.com/office/drawing/2014/main" val="3565622464"/>
                  </a:ext>
                </a:extLst>
              </a:tr>
              <a:tr h="647255">
                <a:tc>
                  <a:txBody>
                    <a:bodyPr/>
                    <a:lstStyle/>
                    <a:p>
                      <a:r>
                        <a:rPr lang="ja-JP" altLang="en-US" dirty="0" smtClean="0">
                          <a:latin typeface="メイリオ" panose="020B0604030504040204" pitchFamily="50" charset="-128"/>
                          <a:ea typeface="メイリオ" panose="020B0604030504040204" pitchFamily="50" charset="-128"/>
                        </a:rPr>
                        <a:t>公衆浴場</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昭和</a:t>
                      </a:r>
                      <a:r>
                        <a:rPr kumimoji="1" lang="en-US" altLang="ja-JP" dirty="0" smtClean="0">
                          <a:latin typeface="メイリオ" panose="020B0604030504040204" pitchFamily="50" charset="-128"/>
                          <a:ea typeface="メイリオ" panose="020B0604030504040204" pitchFamily="50" charset="-128"/>
                        </a:rPr>
                        <a:t>40</a:t>
                      </a:r>
                      <a:r>
                        <a:rPr kumimoji="1" lang="ja-JP" altLang="en-US" dirty="0" smtClean="0">
                          <a:latin typeface="メイリオ" panose="020B0604030504040204" pitchFamily="50" charset="-128"/>
                          <a:ea typeface="メイリオ" panose="020B0604030504040204" pitchFamily="50" charset="-128"/>
                        </a:rPr>
                        <a:t>年７月</a:t>
                      </a:r>
                      <a:r>
                        <a:rPr kumimoji="1" lang="en-US" altLang="ja-JP" dirty="0" smtClean="0">
                          <a:latin typeface="メイリオ" panose="020B0604030504040204" pitchFamily="50" charset="-128"/>
                          <a:ea typeface="メイリオ" panose="020B0604030504040204" pitchFamily="50" charset="-128"/>
                        </a:rPr>
                        <a:t>(1965</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solidFill>
                      <a:schemeClr val="bg1">
                        <a:lumMod val="85000"/>
                      </a:schemeClr>
                    </a:solidFill>
                  </a:tcPr>
                </a:tc>
                <a:tc rowSpan="5">
                  <a:txBody>
                    <a:bodyPr/>
                    <a:lstStyle/>
                    <a:p>
                      <a:pPr algn="l"/>
                      <a:r>
                        <a:rPr kumimoji="1" lang="ja-JP" altLang="en-US" dirty="0" smtClean="0">
                          <a:latin typeface="メイリオ" panose="020B0604030504040204" pitchFamily="50" charset="-128"/>
                          <a:ea typeface="メイリオ" panose="020B0604030504040204" pitchFamily="50" charset="-128"/>
                        </a:rPr>
                        <a:t>昭和</a:t>
                      </a:r>
                      <a:r>
                        <a:rPr kumimoji="1" lang="en-US" altLang="ja-JP" dirty="0" smtClean="0">
                          <a:latin typeface="メイリオ" panose="020B0604030504040204" pitchFamily="50" charset="-128"/>
                          <a:ea typeface="メイリオ" panose="020B0604030504040204" pitchFamily="50" charset="-128"/>
                        </a:rPr>
                        <a:t>52</a:t>
                      </a:r>
                      <a:r>
                        <a:rPr kumimoji="1" lang="ja-JP" altLang="en-US" dirty="0" smtClean="0">
                          <a:latin typeface="メイリオ" panose="020B0604030504040204" pitchFamily="50" charset="-128"/>
                          <a:ea typeface="メイリオ" panose="020B0604030504040204" pitchFamily="50" charset="-128"/>
                        </a:rPr>
                        <a:t>年４月</a:t>
                      </a:r>
                      <a:endParaRPr kumimoji="1" lang="en-US" altLang="ja-JP" dirty="0" smtClean="0">
                        <a:latin typeface="メイリオ" panose="020B0604030504040204" pitchFamily="50" charset="-128"/>
                        <a:ea typeface="メイリオ" panose="020B0604030504040204" pitchFamily="50" charset="-128"/>
                      </a:endParaRPr>
                    </a:p>
                    <a:p>
                      <a:pPr algn="l"/>
                      <a:r>
                        <a:rPr kumimoji="1" lang="en-US" altLang="ja-JP" dirty="0" smtClean="0">
                          <a:latin typeface="メイリオ" panose="020B0604030504040204" pitchFamily="50" charset="-128"/>
                          <a:ea typeface="メイリオ" panose="020B0604030504040204" pitchFamily="50" charset="-128"/>
                        </a:rPr>
                        <a:t>(1977</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使用水量に応じて異なります。</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4152116252"/>
                  </a:ext>
                </a:extLst>
              </a:tr>
              <a:tr h="443061">
                <a:tc>
                  <a:txBody>
                    <a:bodyPr/>
                    <a:lstStyle/>
                    <a:p>
                      <a:r>
                        <a:rPr lang="ja-JP" altLang="en-US" dirty="0" smtClean="0">
                          <a:latin typeface="メイリオ" panose="020B0604030504040204" pitchFamily="50" charset="-128"/>
                          <a:ea typeface="メイリオ" panose="020B0604030504040204" pitchFamily="50" charset="-128"/>
                        </a:rPr>
                        <a:t>生活保護世帯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rowSpan="4">
                  <a:txBody>
                    <a:bodyPr/>
                    <a:lstStyle/>
                    <a:p>
                      <a:r>
                        <a:rPr kumimoji="1" lang="ja-JP" altLang="en-US" dirty="0" smtClean="0">
                          <a:latin typeface="メイリオ" panose="020B0604030504040204" pitchFamily="50" charset="-128"/>
                          <a:ea typeface="メイリオ" panose="020B0604030504040204" pitchFamily="50" charset="-128"/>
                        </a:rPr>
                        <a:t>昭和</a:t>
                      </a:r>
                      <a:r>
                        <a:rPr kumimoji="1" lang="en-US" altLang="ja-JP" dirty="0" smtClean="0">
                          <a:latin typeface="メイリオ" panose="020B0604030504040204" pitchFamily="50" charset="-128"/>
                          <a:ea typeface="メイリオ" panose="020B0604030504040204" pitchFamily="50" charset="-128"/>
                        </a:rPr>
                        <a:t>44</a:t>
                      </a:r>
                      <a:r>
                        <a:rPr kumimoji="1" lang="ja-JP" altLang="en-US" dirty="0" smtClean="0">
                          <a:latin typeface="メイリオ" panose="020B0604030504040204" pitchFamily="50" charset="-128"/>
                          <a:ea typeface="メイリオ" panose="020B0604030504040204" pitchFamily="50" charset="-128"/>
                        </a:rPr>
                        <a:t>年４月</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(1969</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vMerge="1">
                  <a:txBody>
                    <a:bodyPr/>
                    <a:lstStyle/>
                    <a:p>
                      <a:endParaRPr kumimoji="1" lang="ja-JP" altLang="en-US" dirty="0"/>
                    </a:p>
                  </a:txBody>
                  <a:tcPr/>
                </a:tc>
                <a:tc rowSpan="3">
                  <a:txBody>
                    <a:bodyPr/>
                    <a:lstStyle/>
                    <a:p>
                      <a:r>
                        <a:rPr kumimoji="1" lang="ja-JP" altLang="en-US" dirty="0" smtClean="0">
                          <a:latin typeface="メイリオ" panose="020B0604030504040204" pitchFamily="50" charset="-128"/>
                          <a:ea typeface="メイリオ" panose="020B0604030504040204" pitchFamily="50" charset="-128"/>
                        </a:rPr>
                        <a:t>料金の約５割を減額</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3831090560"/>
                  </a:ext>
                </a:extLst>
              </a:tr>
              <a:tr h="443061">
                <a:tc>
                  <a:txBody>
                    <a:bodyPr/>
                    <a:lstStyle/>
                    <a:p>
                      <a:r>
                        <a:rPr lang="ja-JP" altLang="en-US" dirty="0" smtClean="0">
                          <a:latin typeface="メイリオ" panose="020B0604030504040204" pitchFamily="50" charset="-128"/>
                          <a:ea typeface="メイリオ" panose="020B0604030504040204" pitchFamily="50" charset="-128"/>
                        </a:rPr>
                        <a:t>児童扶養手当受給世帯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3958542732"/>
                  </a:ext>
                </a:extLst>
              </a:tr>
              <a:tr h="443061">
                <a:tc>
                  <a:txBody>
                    <a:bodyPr/>
                    <a:lstStyle/>
                    <a:p>
                      <a:r>
                        <a:rPr lang="ja-JP" altLang="en-US" dirty="0" smtClean="0">
                          <a:latin typeface="メイリオ" panose="020B0604030504040204" pitchFamily="50" charset="-128"/>
                          <a:ea typeface="メイリオ" panose="020B0604030504040204" pitchFamily="50" charset="-128"/>
                        </a:rPr>
                        <a:t>特別児童扶養手当受給世帯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570539011"/>
                  </a:ext>
                </a:extLst>
              </a:tr>
              <a:tr h="443061">
                <a:tc>
                  <a:txBody>
                    <a:bodyPr/>
                    <a:lstStyle/>
                    <a:p>
                      <a:r>
                        <a:rPr lang="ja-JP" altLang="en-US" dirty="0" smtClean="0">
                          <a:latin typeface="メイリオ" panose="020B0604030504040204" pitchFamily="50" charset="-128"/>
                          <a:ea typeface="メイリオ" panose="020B0604030504040204" pitchFamily="50" charset="-128"/>
                        </a:rPr>
                        <a:t>社会福祉施設</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dirty="0" smtClean="0">
                          <a:latin typeface="メイリオ" panose="020B0604030504040204" pitchFamily="50" charset="-128"/>
                          <a:ea typeface="メイリオ" panose="020B0604030504040204" pitchFamily="50" charset="-128"/>
                        </a:rPr>
                        <a:t>使用水量に応じて異なります。</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2158645473"/>
                  </a:ext>
                </a:extLst>
              </a:tr>
              <a:tr h="647255">
                <a:tc>
                  <a:txBody>
                    <a:bodyPr/>
                    <a:lstStyle/>
                    <a:p>
                      <a:r>
                        <a:rPr lang="ja-JP" altLang="en-US" dirty="0" smtClean="0">
                          <a:latin typeface="メイリオ" panose="020B0604030504040204" pitchFamily="50" charset="-128"/>
                          <a:ea typeface="メイリオ" panose="020B0604030504040204" pitchFamily="50" charset="-128"/>
                        </a:rPr>
                        <a:t>独居高齢者世帯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平成５年４月</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(1993</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solidFill>
                      <a:schemeClr val="bg1">
                        <a:lumMod val="85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平成５年４月</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(1993</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solidFill>
                      <a:schemeClr val="bg1">
                        <a:lumMod val="85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基本料金の約４割を減額</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28381289"/>
                  </a:ext>
                </a:extLst>
              </a:tr>
              <a:tr h="647255">
                <a:tc>
                  <a:txBody>
                    <a:bodyPr/>
                    <a:lstStyle/>
                    <a:p>
                      <a:r>
                        <a:rPr lang="ja-JP" altLang="en-US" dirty="0" smtClean="0">
                          <a:latin typeface="メイリオ" panose="020B0604030504040204" pitchFamily="50" charset="-128"/>
                          <a:ea typeface="メイリオ" panose="020B0604030504040204" pitchFamily="50" charset="-128"/>
                        </a:rPr>
                        <a:t>障害者のみの世帯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rPr>
                        <a:t>20</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10</a:t>
                      </a:r>
                      <a:r>
                        <a:rPr kumimoji="1" lang="ja-JP" altLang="en-US" dirty="0" smtClean="0">
                          <a:latin typeface="メイリオ" panose="020B0604030504040204" pitchFamily="50" charset="-128"/>
                          <a:ea typeface="メイリオ" panose="020B0604030504040204" pitchFamily="50" charset="-128"/>
                        </a:rPr>
                        <a:t>月</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(2008</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solidFill>
                      <a:schemeClr val="bg1">
                        <a:lumMod val="85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rPr>
                        <a:t>20</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10</a:t>
                      </a:r>
                      <a:r>
                        <a:rPr kumimoji="1" lang="ja-JP" altLang="en-US" dirty="0" smtClean="0">
                          <a:latin typeface="メイリオ" panose="020B0604030504040204" pitchFamily="50" charset="-128"/>
                          <a:ea typeface="メイリオ" panose="020B0604030504040204" pitchFamily="50" charset="-128"/>
                        </a:rPr>
                        <a:t>月</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(2008</a:t>
                      </a:r>
                      <a:r>
                        <a:rPr kumimoji="1" lang="ja-JP" altLang="en-US" dirty="0" smtClean="0">
                          <a:latin typeface="メイリオ" panose="020B0604030504040204" pitchFamily="50" charset="-128"/>
                          <a:ea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料金の約５割を減額</a:t>
                      </a:r>
                    </a:p>
                  </a:txBody>
                  <a:tcPr anchor="ctr">
                    <a:solidFill>
                      <a:schemeClr val="bg1">
                        <a:lumMod val="85000"/>
                      </a:schemeClr>
                    </a:solidFill>
                  </a:tcPr>
                </a:tc>
                <a:extLst>
                  <a:ext uri="{0D108BD9-81ED-4DB2-BD59-A6C34878D82A}">
                    <a16:rowId xmlns:a16="http://schemas.microsoft.com/office/drawing/2014/main" val="867484402"/>
                  </a:ext>
                </a:extLst>
              </a:tr>
            </a:tbl>
          </a:graphicData>
        </a:graphic>
      </p:graphicFrame>
      <p:sp>
        <p:nvSpPr>
          <p:cNvPr id="5" name="スライド番号プレースホルダー 4"/>
          <p:cNvSpPr>
            <a:spLocks noGrp="1"/>
          </p:cNvSpPr>
          <p:nvPr>
            <p:ph type="sldNum" sz="quarter" idx="12"/>
          </p:nvPr>
        </p:nvSpPr>
        <p:spPr/>
        <p:txBody>
          <a:bodyPr/>
          <a:lstStyle/>
          <a:p>
            <a:fld id="{C2628FB9-2EF8-4CC6-9085-72EC7971A638}" type="slidenum">
              <a:rPr kumimoji="1" lang="ja-JP" altLang="en-US" smtClean="0"/>
              <a:t>4</a:t>
            </a:fld>
            <a:endParaRPr kumimoji="1" lang="ja-JP" altLang="en-US"/>
          </a:p>
        </p:txBody>
      </p:sp>
    </p:spTree>
    <p:extLst>
      <p:ext uri="{BB962C8B-B14F-4D97-AF65-F5344CB8AC3E}">
        <p14:creationId xmlns:p14="http://schemas.microsoft.com/office/powerpoint/2010/main" val="272386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kumimoji="1" lang="ja-JP" altLang="en-US" sz="4000" dirty="0" smtClean="0">
                <a:solidFill>
                  <a:schemeClr val="bg1"/>
                </a:solidFill>
                <a:latin typeface="メイリオ" panose="020B0604030504040204" pitchFamily="50" charset="-128"/>
                <a:ea typeface="メイリオ" panose="020B0604030504040204" pitchFamily="50" charset="-128"/>
              </a:rPr>
              <a:t>１　減免制度の概要</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73094975"/>
              </p:ext>
            </p:extLst>
          </p:nvPr>
        </p:nvGraphicFramePr>
        <p:xfrm>
          <a:off x="828359" y="1334167"/>
          <a:ext cx="10525441" cy="5062619"/>
        </p:xfrm>
        <a:graphic>
          <a:graphicData uri="http://schemas.openxmlformats.org/drawingml/2006/table">
            <a:tbl>
              <a:tblPr firstRow="1">
                <a:tableStyleId>{5C22544A-7EE6-4342-B048-85BDC9FD1C3A}</a:tableStyleId>
              </a:tblPr>
              <a:tblGrid>
                <a:gridCol w="3214753">
                  <a:extLst>
                    <a:ext uri="{9D8B030D-6E8A-4147-A177-3AD203B41FA5}">
                      <a16:colId xmlns:a16="http://schemas.microsoft.com/office/drawing/2014/main" val="2081610033"/>
                    </a:ext>
                  </a:extLst>
                </a:gridCol>
                <a:gridCol w="7310688">
                  <a:extLst>
                    <a:ext uri="{9D8B030D-6E8A-4147-A177-3AD203B41FA5}">
                      <a16:colId xmlns:a16="http://schemas.microsoft.com/office/drawing/2014/main" val="4164649080"/>
                    </a:ext>
                  </a:extLst>
                </a:gridCol>
              </a:tblGrid>
              <a:tr h="540000">
                <a:tc>
                  <a:txBody>
                    <a:bodyPr/>
                    <a:lstStyle/>
                    <a:p>
                      <a:pPr algn="ctr"/>
                      <a:r>
                        <a:rPr kumimoji="1" lang="ja-JP" altLang="en-US" dirty="0" smtClean="0">
                          <a:latin typeface="メイリオ" panose="020B0604030504040204" pitchFamily="50" charset="-128"/>
                          <a:ea typeface="メイリオ" panose="020B0604030504040204" pitchFamily="50" charset="-128"/>
                        </a:rPr>
                        <a:t>対象区分</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開始理由</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631623985"/>
                  </a:ext>
                </a:extLst>
              </a:tr>
              <a:tr h="647255">
                <a:tc>
                  <a:txBody>
                    <a:bodyPr/>
                    <a:lstStyle/>
                    <a:p>
                      <a:r>
                        <a:rPr lang="ja-JP" altLang="en-US" dirty="0" smtClean="0">
                          <a:latin typeface="メイリオ" panose="020B0604030504040204" pitchFamily="50" charset="-128"/>
                          <a:ea typeface="メイリオ" panose="020B0604030504040204" pitchFamily="50" charset="-128"/>
                        </a:rPr>
                        <a:t>公衆浴場</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●水道・下水道の拡張整備による普及時期における</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大幅な料金改定に対する緩和措置</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●物価統制令による入浴料金の制限があること</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4152116252"/>
                  </a:ext>
                </a:extLst>
              </a:tr>
              <a:tr h="443061">
                <a:tc>
                  <a:txBody>
                    <a:bodyPr/>
                    <a:lstStyle/>
                    <a:p>
                      <a:r>
                        <a:rPr lang="ja-JP" altLang="en-US" dirty="0" smtClean="0">
                          <a:latin typeface="メイリオ" panose="020B0604030504040204" pitchFamily="50" charset="-128"/>
                          <a:ea typeface="メイリオ" panose="020B0604030504040204" pitchFamily="50" charset="-128"/>
                        </a:rPr>
                        <a:t>生活保護世帯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rowSpan="4">
                  <a:txBody>
                    <a:bodyPr/>
                    <a:lstStyle/>
                    <a:p>
                      <a:r>
                        <a:rPr kumimoji="1" lang="ja-JP" altLang="en-US" dirty="0" smtClean="0">
                          <a:latin typeface="メイリオ" panose="020B0604030504040204" pitchFamily="50" charset="-128"/>
                          <a:ea typeface="メイリオ" panose="020B0604030504040204" pitchFamily="50" charset="-128"/>
                        </a:rPr>
                        <a:t>●水道・下水道の拡張整備による普及時期における</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大幅な料金改定に対する緩和措置</a:t>
                      </a:r>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3831090560"/>
                  </a:ext>
                </a:extLst>
              </a:tr>
              <a:tr h="443061">
                <a:tc>
                  <a:txBody>
                    <a:bodyPr/>
                    <a:lstStyle/>
                    <a:p>
                      <a:r>
                        <a:rPr lang="ja-JP" altLang="en-US" dirty="0" smtClean="0">
                          <a:latin typeface="メイリオ" panose="020B0604030504040204" pitchFamily="50" charset="-128"/>
                          <a:ea typeface="メイリオ" panose="020B0604030504040204" pitchFamily="50" charset="-128"/>
                        </a:rPr>
                        <a:t>児童扶養手当受給世帯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vMerge="1">
                  <a:txBody>
                    <a:bodyPr/>
                    <a:lstStyle/>
                    <a:p>
                      <a:endParaRPr kumimoji="1" lang="ja-JP" altLang="en-US" dirty="0"/>
                    </a:p>
                  </a:txBody>
                  <a:tcPr/>
                </a:tc>
                <a:extLst>
                  <a:ext uri="{0D108BD9-81ED-4DB2-BD59-A6C34878D82A}">
                    <a16:rowId xmlns:a16="http://schemas.microsoft.com/office/drawing/2014/main" val="3958542732"/>
                  </a:ext>
                </a:extLst>
              </a:tr>
              <a:tr h="443061">
                <a:tc>
                  <a:txBody>
                    <a:bodyPr/>
                    <a:lstStyle/>
                    <a:p>
                      <a:r>
                        <a:rPr lang="ja-JP" altLang="en-US" dirty="0" smtClean="0">
                          <a:latin typeface="メイリオ" panose="020B0604030504040204" pitchFamily="50" charset="-128"/>
                          <a:ea typeface="メイリオ" panose="020B0604030504040204" pitchFamily="50" charset="-128"/>
                        </a:rPr>
                        <a:t>特別児童扶養手当受給世帯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vMerge="1">
                  <a:txBody>
                    <a:bodyPr/>
                    <a:lstStyle/>
                    <a:p>
                      <a:endParaRPr kumimoji="1" lang="ja-JP" altLang="en-US" dirty="0"/>
                    </a:p>
                  </a:txBody>
                  <a:tcPr/>
                </a:tc>
                <a:extLst>
                  <a:ext uri="{0D108BD9-81ED-4DB2-BD59-A6C34878D82A}">
                    <a16:rowId xmlns:a16="http://schemas.microsoft.com/office/drawing/2014/main" val="1570539011"/>
                  </a:ext>
                </a:extLst>
              </a:tr>
              <a:tr h="443061">
                <a:tc>
                  <a:txBody>
                    <a:bodyPr/>
                    <a:lstStyle/>
                    <a:p>
                      <a:r>
                        <a:rPr lang="ja-JP" altLang="en-US" dirty="0" smtClean="0">
                          <a:latin typeface="メイリオ" panose="020B0604030504040204" pitchFamily="50" charset="-128"/>
                          <a:ea typeface="メイリオ" panose="020B0604030504040204" pitchFamily="50" charset="-128"/>
                        </a:rPr>
                        <a:t>社会福祉施設</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vMerge="1">
                  <a:txBody>
                    <a:bodyPr/>
                    <a:lstStyle/>
                    <a:p>
                      <a:endParaRPr kumimoji="1"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2158645473"/>
                  </a:ext>
                </a:extLst>
              </a:tr>
              <a:tr h="647255">
                <a:tc>
                  <a:txBody>
                    <a:bodyPr/>
                    <a:lstStyle/>
                    <a:p>
                      <a:r>
                        <a:rPr lang="ja-JP" altLang="en-US" dirty="0" smtClean="0">
                          <a:latin typeface="メイリオ" panose="020B0604030504040204" pitchFamily="50" charset="-128"/>
                          <a:ea typeface="メイリオ" panose="020B0604030504040204" pitchFamily="50" charset="-128"/>
                        </a:rPr>
                        <a:t>独居高齢者世帯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a:txBody>
                    <a:bodyPr/>
                    <a:lstStyle/>
                    <a:p>
                      <a:pPr algn="l"/>
                      <a:r>
                        <a:rPr kumimoji="1" lang="ja-JP" altLang="en-US" dirty="0" smtClean="0">
                          <a:latin typeface="メイリオ" panose="020B0604030504040204" pitchFamily="50" charset="-128"/>
                          <a:ea typeface="メイリオ" panose="020B0604030504040204" pitchFamily="50" charset="-128"/>
                        </a:rPr>
                        <a:t>●１か月の使用水量が８㎥（基本水量）以下の使用者が多いため</a:t>
                      </a:r>
                      <a:endParaRPr kumimoji="1" lang="en-US" altLang="ja-JP" dirty="0" smtClean="0">
                        <a:latin typeface="メイリオ" panose="020B0604030504040204" pitchFamily="50" charset="-128"/>
                        <a:ea typeface="メイリオ" panose="020B0604030504040204" pitchFamily="50" charset="-128"/>
                      </a:endParaRPr>
                    </a:p>
                    <a:p>
                      <a:pPr algn="l"/>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平成４年４月の上下水道料金改定において，「高齢化社会の進展に伴う単身世帯の増加傾向に配慮し，独居老人世帯に対し，減免措置を講ずるべきである」との議会の附帯意見あり</a:t>
                      </a:r>
                      <a:endParaRPr kumimoji="1" lang="en-US" altLang="ja-JP" dirty="0" smtClean="0">
                        <a:latin typeface="メイリオ" panose="020B0604030504040204" pitchFamily="50" charset="-128"/>
                        <a:ea typeface="メイリオ"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28381289"/>
                  </a:ext>
                </a:extLst>
              </a:tr>
              <a:tr h="647255">
                <a:tc>
                  <a:txBody>
                    <a:bodyPr/>
                    <a:lstStyle/>
                    <a:p>
                      <a:r>
                        <a:rPr lang="ja-JP" altLang="en-US" dirty="0" smtClean="0">
                          <a:latin typeface="メイリオ" panose="020B0604030504040204" pitchFamily="50" charset="-128"/>
                          <a:ea typeface="メイリオ" panose="020B0604030504040204" pitchFamily="50" charset="-128"/>
                        </a:rPr>
                        <a:t>障害者のみの世帯</a:t>
                      </a:r>
                      <a:endParaRPr lang="ja-JP" altLang="en-US" dirty="0">
                        <a:latin typeface="メイリオ" panose="020B0604030504040204" pitchFamily="50" charset="-128"/>
                        <a:ea typeface="メイリオ" panose="020B0604030504040204" pitchFamily="50" charset="-128"/>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●障害者への自立支援を目的とした社会福祉的配慮</a:t>
                      </a:r>
                    </a:p>
                  </a:txBody>
                  <a:tcPr anchor="ctr">
                    <a:solidFill>
                      <a:schemeClr val="bg1">
                        <a:lumMod val="85000"/>
                      </a:schemeClr>
                    </a:solidFill>
                  </a:tcPr>
                </a:tc>
                <a:extLst>
                  <a:ext uri="{0D108BD9-81ED-4DB2-BD59-A6C34878D82A}">
                    <a16:rowId xmlns:a16="http://schemas.microsoft.com/office/drawing/2014/main" val="867484402"/>
                  </a:ext>
                </a:extLst>
              </a:tr>
            </a:tbl>
          </a:graphicData>
        </a:graphic>
      </p:graphicFrame>
      <p:sp>
        <p:nvSpPr>
          <p:cNvPr id="3" name="スライド番号プレースホルダー 2"/>
          <p:cNvSpPr>
            <a:spLocks noGrp="1"/>
          </p:cNvSpPr>
          <p:nvPr>
            <p:ph type="sldNum" sz="quarter" idx="12"/>
          </p:nvPr>
        </p:nvSpPr>
        <p:spPr/>
        <p:txBody>
          <a:bodyPr/>
          <a:lstStyle/>
          <a:p>
            <a:fld id="{C2628FB9-2EF8-4CC6-9085-72EC7971A638}" type="slidenum">
              <a:rPr kumimoji="1" lang="ja-JP" altLang="en-US" smtClean="0"/>
              <a:t>5</a:t>
            </a:fld>
            <a:endParaRPr kumimoji="1" lang="ja-JP" altLang="en-US"/>
          </a:p>
        </p:txBody>
      </p:sp>
    </p:spTree>
    <p:extLst>
      <p:ext uri="{BB962C8B-B14F-4D97-AF65-F5344CB8AC3E}">
        <p14:creationId xmlns:p14="http://schemas.microsoft.com/office/powerpoint/2010/main" val="3040015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２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smtClean="0">
                <a:solidFill>
                  <a:schemeClr val="bg1"/>
                </a:solidFill>
                <a:latin typeface="メイリオ" panose="020B0604030504040204" pitchFamily="50" charset="-128"/>
                <a:ea typeface="メイリオ" panose="020B0604030504040204" pitchFamily="50" charset="-128"/>
              </a:rPr>
              <a:t>見直しの背景</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86144"/>
            <a:ext cx="10515599"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行政評価（平成</a:t>
            </a:r>
            <a:r>
              <a:rPr kumimoji="1" lang="en-US" altLang="ja-JP" b="1" dirty="0" smtClean="0">
                <a:latin typeface="メイリオ" panose="020B0604030504040204" pitchFamily="50" charset="-128"/>
                <a:ea typeface="メイリオ" panose="020B0604030504040204" pitchFamily="50" charset="-128"/>
                <a:cs typeface="Arial" panose="020B0604020202020204" pitchFamily="34" charset="0"/>
              </a:rPr>
              <a:t>27</a:t>
            </a:r>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年</a:t>
            </a:r>
            <a:r>
              <a:rPr lang="ja-JP" altLang="en-US" b="1" dirty="0">
                <a:latin typeface="メイリオ" panose="020B0604030504040204" pitchFamily="50" charset="-128"/>
                <a:ea typeface="メイリオ" panose="020B0604030504040204" pitchFamily="50" charset="-128"/>
                <a:cs typeface="Arial" panose="020B0604020202020204" pitchFamily="34" charset="0"/>
              </a:rPr>
              <a:t>（</a:t>
            </a:r>
            <a:r>
              <a:rPr kumimoji="1" lang="en-US" altLang="ja-JP" b="1" dirty="0" smtClean="0">
                <a:latin typeface="メイリオ" panose="020B0604030504040204" pitchFamily="50" charset="-128"/>
                <a:ea typeface="メイリオ" panose="020B0604030504040204" pitchFamily="50" charset="-128"/>
                <a:cs typeface="Arial" panose="020B0604020202020204" pitchFamily="34" charset="0"/>
              </a:rPr>
              <a:t>2015</a:t>
            </a:r>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年</a:t>
            </a:r>
            <a:r>
              <a:rPr lang="ja-JP" altLang="en-US" b="1" dirty="0">
                <a:latin typeface="メイリオ" panose="020B0604030504040204" pitchFamily="50" charset="-128"/>
                <a:ea typeface="メイリオ" panose="020B0604030504040204" pitchFamily="50" charset="-128"/>
                <a:cs typeface="Arial" panose="020B0604020202020204" pitchFamily="34" charset="0"/>
              </a:rPr>
              <a:t>）</a:t>
            </a:r>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度）</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0" name="正方形/長方形 9"/>
          <p:cNvSpPr/>
          <p:nvPr/>
        </p:nvSpPr>
        <p:spPr>
          <a:xfrm>
            <a:off x="838200" y="1957622"/>
            <a:ext cx="4575464" cy="4235345"/>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t"/>
          <a:lstStyle/>
          <a:p>
            <a:endParaRPr lang="en-US" altLang="ja-JP" dirty="0" smtClean="0"/>
          </a:p>
          <a:p>
            <a:endParaRPr kumimoji="1" lang="ja-JP" altLang="en-US" dirty="0"/>
          </a:p>
        </p:txBody>
      </p:sp>
      <p:sp>
        <p:nvSpPr>
          <p:cNvPr id="11" name="角丸四角形 10"/>
          <p:cNvSpPr/>
          <p:nvPr/>
        </p:nvSpPr>
        <p:spPr>
          <a:xfrm>
            <a:off x="1023503" y="2765858"/>
            <a:ext cx="4248000" cy="3312000"/>
          </a:xfrm>
          <a:prstGeom prst="roundRect">
            <a:avLst>
              <a:gd name="adj" fmla="val 9138"/>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t"/>
          <a:lstStyle/>
          <a:p>
            <a:r>
              <a:rPr lang="ja-JP" altLang="en-US" dirty="0" smtClean="0">
                <a:latin typeface="メイリオ" panose="020B0604030504040204" pitchFamily="50" charset="-128"/>
                <a:ea typeface="メイリオ" panose="020B0604030504040204" pitchFamily="50" charset="-128"/>
              </a:rPr>
              <a:t>●効果的で効率的な行政サービスの</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提供と市政における透明性を確保</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するため，市が実施する事務事業</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や行政改革の状況を評価するため</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の取組です。</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●所管部局のほか，公募市民や学識</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経験者による外部意見を加えて評</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価します。</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rPr>
              <a:t>27</a:t>
            </a:r>
            <a:r>
              <a:rPr lang="ja-JP" altLang="en-US" dirty="0" smtClean="0">
                <a:latin typeface="メイリオ" panose="020B0604030504040204" pitchFamily="50" charset="-128"/>
                <a:ea typeface="メイリオ" panose="020B0604030504040204" pitchFamily="50" charset="-128"/>
              </a:rPr>
              <a:t>年度は，長年の懸案や見直</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しにより財源効果が見込めるもの　</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を評価対象としました。</a:t>
            </a:r>
            <a:endParaRPr lang="en-US" altLang="ja-JP" dirty="0" smtClean="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838200" y="1957979"/>
            <a:ext cx="4575464" cy="72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メイリオ" panose="020B0604030504040204" pitchFamily="50" charset="-128"/>
                <a:ea typeface="メイリオ" panose="020B0604030504040204" pitchFamily="50" charset="-128"/>
              </a:rPr>
              <a:t>行政評価とは</a:t>
            </a:r>
            <a:endParaRPr kumimoji="1" lang="ja-JP" altLang="en-US"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5798126" y="1957622"/>
            <a:ext cx="5555673" cy="4235345"/>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t"/>
          <a:lstStyle/>
          <a:p>
            <a:endParaRPr lang="en-US" altLang="ja-JP" dirty="0" smtClean="0"/>
          </a:p>
          <a:p>
            <a:endParaRPr kumimoji="1" lang="ja-JP" altLang="en-US" dirty="0"/>
          </a:p>
        </p:txBody>
      </p:sp>
      <p:sp>
        <p:nvSpPr>
          <p:cNvPr id="17" name="正方形/長方形 16"/>
          <p:cNvSpPr/>
          <p:nvPr/>
        </p:nvSpPr>
        <p:spPr>
          <a:xfrm>
            <a:off x="5798127" y="1957979"/>
            <a:ext cx="5555672" cy="72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メイリオ" panose="020B0604030504040204" pitchFamily="50" charset="-128"/>
                <a:ea typeface="メイリオ" panose="020B0604030504040204" pitchFamily="50" charset="-128"/>
              </a:rPr>
              <a:t>評価の結果</a:t>
            </a:r>
            <a:endParaRPr kumimoji="1" lang="ja-JP" altLang="en-US" dirty="0">
              <a:latin typeface="メイリオ" panose="020B0604030504040204" pitchFamily="50" charset="-128"/>
              <a:ea typeface="メイリオ" panose="020B0604030504040204" pitchFamily="50" charset="-128"/>
            </a:endParaRPr>
          </a:p>
        </p:txBody>
      </p:sp>
      <p:sp>
        <p:nvSpPr>
          <p:cNvPr id="14" name="角丸四角形 13"/>
          <p:cNvSpPr/>
          <p:nvPr/>
        </p:nvSpPr>
        <p:spPr>
          <a:xfrm>
            <a:off x="5947962" y="2765858"/>
            <a:ext cx="5256000" cy="3312000"/>
          </a:xfrm>
          <a:prstGeom prst="roundRect">
            <a:avLst>
              <a:gd name="adj" fmla="val 9606"/>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t"/>
          <a:lstStyle/>
          <a:p>
            <a:r>
              <a:rPr lang="ja-JP" altLang="en-US" dirty="0" smtClean="0">
                <a:latin typeface="メイリオ" panose="020B0604030504040204" pitchFamily="50" charset="-128"/>
                <a:ea typeface="メイリオ" panose="020B0604030504040204" pitchFamily="50" charset="-128"/>
              </a:rPr>
              <a:t>●評価：見直し</a:t>
            </a:r>
            <a:endParaRPr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●基本水量や区分等について多様なライフスタ</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イルに対応するため，料金体系の見直しを行</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い，その整理の中で</a:t>
            </a:r>
            <a:r>
              <a:rPr kumimoji="1" lang="ja-JP" altLang="en-US" b="1" dirty="0" smtClean="0">
                <a:latin typeface="メイリオ" panose="020B0604030504040204" pitchFamily="50" charset="-128"/>
                <a:ea typeface="メイリオ" panose="020B0604030504040204" pitchFamily="50" charset="-128"/>
              </a:rPr>
              <a:t>減免制度が真に必要かど</a:t>
            </a:r>
            <a:endParaRPr kumimoji="1" lang="en-US" altLang="ja-JP" b="1" dirty="0" smtClean="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kumimoji="1" lang="ja-JP" altLang="en-US" b="1" dirty="0" err="1" smtClean="0">
                <a:latin typeface="メイリオ" panose="020B0604030504040204" pitchFamily="50" charset="-128"/>
                <a:ea typeface="メイリオ" panose="020B0604030504040204" pitchFamily="50" charset="-128"/>
              </a:rPr>
              <a:t>うかを</a:t>
            </a:r>
            <a:r>
              <a:rPr kumimoji="1" lang="ja-JP" altLang="en-US" b="1" dirty="0" smtClean="0">
                <a:latin typeface="メイリオ" panose="020B0604030504040204" pitchFamily="50" charset="-128"/>
                <a:ea typeface="メイリオ" panose="020B0604030504040204" pitchFamily="50" charset="-128"/>
              </a:rPr>
              <a:t>検討するとともに，一般会計からの繰</a:t>
            </a:r>
            <a:endParaRPr kumimoji="1" lang="en-US" altLang="ja-JP" b="1" dirty="0" smtClean="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kumimoji="1" lang="ja-JP" altLang="en-US" b="1" dirty="0" smtClean="0">
                <a:latin typeface="メイリオ" panose="020B0604030504040204" pitchFamily="50" charset="-128"/>
                <a:ea typeface="メイリオ" panose="020B0604030504040204" pitchFamily="50" charset="-128"/>
              </a:rPr>
              <a:t>入金によらない制度運用が可能かどうかに</a:t>
            </a:r>
            <a:r>
              <a:rPr kumimoji="1" lang="ja-JP" altLang="en-US" b="1" dirty="0" err="1" smtClean="0">
                <a:latin typeface="メイリオ" panose="020B0604030504040204" pitchFamily="50" charset="-128"/>
                <a:ea typeface="メイリオ" panose="020B0604030504040204" pitchFamily="50" charset="-128"/>
              </a:rPr>
              <a:t>つ</a:t>
            </a:r>
            <a:r>
              <a:rPr kumimoji="1" lang="ja-JP" altLang="en-US" b="1" dirty="0" smtClean="0">
                <a:latin typeface="メイリオ" panose="020B0604030504040204" pitchFamily="50" charset="-128"/>
                <a:ea typeface="メイリオ" panose="020B0604030504040204" pitchFamily="50" charset="-128"/>
              </a:rPr>
              <a:t>　</a:t>
            </a:r>
            <a:endParaRPr lang="en-US" altLang="ja-JP" b="1" dirty="0">
              <a:latin typeface="メイリオ" panose="020B0604030504040204" pitchFamily="50" charset="-128"/>
              <a:ea typeface="メイリオ" panose="020B0604030504040204" pitchFamily="50" charset="-128"/>
            </a:endParaRPr>
          </a:p>
          <a:p>
            <a:r>
              <a:rPr kumimoji="1" lang="ja-JP" altLang="en-US" b="1" dirty="0" smtClean="0">
                <a:latin typeface="メイリオ" panose="020B0604030504040204" pitchFamily="50" charset="-128"/>
                <a:ea typeface="メイリオ" panose="020B0604030504040204" pitchFamily="50" charset="-128"/>
              </a:rPr>
              <a:t>　いても合わせて検討すること。</a:t>
            </a:r>
            <a:endParaRPr kumimoji="1" lang="en-US" altLang="ja-JP" b="1"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●なお，減免制度の見直しをすることとなった</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場合には，</a:t>
            </a:r>
            <a:r>
              <a:rPr lang="ja-JP" altLang="en-US" b="1" dirty="0" smtClean="0">
                <a:latin typeface="メイリオ" panose="020B0604030504040204" pitchFamily="50" charset="-128"/>
                <a:ea typeface="メイリオ" panose="020B0604030504040204" pitchFamily="50" charset="-128"/>
              </a:rPr>
              <a:t>その見直しによる代替施策案に</a:t>
            </a:r>
            <a:r>
              <a:rPr lang="ja-JP" altLang="en-US" b="1" dirty="0" err="1" smtClean="0">
                <a:latin typeface="メイリオ" panose="020B0604030504040204" pitchFamily="50" charset="-128"/>
                <a:ea typeface="メイリオ" panose="020B0604030504040204" pitchFamily="50" charset="-128"/>
              </a:rPr>
              <a:t>つ</a:t>
            </a:r>
            <a:endParaRPr lang="en-US" altLang="ja-JP" b="1" dirty="0" smtClean="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rPr>
              <a:t>いて関係部局と十分な協議・調整をすること。</a:t>
            </a:r>
            <a:endParaRPr kumimoji="1" lang="ja-JP" altLang="en-US" b="1"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C2628FB9-2EF8-4CC6-9085-72EC7971A638}" type="slidenum">
              <a:rPr kumimoji="1" lang="ja-JP" altLang="en-US" smtClean="0"/>
              <a:t>6</a:t>
            </a:fld>
            <a:endParaRPr kumimoji="1" lang="ja-JP" altLang="en-US"/>
          </a:p>
        </p:txBody>
      </p:sp>
    </p:spTree>
    <p:extLst>
      <p:ext uri="{BB962C8B-B14F-4D97-AF65-F5344CB8AC3E}">
        <p14:creationId xmlns:p14="http://schemas.microsoft.com/office/powerpoint/2010/main" val="1192831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２</a:t>
            </a:r>
            <a:r>
              <a:rPr lang="ja-JP" altLang="en-US" sz="4000" dirty="0">
                <a:solidFill>
                  <a:schemeClr val="bg1"/>
                </a:solidFill>
                <a:latin typeface="メイリオ" panose="020B0604030504040204" pitchFamily="50" charset="-128"/>
                <a:ea typeface="メイリオ" panose="020B0604030504040204" pitchFamily="50" charset="-128"/>
              </a:rPr>
              <a:t>　</a:t>
            </a:r>
            <a:r>
              <a:rPr kumimoji="1" lang="ja-JP" altLang="en-US" sz="4000" dirty="0" smtClean="0">
                <a:solidFill>
                  <a:schemeClr val="bg1"/>
                </a:solidFill>
                <a:latin typeface="メイリオ" panose="020B0604030504040204" pitchFamily="50" charset="-128"/>
                <a:ea typeface="メイリオ" panose="020B0604030504040204" pitchFamily="50" charset="-128"/>
              </a:rPr>
              <a:t>減免制度</a:t>
            </a:r>
            <a:r>
              <a:rPr lang="ja-JP" altLang="en-US" sz="4000" dirty="0" smtClean="0">
                <a:solidFill>
                  <a:schemeClr val="bg1"/>
                </a:solidFill>
                <a:latin typeface="メイリオ" panose="020B0604030504040204" pitchFamily="50" charset="-128"/>
                <a:ea typeface="メイリオ" panose="020B0604030504040204" pitchFamily="50" charset="-128"/>
              </a:rPr>
              <a:t>見直しの背景</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86144"/>
            <a:ext cx="10515600"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旭川市行財政改革推進プログラム</a:t>
            </a:r>
            <a:r>
              <a:rPr kumimoji="1" lang="en-US" altLang="ja-JP" b="1" dirty="0" smtClean="0">
                <a:latin typeface="メイリオ" panose="020B0604030504040204" pitchFamily="50" charset="-128"/>
                <a:ea typeface="メイリオ" panose="020B0604030504040204" pitchFamily="50" charset="-128"/>
                <a:cs typeface="Arial" panose="020B0604020202020204" pitchFamily="34" charset="0"/>
              </a:rPr>
              <a:t>2020</a:t>
            </a:r>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（令和２年度～令和５年度）</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0" name="正方形/長方形 9"/>
          <p:cNvSpPr/>
          <p:nvPr/>
        </p:nvSpPr>
        <p:spPr>
          <a:xfrm>
            <a:off x="838200" y="1957622"/>
            <a:ext cx="10515600" cy="1620000"/>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t"/>
          <a:lstStyle/>
          <a:p>
            <a:endParaRPr lang="en-US" altLang="ja-JP" dirty="0" smtClean="0"/>
          </a:p>
          <a:p>
            <a:endParaRPr kumimoji="1" lang="ja-JP" altLang="en-US" dirty="0"/>
          </a:p>
        </p:txBody>
      </p:sp>
      <p:sp>
        <p:nvSpPr>
          <p:cNvPr id="15" name="正方形/長方形 14"/>
          <p:cNvSpPr/>
          <p:nvPr/>
        </p:nvSpPr>
        <p:spPr>
          <a:xfrm>
            <a:off x="838200" y="1957979"/>
            <a:ext cx="4575464" cy="72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メイリオ" panose="020B0604030504040204" pitchFamily="50" charset="-128"/>
                <a:ea typeface="メイリオ" panose="020B0604030504040204" pitchFamily="50" charset="-128"/>
              </a:rPr>
              <a:t>旭川市行財政改革推進プログラムとは</a:t>
            </a:r>
            <a:endParaRPr kumimoji="1" lang="ja-JP" altLang="en-US"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838200" y="3693362"/>
            <a:ext cx="10515600" cy="2582747"/>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t"/>
          <a:lstStyle/>
          <a:p>
            <a:endParaRPr lang="en-US" altLang="ja-JP" dirty="0" smtClean="0"/>
          </a:p>
          <a:p>
            <a:endParaRPr kumimoji="1" lang="ja-JP" altLang="en-US" dirty="0"/>
          </a:p>
        </p:txBody>
      </p:sp>
      <p:sp>
        <p:nvSpPr>
          <p:cNvPr id="17" name="正方形/長方形 16"/>
          <p:cNvSpPr/>
          <p:nvPr/>
        </p:nvSpPr>
        <p:spPr>
          <a:xfrm>
            <a:off x="838201" y="3693734"/>
            <a:ext cx="4575464" cy="72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メイリオ" panose="020B0604030504040204" pitchFamily="50" charset="-128"/>
                <a:ea typeface="メイリオ" panose="020B0604030504040204" pitchFamily="50" charset="-128"/>
              </a:rPr>
              <a:t>　プログラムの内容</a:t>
            </a:r>
            <a:endParaRPr kumimoji="1" lang="ja-JP" altLang="en-US" dirty="0">
              <a:latin typeface="メイリオ" panose="020B0604030504040204" pitchFamily="50" charset="-128"/>
              <a:ea typeface="メイリオ" panose="020B0604030504040204" pitchFamily="50" charset="-128"/>
            </a:endParaRPr>
          </a:p>
        </p:txBody>
      </p:sp>
      <p:sp>
        <p:nvSpPr>
          <p:cNvPr id="18" name="角丸四角形 17"/>
          <p:cNvSpPr/>
          <p:nvPr/>
        </p:nvSpPr>
        <p:spPr>
          <a:xfrm>
            <a:off x="1018199" y="2751944"/>
            <a:ext cx="10051158" cy="694334"/>
          </a:xfrm>
          <a:prstGeom prst="roundRect">
            <a:avLst>
              <a:gd name="adj" fmla="val 13819"/>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t"/>
          <a:lstStyle/>
          <a:p>
            <a:r>
              <a:rPr lang="ja-JP" altLang="en-US" dirty="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厳しい財政状況を克服し，地方分権時代にふさわしい自立した行財政運営を推進するため，</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行財政改革の取組の内容や年次等を明らかにしたものです。</a:t>
            </a:r>
            <a:endParaRPr lang="en-US" altLang="ja-JP" dirty="0" smtClean="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22" name="角丸四角形 21"/>
          <p:cNvSpPr/>
          <p:nvPr/>
        </p:nvSpPr>
        <p:spPr>
          <a:xfrm>
            <a:off x="1018199" y="4529474"/>
            <a:ext cx="5004000" cy="1620000"/>
          </a:xfrm>
          <a:prstGeom prst="roundRect">
            <a:avLst>
              <a:gd name="adj" fmla="val 10680"/>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t"/>
          <a:lstStyle/>
          <a:p>
            <a:r>
              <a:rPr lang="ja-JP" altLang="en-US" dirty="0" smtClean="0">
                <a:latin typeface="メイリオ" panose="020B0604030504040204" pitchFamily="50" charset="-128"/>
                <a:ea typeface="メイリオ" panose="020B0604030504040204" pitchFamily="50" charset="-128"/>
              </a:rPr>
              <a:t>●計画期間内の収支不足額：</a:t>
            </a:r>
            <a:r>
              <a:rPr lang="en-US" altLang="ja-JP" dirty="0" smtClean="0">
                <a:latin typeface="メイリオ" panose="020B0604030504040204" pitchFamily="50" charset="-128"/>
                <a:ea typeface="メイリオ" panose="020B0604030504040204" pitchFamily="50" charset="-128"/>
              </a:rPr>
              <a:t>56.6</a:t>
            </a:r>
            <a:r>
              <a:rPr lang="ja-JP" altLang="en-US" dirty="0" smtClean="0">
                <a:latin typeface="メイリオ" panose="020B0604030504040204" pitchFamily="50" charset="-128"/>
                <a:ea typeface="メイリオ" panose="020B0604030504040204" pitchFamily="50" charset="-128"/>
              </a:rPr>
              <a:t>億円</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　　　　　</a:t>
            </a:r>
            <a:endParaRPr lang="en-US" altLang="ja-JP" dirty="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●令和５年度予算編成までに，収支不足額の</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解消を目指すための取組のひとつとして，</a:t>
            </a:r>
            <a:endParaRPr lang="en-US" altLang="ja-JP" dirty="0" smtClean="0">
              <a:latin typeface="メイリオ" panose="020B0604030504040204" pitchFamily="50" charset="-128"/>
              <a:ea typeface="メイリオ" panose="020B0604030504040204" pitchFamily="50" charset="-128"/>
            </a:endParaRPr>
          </a:p>
          <a:p>
            <a:r>
              <a:rPr lang="ja-JP" altLang="en-US" b="1" dirty="0" smtClean="0">
                <a:latin typeface="メイリオ" panose="020B0604030504040204" pitchFamily="50" charset="-128"/>
                <a:ea typeface="メイリオ" panose="020B0604030504040204" pitchFamily="50" charset="-128"/>
              </a:rPr>
              <a:t>「特別会計繰出金の抑制」</a:t>
            </a:r>
            <a:r>
              <a:rPr lang="ja-JP" altLang="en-US" dirty="0" smtClean="0">
                <a:latin typeface="メイリオ" panose="020B0604030504040204" pitchFamily="50" charset="-128"/>
                <a:ea typeface="メイリオ" panose="020B0604030504040204" pitchFamily="50" charset="-128"/>
              </a:rPr>
              <a:t>を掲げています。</a:t>
            </a:r>
            <a:endParaRPr kumimoji="1" lang="en-US" altLang="ja-JP" dirty="0" smtClean="0">
              <a:latin typeface="メイリオ" panose="020B0604030504040204" pitchFamily="50" charset="-128"/>
              <a:ea typeface="メイリオ" panose="020B0604030504040204" pitchFamily="50" charset="-128"/>
            </a:endParaRPr>
          </a:p>
        </p:txBody>
      </p:sp>
      <p:pic>
        <p:nvPicPr>
          <p:cNvPr id="23" name="図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6800" y="3943688"/>
            <a:ext cx="3996000" cy="2260242"/>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p:txBody>
          <a:bodyPr/>
          <a:lstStyle/>
          <a:p>
            <a:fld id="{C2628FB9-2EF8-4CC6-9085-72EC7971A638}" type="slidenum">
              <a:rPr kumimoji="1" lang="ja-JP" altLang="en-US" smtClean="0"/>
              <a:t>7</a:t>
            </a:fld>
            <a:endParaRPr kumimoji="1" lang="ja-JP" altLang="en-US"/>
          </a:p>
        </p:txBody>
      </p:sp>
    </p:spTree>
    <p:extLst>
      <p:ext uri="{BB962C8B-B14F-4D97-AF65-F5344CB8AC3E}">
        <p14:creationId xmlns:p14="http://schemas.microsoft.com/office/powerpoint/2010/main" val="3564793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kumimoji="1" lang="ja-JP" altLang="en-US" sz="4000" dirty="0" smtClean="0">
                <a:solidFill>
                  <a:schemeClr val="bg1"/>
                </a:solidFill>
                <a:latin typeface="メイリオ" panose="020B0604030504040204" pitchFamily="50" charset="-128"/>
                <a:ea typeface="メイリオ" panose="020B0604030504040204" pitchFamily="50" charset="-128"/>
              </a:rPr>
              <a:t>３　減免制度</a:t>
            </a:r>
            <a:r>
              <a:rPr lang="ja-JP" altLang="en-US" sz="4000" dirty="0" smtClean="0">
                <a:solidFill>
                  <a:schemeClr val="bg1"/>
                </a:solidFill>
                <a:latin typeface="メイリオ" panose="020B0604030504040204" pitchFamily="50" charset="-128"/>
                <a:ea typeface="メイリオ" panose="020B0604030504040204" pitchFamily="50" charset="-128"/>
              </a:rPr>
              <a:t>見直しの視点</a:t>
            </a:r>
            <a:endParaRPr kumimoji="1" lang="ja-JP" altLang="en-US" sz="40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0" y="1286144"/>
            <a:ext cx="10515599"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kumimoji="1" lang="ja-JP" altLang="en-US" b="1" dirty="0" smtClean="0">
                <a:latin typeface="メイリオ" panose="020B0604030504040204" pitchFamily="50" charset="-128"/>
                <a:ea typeface="メイリオ" panose="020B0604030504040204" pitchFamily="50" charset="-128"/>
                <a:cs typeface="Arial" panose="020B0604020202020204" pitchFamily="34" charset="0"/>
              </a:rPr>
              <a:t>減免制度の課題</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0" name="正方形/長方形 9"/>
          <p:cNvSpPr/>
          <p:nvPr/>
        </p:nvSpPr>
        <p:spPr>
          <a:xfrm>
            <a:off x="838200" y="1957622"/>
            <a:ext cx="4575464" cy="3276000"/>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t"/>
          <a:lstStyle/>
          <a:p>
            <a:endParaRPr lang="en-US" altLang="ja-JP" dirty="0" smtClean="0"/>
          </a:p>
          <a:p>
            <a:endParaRPr kumimoji="1" lang="ja-JP" altLang="en-US" dirty="0"/>
          </a:p>
        </p:txBody>
      </p:sp>
      <p:sp>
        <p:nvSpPr>
          <p:cNvPr id="11" name="角丸四角形 10"/>
          <p:cNvSpPr/>
          <p:nvPr/>
        </p:nvSpPr>
        <p:spPr>
          <a:xfrm>
            <a:off x="1023503" y="2765858"/>
            <a:ext cx="4241224" cy="2376000"/>
          </a:xfrm>
          <a:prstGeom prst="roundRect">
            <a:avLst>
              <a:gd name="adj" fmla="val 9138"/>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t"/>
          <a:lstStyle/>
          <a:p>
            <a:r>
              <a:rPr lang="ja-JP" altLang="en-US" dirty="0" smtClean="0">
                <a:latin typeface="メイリオ" panose="020B0604030504040204" pitchFamily="50" charset="-128"/>
                <a:ea typeface="メイリオ" panose="020B0604030504040204" pitchFamily="50" charset="-128"/>
              </a:rPr>
              <a:t>●障害者「のみの」世帯ではなく，親</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など健常者と同居する世帯も減免を</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●「独居」高齢者世帯の基準を緩和</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し，夫婦の高齢者世帯も減免を</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●多子世帯へ料金減免を</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●祖父母などと同居し，手当を受給し</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err="1" smtClean="0">
                <a:latin typeface="メイリオ" panose="020B0604030504040204" pitchFamily="50" charset="-128"/>
                <a:ea typeface="メイリオ" panose="020B0604030504040204" pitchFamily="50" charset="-128"/>
              </a:rPr>
              <a:t>て</a:t>
            </a:r>
            <a:r>
              <a:rPr lang="ja-JP" altLang="en-US" dirty="0" smtClean="0">
                <a:latin typeface="メイリオ" panose="020B0604030504040204" pitchFamily="50" charset="-128"/>
                <a:ea typeface="メイリオ" panose="020B0604030504040204" pitchFamily="50" charset="-128"/>
              </a:rPr>
              <a:t>いる場合も減免を</a:t>
            </a:r>
            <a:endParaRPr lang="en-US" altLang="ja-JP" dirty="0" smtClean="0">
              <a:latin typeface="メイリオ" panose="020B0604030504040204" pitchFamily="50" charset="-128"/>
              <a:ea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838200" y="1957979"/>
            <a:ext cx="4575464" cy="72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メイリオ" panose="020B0604030504040204" pitchFamily="50" charset="-128"/>
                <a:ea typeface="メイリオ" panose="020B0604030504040204" pitchFamily="50" charset="-128"/>
              </a:rPr>
              <a:t>市民等からの声</a:t>
            </a:r>
            <a:endParaRPr kumimoji="1" lang="ja-JP" altLang="en-US"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5798126" y="1957622"/>
            <a:ext cx="5555673" cy="3276000"/>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t"/>
          <a:lstStyle/>
          <a:p>
            <a:endParaRPr lang="en-US" altLang="ja-JP" dirty="0" smtClean="0"/>
          </a:p>
          <a:p>
            <a:endParaRPr kumimoji="1" lang="ja-JP" altLang="en-US" dirty="0"/>
          </a:p>
        </p:txBody>
      </p:sp>
      <p:sp>
        <p:nvSpPr>
          <p:cNvPr id="17" name="正方形/長方形 16"/>
          <p:cNvSpPr/>
          <p:nvPr/>
        </p:nvSpPr>
        <p:spPr>
          <a:xfrm>
            <a:off x="5798127" y="1957979"/>
            <a:ext cx="5555672" cy="72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メイリオ" panose="020B0604030504040204" pitchFamily="50" charset="-128"/>
                <a:ea typeface="メイリオ" panose="020B0604030504040204" pitchFamily="50" charset="-128"/>
              </a:rPr>
              <a:t>制度</a:t>
            </a:r>
            <a:r>
              <a:rPr lang="ja-JP" altLang="en-US" dirty="0">
                <a:latin typeface="メイリオ" panose="020B0604030504040204" pitchFamily="50" charset="-128"/>
                <a:ea typeface="メイリオ" panose="020B0604030504040204" pitchFamily="50" charset="-128"/>
              </a:rPr>
              <a:t>面</a:t>
            </a:r>
            <a:endParaRPr kumimoji="1" lang="ja-JP" altLang="en-US" dirty="0">
              <a:latin typeface="メイリオ" panose="020B0604030504040204" pitchFamily="50" charset="-128"/>
              <a:ea typeface="メイリオ" panose="020B0604030504040204" pitchFamily="50" charset="-128"/>
            </a:endParaRPr>
          </a:p>
        </p:txBody>
      </p:sp>
      <p:sp>
        <p:nvSpPr>
          <p:cNvPr id="14" name="角丸四角形 13"/>
          <p:cNvSpPr/>
          <p:nvPr/>
        </p:nvSpPr>
        <p:spPr>
          <a:xfrm>
            <a:off x="6058802" y="2765858"/>
            <a:ext cx="5052547" cy="2376000"/>
          </a:xfrm>
          <a:prstGeom prst="roundRect">
            <a:avLst>
              <a:gd name="adj" fmla="val 9606"/>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t"/>
          <a:lstStyle/>
          <a:p>
            <a:r>
              <a:rPr lang="ja-JP" altLang="en-US" dirty="0" smtClean="0">
                <a:latin typeface="メイリオ" panose="020B0604030504040204" pitchFamily="50" charset="-128"/>
                <a:ea typeface="メイリオ" panose="020B0604030504040204" pitchFamily="50" charset="-128"/>
              </a:rPr>
              <a:t>●集合メーターのアパートに入居する世帯（大家や管理会社等に上下水道料金相当を支</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払っている方）は，減免の条件に該当して</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いても減免を受けられない。</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　→「福祉」でありながら公平性に欠ける</a:t>
            </a:r>
            <a:endParaRPr lang="en-US" altLang="ja-JP" dirty="0" smtClean="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●水道・下水道事業は独立採算事業</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　→福祉施策は市で担うべきという考え方も</a:t>
            </a:r>
            <a:endParaRPr lang="en-US" altLang="ja-JP" dirty="0" smtClean="0">
              <a:latin typeface="メイリオ" panose="020B0604030504040204" pitchFamily="50" charset="-128"/>
              <a:ea typeface="メイリオ" panose="020B0604030504040204" pitchFamily="50" charset="-128"/>
            </a:endParaRPr>
          </a:p>
        </p:txBody>
      </p:sp>
      <p:sp>
        <p:nvSpPr>
          <p:cNvPr id="13" name="角丸四角形 12"/>
          <p:cNvSpPr/>
          <p:nvPr/>
        </p:nvSpPr>
        <p:spPr>
          <a:xfrm>
            <a:off x="838201" y="5321501"/>
            <a:ext cx="10515598" cy="10390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メイリオ" panose="020B0604030504040204" pitchFamily="50" charset="-128"/>
                <a:ea typeface="メイリオ" panose="020B0604030504040204" pitchFamily="50" charset="-128"/>
              </a:rPr>
              <a:t>福祉施策の一環であることを踏まえた上で，独立採算制や使用者間の負担の公平性の観点から，制度の在り方（制度の必要性や代替施策への転換など）を見直す必要があります。</a:t>
            </a:r>
            <a:endParaRPr kumimoji="1" lang="en-US" altLang="ja-JP" sz="2000" b="1"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C2628FB9-2EF8-4CC6-9085-72EC7971A638}" type="slidenum">
              <a:rPr kumimoji="1" lang="ja-JP" altLang="en-US" smtClean="0"/>
              <a:t>8</a:t>
            </a:fld>
            <a:endParaRPr kumimoji="1" lang="ja-JP" altLang="en-US"/>
          </a:p>
        </p:txBody>
      </p:sp>
    </p:spTree>
    <p:extLst>
      <p:ext uri="{BB962C8B-B14F-4D97-AF65-F5344CB8AC3E}">
        <p14:creationId xmlns:p14="http://schemas.microsoft.com/office/powerpoint/2010/main" val="1156054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6989"/>
            <a:ext cx="10515600" cy="792000"/>
          </a:xfrm>
          <a:solidFill>
            <a:schemeClr val="accent1"/>
          </a:solidFill>
        </p:spPr>
        <p:txBody>
          <a:bodyPr tIns="151200" bIns="36000">
            <a:normAutofit/>
          </a:bodyPr>
          <a:lstStyle/>
          <a:p>
            <a:r>
              <a:rPr lang="ja-JP" altLang="en-US" sz="4000" dirty="0" smtClean="0">
                <a:solidFill>
                  <a:schemeClr val="bg1"/>
                </a:solidFill>
                <a:latin typeface="メイリオ" panose="020B0604030504040204" pitchFamily="50" charset="-128"/>
                <a:ea typeface="メイリオ" panose="020B0604030504040204" pitchFamily="50" charset="-128"/>
              </a:rPr>
              <a:t>４　</a:t>
            </a:r>
            <a:r>
              <a:rPr kumimoji="1" lang="ja-JP" altLang="en-US" sz="4000" dirty="0" smtClean="0">
                <a:solidFill>
                  <a:schemeClr val="bg1"/>
                </a:solidFill>
                <a:latin typeface="メイリオ" panose="020B0604030504040204" pitchFamily="50" charset="-128"/>
                <a:ea typeface="メイリオ" panose="020B0604030504040204" pitchFamily="50" charset="-128"/>
              </a:rPr>
              <a:t>他都市の状況</a:t>
            </a:r>
            <a:r>
              <a:rPr kumimoji="1" lang="ja-JP" altLang="en-US" sz="3200" dirty="0" smtClean="0">
                <a:solidFill>
                  <a:schemeClr val="bg1"/>
                </a:solidFill>
                <a:latin typeface="メイリオ" panose="020B0604030504040204" pitchFamily="50" charset="-128"/>
                <a:ea typeface="メイリオ" panose="020B0604030504040204" pitchFamily="50" charset="-128"/>
              </a:rPr>
              <a:t>（令和４年８月時点）</a:t>
            </a:r>
            <a:endParaRPr kumimoji="1" lang="ja-JP" altLang="en-US" sz="32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838201" y="1286144"/>
            <a:ext cx="5040000"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lang="ja-JP" altLang="en-US" b="1" dirty="0" smtClean="0">
                <a:latin typeface="メイリオ" panose="020B0604030504040204" pitchFamily="50" charset="-128"/>
                <a:ea typeface="メイリオ" panose="020B0604030504040204" pitchFamily="50" charset="-128"/>
                <a:cs typeface="Arial" panose="020B0604020202020204" pitchFamily="34" charset="0"/>
              </a:rPr>
              <a:t>道内主要９市</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2455382843"/>
              </p:ext>
            </p:extLst>
          </p:nvPr>
        </p:nvGraphicFramePr>
        <p:xfrm>
          <a:off x="838200" y="1957622"/>
          <a:ext cx="5040001" cy="3937000"/>
        </p:xfrm>
        <a:graphic>
          <a:graphicData uri="http://schemas.openxmlformats.org/drawingml/2006/table">
            <a:tbl>
              <a:tblPr firstRow="1" bandRow="1">
                <a:tableStyleId>{5C22544A-7EE6-4342-B048-85BDC9FD1C3A}</a:tableStyleId>
              </a:tblPr>
              <a:tblGrid>
                <a:gridCol w="1704173">
                  <a:extLst>
                    <a:ext uri="{9D8B030D-6E8A-4147-A177-3AD203B41FA5}">
                      <a16:colId xmlns:a16="http://schemas.microsoft.com/office/drawing/2014/main" val="3113876867"/>
                    </a:ext>
                  </a:extLst>
                </a:gridCol>
                <a:gridCol w="1667914">
                  <a:extLst>
                    <a:ext uri="{9D8B030D-6E8A-4147-A177-3AD203B41FA5}">
                      <a16:colId xmlns:a16="http://schemas.microsoft.com/office/drawing/2014/main" val="2258533484"/>
                    </a:ext>
                  </a:extLst>
                </a:gridCol>
                <a:gridCol w="1667914">
                  <a:extLst>
                    <a:ext uri="{9D8B030D-6E8A-4147-A177-3AD203B41FA5}">
                      <a16:colId xmlns:a16="http://schemas.microsoft.com/office/drawing/2014/main" val="386530612"/>
                    </a:ext>
                  </a:extLst>
                </a:gridCol>
              </a:tblGrid>
              <a:tr h="324000">
                <a:tc>
                  <a:txBody>
                    <a:bodyPr/>
                    <a:lstStyle/>
                    <a:p>
                      <a:pPr algn="ctr"/>
                      <a:r>
                        <a:rPr kumimoji="1" lang="ja-JP" altLang="en-US" dirty="0" smtClean="0">
                          <a:latin typeface="メイリオ" panose="020B0604030504040204" pitchFamily="50" charset="-128"/>
                          <a:ea typeface="メイリオ" panose="020B0604030504040204" pitchFamily="50" charset="-128"/>
                        </a:rPr>
                        <a:t>減免区分</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水道料金</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下水道使用料</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979247243"/>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生活保護</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小樽市</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小樽市</a:t>
                      </a:r>
                      <a:endParaRPr kumimoji="1" lang="en-US" altLang="ja-JP" dirty="0" smtClean="0">
                        <a:latin typeface="メイリオ" panose="020B0604030504040204" pitchFamily="50" charset="-128"/>
                        <a:ea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rPr>
                        <a:t>北見市</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038036087"/>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児童扶養手当</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小樽市</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小樽市</a:t>
                      </a:r>
                      <a:endParaRPr kumimoji="1" lang="en-US" altLang="ja-JP" dirty="0" smtClean="0">
                        <a:latin typeface="メイリオ" panose="020B0604030504040204" pitchFamily="50" charset="-128"/>
                        <a:ea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rPr>
                        <a:t>北見市</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441175199"/>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特別児童</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扶養手当</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25920172"/>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高齢者</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小樽市</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小樽市</a:t>
                      </a:r>
                      <a:endParaRPr kumimoji="1" lang="en-US" altLang="ja-JP" dirty="0" smtClean="0">
                        <a:latin typeface="メイリオ" panose="020B0604030504040204" pitchFamily="50" charset="-128"/>
                        <a:ea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rPr>
                        <a:t>北見市</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540683697"/>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障害者</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小樽市</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小樽市</a:t>
                      </a:r>
                      <a:endParaRPr kumimoji="1" lang="en-US" altLang="ja-JP" dirty="0" smtClean="0">
                        <a:latin typeface="メイリオ" panose="020B0604030504040204" pitchFamily="50" charset="-128"/>
                        <a:ea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rPr>
                        <a:t>北見市</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862227206"/>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社会福祉施設</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函館市</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640449410"/>
                  </a:ext>
                </a:extLst>
              </a:tr>
            </a:tbl>
          </a:graphicData>
        </a:graphic>
      </p:graphicFrame>
      <p:sp>
        <p:nvSpPr>
          <p:cNvPr id="12" name="正方形/長方形 11"/>
          <p:cNvSpPr/>
          <p:nvPr/>
        </p:nvSpPr>
        <p:spPr>
          <a:xfrm>
            <a:off x="6313800" y="1286144"/>
            <a:ext cx="5040000" cy="514323"/>
          </a:xfrm>
          <a:prstGeom prst="rect">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tIns="72000" bIns="36000" rtlCol="0" anchor="ctr"/>
          <a:lstStyle/>
          <a:p>
            <a:r>
              <a:rPr lang="ja-JP" altLang="en-US" b="1" dirty="0">
                <a:latin typeface="メイリオ" panose="020B0604030504040204" pitchFamily="50" charset="-128"/>
                <a:ea typeface="メイリオ" panose="020B0604030504040204" pitchFamily="50" charset="-128"/>
                <a:cs typeface="Arial" panose="020B0604020202020204" pitchFamily="34" charset="0"/>
              </a:rPr>
              <a:t>中核</a:t>
            </a:r>
            <a:r>
              <a:rPr lang="ja-JP" altLang="en-US" b="1" dirty="0" smtClean="0">
                <a:latin typeface="メイリオ" panose="020B0604030504040204" pitchFamily="50" charset="-128"/>
                <a:ea typeface="メイリオ" panose="020B0604030504040204" pitchFamily="50" charset="-128"/>
                <a:cs typeface="Arial" panose="020B0604020202020204" pitchFamily="34" charset="0"/>
              </a:rPr>
              <a:t>市</a:t>
            </a:r>
            <a:r>
              <a:rPr lang="en-US" altLang="ja-JP" b="1" dirty="0" smtClean="0">
                <a:latin typeface="メイリオ" panose="020B0604030504040204" pitchFamily="50" charset="-128"/>
                <a:ea typeface="メイリオ" panose="020B0604030504040204" pitchFamily="50" charset="-128"/>
                <a:cs typeface="Arial" panose="020B0604020202020204" pitchFamily="34" charset="0"/>
              </a:rPr>
              <a:t>6</a:t>
            </a:r>
            <a:r>
              <a:rPr lang="en-US" altLang="ja-JP" b="1" dirty="0">
                <a:latin typeface="メイリオ" panose="020B0604030504040204" pitchFamily="50" charset="-128"/>
                <a:ea typeface="メイリオ" panose="020B0604030504040204" pitchFamily="50" charset="-128"/>
                <a:cs typeface="Arial" panose="020B0604020202020204" pitchFamily="34" charset="0"/>
              </a:rPr>
              <a:t>2</a:t>
            </a:r>
            <a:r>
              <a:rPr lang="ja-JP" altLang="en-US" b="1" dirty="0" smtClean="0">
                <a:latin typeface="メイリオ" panose="020B0604030504040204" pitchFamily="50" charset="-128"/>
                <a:ea typeface="メイリオ" panose="020B0604030504040204" pitchFamily="50" charset="-128"/>
                <a:cs typeface="Arial" panose="020B0604020202020204" pitchFamily="34" charset="0"/>
              </a:rPr>
              <a:t>市</a:t>
            </a:r>
            <a:endParaRPr kumimoji="1" lang="ja-JP" altLang="en-US" b="1" dirty="0">
              <a:latin typeface="メイリオ" panose="020B0604030504040204" pitchFamily="50" charset="-128"/>
              <a:ea typeface="メイリオ" panose="020B0604030504040204" pitchFamily="50" charset="-128"/>
              <a:cs typeface="Arial" panose="020B0604020202020204" pitchFamily="34" charset="0"/>
            </a:endParaRPr>
          </a:p>
        </p:txBody>
      </p:sp>
      <p:graphicFrame>
        <p:nvGraphicFramePr>
          <p:cNvPr id="18" name="表 17"/>
          <p:cNvGraphicFramePr>
            <a:graphicFrameLocks noGrp="1"/>
          </p:cNvGraphicFramePr>
          <p:nvPr>
            <p:extLst>
              <p:ext uri="{D42A27DB-BD31-4B8C-83A1-F6EECF244321}">
                <p14:modId xmlns:p14="http://schemas.microsoft.com/office/powerpoint/2010/main" val="1287448922"/>
              </p:ext>
            </p:extLst>
          </p:nvPr>
        </p:nvGraphicFramePr>
        <p:xfrm>
          <a:off x="6313800" y="1944339"/>
          <a:ext cx="5040001" cy="3940560"/>
        </p:xfrm>
        <a:graphic>
          <a:graphicData uri="http://schemas.openxmlformats.org/drawingml/2006/table">
            <a:tbl>
              <a:tblPr firstRow="1" bandRow="1">
                <a:tableStyleId>{5C22544A-7EE6-4342-B048-85BDC9FD1C3A}</a:tableStyleId>
              </a:tblPr>
              <a:tblGrid>
                <a:gridCol w="1704173">
                  <a:extLst>
                    <a:ext uri="{9D8B030D-6E8A-4147-A177-3AD203B41FA5}">
                      <a16:colId xmlns:a16="http://schemas.microsoft.com/office/drawing/2014/main" val="3113876867"/>
                    </a:ext>
                  </a:extLst>
                </a:gridCol>
                <a:gridCol w="1667914">
                  <a:extLst>
                    <a:ext uri="{9D8B030D-6E8A-4147-A177-3AD203B41FA5}">
                      <a16:colId xmlns:a16="http://schemas.microsoft.com/office/drawing/2014/main" val="2258533484"/>
                    </a:ext>
                  </a:extLst>
                </a:gridCol>
                <a:gridCol w="1667914">
                  <a:extLst>
                    <a:ext uri="{9D8B030D-6E8A-4147-A177-3AD203B41FA5}">
                      <a16:colId xmlns:a16="http://schemas.microsoft.com/office/drawing/2014/main" val="386530612"/>
                    </a:ext>
                  </a:extLst>
                </a:gridCol>
              </a:tblGrid>
              <a:tr h="324000">
                <a:tc>
                  <a:txBody>
                    <a:bodyPr/>
                    <a:lstStyle/>
                    <a:p>
                      <a:pPr algn="ctr"/>
                      <a:r>
                        <a:rPr kumimoji="1" lang="ja-JP" altLang="en-US" dirty="0" smtClean="0">
                          <a:latin typeface="メイリオ" panose="020B0604030504040204" pitchFamily="50" charset="-128"/>
                          <a:ea typeface="メイリオ" panose="020B0604030504040204" pitchFamily="50" charset="-128"/>
                        </a:rPr>
                        <a:t>減免区分</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水道料金</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下水道使用料</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979247243"/>
                  </a:ext>
                </a:extLst>
              </a:tr>
              <a:tr h="640800">
                <a:tc>
                  <a:txBody>
                    <a:bodyPr/>
                    <a:lstStyle/>
                    <a:p>
                      <a:r>
                        <a:rPr kumimoji="1" lang="ja-JP" altLang="en-US" dirty="0" smtClean="0">
                          <a:latin typeface="メイリオ" panose="020B0604030504040204" pitchFamily="50" charset="-128"/>
                          <a:ea typeface="メイリオ" panose="020B0604030504040204" pitchFamily="50" charset="-128"/>
                        </a:rPr>
                        <a:t>生活保護</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３市</a:t>
                      </a:r>
                      <a:endParaRPr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en-US" altLang="ja-JP" dirty="0" smtClean="0">
                          <a:latin typeface="メイリオ" panose="020B0604030504040204" pitchFamily="50" charset="-128"/>
                          <a:ea typeface="メイリオ" panose="020B0604030504040204" pitchFamily="50" charset="-128"/>
                        </a:rPr>
                        <a:t>13</a:t>
                      </a:r>
                      <a:r>
                        <a:rPr lang="ja-JP" altLang="en-US" dirty="0" smtClean="0">
                          <a:latin typeface="メイリオ" panose="020B0604030504040204" pitchFamily="50" charset="-128"/>
                          <a:ea typeface="メイリオ" panose="020B0604030504040204" pitchFamily="50" charset="-128"/>
                        </a:rPr>
                        <a:t>市</a:t>
                      </a:r>
                      <a:endParaRPr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38036087"/>
                  </a:ext>
                </a:extLst>
              </a:tr>
              <a:tr h="640800">
                <a:tc>
                  <a:txBody>
                    <a:bodyPr/>
                    <a:lstStyle/>
                    <a:p>
                      <a:r>
                        <a:rPr kumimoji="1" lang="ja-JP" altLang="en-US" dirty="0" smtClean="0">
                          <a:latin typeface="メイリオ" panose="020B0604030504040204" pitchFamily="50" charset="-128"/>
                          <a:ea typeface="メイリオ" panose="020B0604030504040204" pitchFamily="50" charset="-128"/>
                        </a:rPr>
                        <a:t>児童扶養手当</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２市</a:t>
                      </a:r>
                      <a:endParaRPr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３市</a:t>
                      </a:r>
                      <a:endParaRPr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441175199"/>
                  </a:ext>
                </a:extLst>
              </a:tr>
              <a:tr h="640800">
                <a:tc>
                  <a:txBody>
                    <a:bodyPr/>
                    <a:lstStyle/>
                    <a:p>
                      <a:r>
                        <a:rPr kumimoji="1" lang="ja-JP" altLang="en-US" dirty="0" smtClean="0">
                          <a:latin typeface="メイリオ" panose="020B0604030504040204" pitchFamily="50" charset="-128"/>
                          <a:ea typeface="メイリオ" panose="020B0604030504040204" pitchFamily="50" charset="-128"/>
                        </a:rPr>
                        <a:t>特別児童</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扶養手当</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１市</a:t>
                      </a:r>
                      <a:endParaRPr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２市</a:t>
                      </a:r>
                      <a:endParaRPr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25920172"/>
                  </a:ext>
                </a:extLst>
              </a:tr>
              <a:tr h="640800">
                <a:tc>
                  <a:txBody>
                    <a:bodyPr/>
                    <a:lstStyle/>
                    <a:p>
                      <a:r>
                        <a:rPr kumimoji="1" lang="ja-JP" altLang="en-US" dirty="0" smtClean="0">
                          <a:latin typeface="メイリオ" panose="020B0604030504040204" pitchFamily="50" charset="-128"/>
                          <a:ea typeface="メイリオ" panose="020B0604030504040204" pitchFamily="50" charset="-128"/>
                        </a:rPr>
                        <a:t>高齢者</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２市</a:t>
                      </a:r>
                      <a:endParaRPr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３市</a:t>
                      </a:r>
                      <a:endParaRPr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540683697"/>
                  </a:ext>
                </a:extLst>
              </a:tr>
              <a:tr h="640800">
                <a:tc>
                  <a:txBody>
                    <a:bodyPr/>
                    <a:lstStyle/>
                    <a:p>
                      <a:r>
                        <a:rPr kumimoji="1" lang="ja-JP" altLang="en-US" dirty="0" smtClean="0">
                          <a:latin typeface="メイリオ" panose="020B0604030504040204" pitchFamily="50" charset="-128"/>
                          <a:ea typeface="メイリオ" panose="020B0604030504040204" pitchFamily="50" charset="-128"/>
                        </a:rPr>
                        <a:t>障害者</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３市</a:t>
                      </a:r>
                      <a:endParaRPr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４市</a:t>
                      </a:r>
                      <a:endParaRPr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862227206"/>
                  </a:ext>
                </a:extLst>
              </a:tr>
              <a:tr h="370800">
                <a:tc>
                  <a:txBody>
                    <a:bodyPr/>
                    <a:lstStyle/>
                    <a:p>
                      <a:r>
                        <a:rPr kumimoji="1" lang="ja-JP" altLang="en-US" dirty="0" smtClean="0">
                          <a:latin typeface="メイリオ" panose="020B0604030504040204" pitchFamily="50" charset="-128"/>
                          <a:ea typeface="メイリオ" panose="020B0604030504040204" pitchFamily="50" charset="-128"/>
                        </a:rPr>
                        <a:t>社会福祉施設</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１市</a:t>
                      </a:r>
                      <a:endParaRPr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lang="ja-JP" altLang="en-US" dirty="0" smtClean="0">
                          <a:latin typeface="メイリオ" panose="020B0604030504040204" pitchFamily="50" charset="-128"/>
                          <a:ea typeface="メイリオ" panose="020B0604030504040204" pitchFamily="50" charset="-128"/>
                        </a:rPr>
                        <a:t>３市</a:t>
                      </a:r>
                      <a:endParaRPr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40449410"/>
                  </a:ext>
                </a:extLst>
              </a:tr>
            </a:tbl>
          </a:graphicData>
        </a:graphic>
      </p:graphicFrame>
      <p:sp>
        <p:nvSpPr>
          <p:cNvPr id="19" name="角丸四角形 18"/>
          <p:cNvSpPr/>
          <p:nvPr/>
        </p:nvSpPr>
        <p:spPr>
          <a:xfrm>
            <a:off x="838200" y="6024067"/>
            <a:ext cx="9538855" cy="648472"/>
          </a:xfrm>
          <a:prstGeom prst="roundRect">
            <a:avLst>
              <a:gd name="adj" fmla="val 9138"/>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rtlCol="0" anchor="t"/>
          <a:lstStyle/>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中核市における各減免区分の都市数には旭川市を</a:t>
            </a:r>
            <a:r>
              <a:rPr lang="ja-JP" altLang="en-US" dirty="0">
                <a:latin typeface="メイリオ" panose="020B0604030504040204" pitchFamily="50" charset="-128"/>
                <a:ea typeface="メイリオ" panose="020B0604030504040204" pitchFamily="50" charset="-128"/>
              </a:rPr>
              <a:t>含</a:t>
            </a:r>
            <a:r>
              <a:rPr lang="ja-JP" altLang="en-US" dirty="0" smtClean="0">
                <a:latin typeface="メイリオ" panose="020B0604030504040204" pitchFamily="50" charset="-128"/>
                <a:ea typeface="メイリオ" panose="020B0604030504040204" pitchFamily="50" charset="-128"/>
              </a:rPr>
              <a:t>まない。</a:t>
            </a:r>
            <a:endParaRPr lang="en-US" altLang="ja-JP" dirty="0" smtClean="0">
              <a:latin typeface="メイリオ" panose="020B0604030504040204" pitchFamily="50" charset="-128"/>
              <a:ea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時限的な減免を実施している市，都や県営による減免措置の対象の市は含めていない。</a:t>
            </a:r>
            <a:endParaRPr lang="en-US" altLang="ja-JP" dirty="0" smtClean="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C2628FB9-2EF8-4CC6-9085-72EC7971A638}" type="slidenum">
              <a:rPr kumimoji="1" lang="ja-JP" altLang="en-US" smtClean="0"/>
              <a:t>9</a:t>
            </a:fld>
            <a:endParaRPr kumimoji="1" lang="ja-JP" altLang="en-US"/>
          </a:p>
        </p:txBody>
      </p:sp>
    </p:spTree>
    <p:extLst>
      <p:ext uri="{BB962C8B-B14F-4D97-AF65-F5344CB8AC3E}">
        <p14:creationId xmlns:p14="http://schemas.microsoft.com/office/powerpoint/2010/main" val="2383937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5399</TotalTime>
  <Words>1951</Words>
  <Application>Microsoft Office PowerPoint</Application>
  <PresentationFormat>ワイド画面</PresentationFormat>
  <Paragraphs>350</Paragraphs>
  <Slides>16</Slides>
  <Notes>3</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ariant>
        <vt:lpstr>目的別スライド ショー</vt:lpstr>
      </vt:variant>
      <vt:variant>
        <vt:i4>1</vt:i4>
      </vt:variant>
    </vt:vector>
  </HeadingPairs>
  <TitlesOfParts>
    <vt:vector size="22" baseType="lpstr">
      <vt:lpstr>メイリオ</vt:lpstr>
      <vt:lpstr>游ゴシック</vt:lpstr>
      <vt:lpstr>Arial</vt:lpstr>
      <vt:lpstr>Calibri</vt:lpstr>
      <vt:lpstr>Office テーマ</vt:lpstr>
      <vt:lpstr>水道料金・下水道使用料の 減免制度見直しについて</vt:lpstr>
      <vt:lpstr>PowerPoint プレゼンテーション</vt:lpstr>
      <vt:lpstr>１　減免制度の概要</vt:lpstr>
      <vt:lpstr>１　減免制度の概要</vt:lpstr>
      <vt:lpstr>１　減免制度の概要</vt:lpstr>
      <vt:lpstr>２　減免制度見直しの背景</vt:lpstr>
      <vt:lpstr>２　減免制度見直しの背景</vt:lpstr>
      <vt:lpstr>３　減免制度見直しの視点</vt:lpstr>
      <vt:lpstr>４　他都市の状況（令和４年８月時点）</vt:lpstr>
      <vt:lpstr>５　減免制度見直しに向けた取組</vt:lpstr>
      <vt:lpstr>５　減免制度見直しに向けた取組</vt:lpstr>
      <vt:lpstr>５　減免制度見直しに向けた取組</vt:lpstr>
      <vt:lpstr>６　減免制度見直し案</vt:lpstr>
      <vt:lpstr>７　減免制度廃止による対象者への影響</vt:lpstr>
      <vt:lpstr>７　減免制度廃止による対象者への影響</vt:lpstr>
      <vt:lpstr>７　減免制度廃止による対象者への影響</vt:lpstr>
      <vt:lpstr>減免制度見直し</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水道料金・下水道使用料の 減免制度見直しの考え方（案）</dc:title>
  <dc:creator>Administrator</dc:creator>
  <cp:lastModifiedBy>suidosomu037</cp:lastModifiedBy>
  <cp:revision>186</cp:revision>
  <cp:lastPrinted>2023-06-22T08:54:20Z</cp:lastPrinted>
  <dcterms:created xsi:type="dcterms:W3CDTF">2023-02-01T06:37:22Z</dcterms:created>
  <dcterms:modified xsi:type="dcterms:W3CDTF">2023-06-22T10:16:26Z</dcterms:modified>
</cp:coreProperties>
</file>