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</p:sldIdLst>
  <p:sldSz cx="7556500" cy="10693400"/>
  <p:notesSz cx="6807200" cy="9939338"/>
  <p:embeddedFontLst>
    <p:embeddedFont>
      <p:font typeface="DNP 秀英丸ゴシック Std" panose="020B0600070205080204" charset="-128"/>
      <p:regular r:id="rId4"/>
    </p:embeddedFont>
    <p:embeddedFont>
      <p:font typeface="Source Han Sans JP" panose="020B0600070205080204" charset="-128"/>
      <p:regular r:id="rId5"/>
    </p:embeddedFont>
    <p:embeddedFont>
      <p:font typeface="HGS明朝E" panose="02020900000000000000" pitchFamily="18" charset="-128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33" y="14255"/>
            <a:ext cx="7560000" cy="10692000"/>
          </a:xfrm>
          <a:custGeom>
            <a:avLst/>
            <a:gdLst/>
            <a:ahLst/>
            <a:cxnLst/>
            <a:rect l="l" t="t" r="r" b="b"/>
            <a:pathLst>
              <a:path w="7560000" h="10692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0124" y="14255"/>
            <a:ext cx="7242201" cy="10472665"/>
            <a:chOff x="0" y="-38100"/>
            <a:chExt cx="2540630" cy="3657313"/>
          </a:xfrm>
        </p:grpSpPr>
        <p:sp>
          <p:nvSpPr>
            <p:cNvPr id="4" name="Freeform 4"/>
            <p:cNvSpPr/>
            <p:nvPr/>
          </p:nvSpPr>
          <p:spPr>
            <a:xfrm>
              <a:off x="31665" y="25622"/>
              <a:ext cx="2508965" cy="3593591"/>
            </a:xfrm>
            <a:custGeom>
              <a:avLst/>
              <a:gdLst/>
              <a:ahLst/>
              <a:cxnLst/>
              <a:rect l="l" t="t" r="r" b="b"/>
              <a:pathLst>
                <a:path w="2508965" h="3593591">
                  <a:moveTo>
                    <a:pt x="34281" y="0"/>
                  </a:moveTo>
                  <a:lnTo>
                    <a:pt x="2474683" y="0"/>
                  </a:lnTo>
                  <a:cubicBezTo>
                    <a:pt x="2493616" y="0"/>
                    <a:pt x="2508965" y="15348"/>
                    <a:pt x="2508965" y="34281"/>
                  </a:cubicBezTo>
                  <a:lnTo>
                    <a:pt x="2508965" y="3559309"/>
                  </a:lnTo>
                  <a:cubicBezTo>
                    <a:pt x="2508965" y="3568402"/>
                    <a:pt x="2505353" y="3577121"/>
                    <a:pt x="2498924" y="3583550"/>
                  </a:cubicBezTo>
                  <a:cubicBezTo>
                    <a:pt x="2492495" y="3589979"/>
                    <a:pt x="2483775" y="3593591"/>
                    <a:pt x="2474683" y="3593591"/>
                  </a:cubicBezTo>
                  <a:lnTo>
                    <a:pt x="34281" y="3593591"/>
                  </a:lnTo>
                  <a:cubicBezTo>
                    <a:pt x="25189" y="3593591"/>
                    <a:pt x="16470" y="3589979"/>
                    <a:pt x="10041" y="3583550"/>
                  </a:cubicBezTo>
                  <a:cubicBezTo>
                    <a:pt x="3612" y="3577121"/>
                    <a:pt x="0" y="3568402"/>
                    <a:pt x="0" y="3559309"/>
                  </a:cubicBezTo>
                  <a:lnTo>
                    <a:pt x="0" y="34281"/>
                  </a:lnTo>
                  <a:cubicBezTo>
                    <a:pt x="0" y="25189"/>
                    <a:pt x="3612" y="16470"/>
                    <a:pt x="10041" y="10041"/>
                  </a:cubicBezTo>
                  <a:cubicBezTo>
                    <a:pt x="16470" y="3612"/>
                    <a:pt x="25189" y="0"/>
                    <a:pt x="34281" y="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19050" cap="rnd">
              <a:solidFill>
                <a:srgbClr val="FFFFFF">
                  <a:alpha val="8980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ja-JP" alt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508965" cy="36316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15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374649" y="7287254"/>
            <a:ext cx="3020552" cy="788940"/>
            <a:chOff x="0" y="0"/>
            <a:chExt cx="812800" cy="12497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124974"/>
            </a:xfrm>
            <a:custGeom>
              <a:avLst/>
              <a:gdLst/>
              <a:ahLst/>
              <a:cxnLst/>
              <a:rect l="l" t="t" r="r" b="b"/>
              <a:pathLst>
                <a:path w="812800" h="124974">
                  <a:moveTo>
                    <a:pt x="62487" y="0"/>
                  </a:moveTo>
                  <a:lnTo>
                    <a:pt x="750313" y="0"/>
                  </a:lnTo>
                  <a:cubicBezTo>
                    <a:pt x="766885" y="0"/>
                    <a:pt x="782779" y="6583"/>
                    <a:pt x="794498" y="18302"/>
                  </a:cubicBezTo>
                  <a:cubicBezTo>
                    <a:pt x="806217" y="30021"/>
                    <a:pt x="812800" y="45915"/>
                    <a:pt x="812800" y="62487"/>
                  </a:cubicBezTo>
                  <a:lnTo>
                    <a:pt x="812800" y="62487"/>
                  </a:lnTo>
                  <a:cubicBezTo>
                    <a:pt x="812800" y="96998"/>
                    <a:pt x="784824" y="124974"/>
                    <a:pt x="750313" y="124974"/>
                  </a:cubicBezTo>
                  <a:lnTo>
                    <a:pt x="62487" y="124974"/>
                  </a:lnTo>
                  <a:cubicBezTo>
                    <a:pt x="45915" y="124974"/>
                    <a:pt x="30021" y="118391"/>
                    <a:pt x="18302" y="106672"/>
                  </a:cubicBezTo>
                  <a:cubicBezTo>
                    <a:pt x="6583" y="94954"/>
                    <a:pt x="0" y="79060"/>
                    <a:pt x="0" y="62487"/>
                  </a:cubicBezTo>
                  <a:lnTo>
                    <a:pt x="0" y="62487"/>
                  </a:lnTo>
                  <a:cubicBezTo>
                    <a:pt x="0" y="45915"/>
                    <a:pt x="6583" y="30021"/>
                    <a:pt x="18302" y="18302"/>
                  </a:cubicBezTo>
                  <a:cubicBezTo>
                    <a:pt x="30021" y="6583"/>
                    <a:pt x="45915" y="0"/>
                    <a:pt x="62487" y="0"/>
                  </a:cubicBezTo>
                  <a:close/>
                </a:path>
              </a:pathLst>
            </a:custGeom>
            <a:solidFill>
              <a:srgbClr val="729B3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76200"/>
              <a:ext cx="812800" cy="201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 rot="10067772" flipV="1">
            <a:off x="6322575" y="2594323"/>
            <a:ext cx="476437" cy="1396113"/>
          </a:xfrm>
          <a:custGeom>
            <a:avLst/>
            <a:gdLst/>
            <a:ahLst/>
            <a:cxnLst/>
            <a:rect l="l" t="t" r="r" b="b"/>
            <a:pathLst>
              <a:path w="476437" h="1396113">
                <a:moveTo>
                  <a:pt x="0" y="1396113"/>
                </a:moveTo>
                <a:lnTo>
                  <a:pt x="476437" y="1396113"/>
                </a:lnTo>
                <a:lnTo>
                  <a:pt x="476437" y="0"/>
                </a:lnTo>
                <a:lnTo>
                  <a:pt x="0" y="0"/>
                </a:lnTo>
                <a:lnTo>
                  <a:pt x="0" y="1396113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6249689" y="8109107"/>
            <a:ext cx="1007391" cy="1196435"/>
            <a:chOff x="0" y="-76200"/>
            <a:chExt cx="280274" cy="356474"/>
          </a:xfrm>
        </p:grpSpPr>
        <p:sp>
          <p:nvSpPr>
            <p:cNvPr id="36" name="Freeform 36"/>
            <p:cNvSpPr/>
            <p:nvPr/>
          </p:nvSpPr>
          <p:spPr>
            <a:xfrm>
              <a:off x="17347" y="22101"/>
              <a:ext cx="258145" cy="250760"/>
            </a:xfrm>
            <a:custGeom>
              <a:avLst/>
              <a:gdLst/>
              <a:ahLst/>
              <a:cxnLst/>
              <a:rect l="l" t="t" r="r" b="b"/>
              <a:pathLst>
                <a:path w="280274" h="280274">
                  <a:moveTo>
                    <a:pt x="0" y="0"/>
                  </a:moveTo>
                  <a:lnTo>
                    <a:pt x="280274" y="0"/>
                  </a:lnTo>
                  <a:lnTo>
                    <a:pt x="280274" y="280274"/>
                  </a:lnTo>
                  <a:lnTo>
                    <a:pt x="0" y="280274"/>
                  </a:lnTo>
                  <a:close/>
                </a:path>
              </a:pathLst>
            </a:custGeom>
            <a:solidFill>
              <a:srgbClr val="D1E1B7"/>
            </a:solidFill>
            <a:ln cap="sq">
              <a:noFill/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76200"/>
              <a:ext cx="280274" cy="356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251877" y="699736"/>
            <a:ext cx="4762136" cy="2118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0"/>
              </a:lnSpc>
            </a:pPr>
            <a:r>
              <a:rPr lang="ja-JP" altLang="en-US" sz="4800" spc="-384" dirty="0">
                <a:solidFill>
                  <a:srgbClr val="5D3E10"/>
                </a:solidFill>
                <a:latin typeface="HGS明朝E" panose="02020900000000000000" pitchFamily="18" charset="-128"/>
                <a:ea typeface="HGS明朝E" panose="02020900000000000000" pitchFamily="18" charset="-128"/>
                <a:cs typeface="つばめ"/>
                <a:sym typeface="つばめ"/>
              </a:rPr>
              <a:t> クラシックギター</a:t>
            </a:r>
            <a:endParaRPr lang="en-US" altLang="ja-JP" sz="4800" spc="-384" dirty="0">
              <a:solidFill>
                <a:srgbClr val="5D3E10"/>
              </a:solidFill>
              <a:latin typeface="HGS明朝E" panose="02020900000000000000" pitchFamily="18" charset="-128"/>
              <a:ea typeface="HGS明朝E" panose="02020900000000000000" pitchFamily="18" charset="-128"/>
              <a:cs typeface="つばめ"/>
              <a:sym typeface="つばめ"/>
            </a:endParaRPr>
          </a:p>
          <a:p>
            <a:r>
              <a:rPr lang="ja-JP" altLang="en-US" sz="4800" spc="-384" dirty="0">
                <a:solidFill>
                  <a:srgbClr val="5D3E10"/>
                </a:solidFill>
                <a:latin typeface="HGS明朝E" panose="02020900000000000000" pitchFamily="18" charset="-128"/>
                <a:ea typeface="HGS明朝E" panose="02020900000000000000" pitchFamily="18" charset="-128"/>
                <a:cs typeface="つばめ"/>
                <a:sym typeface="つばめ"/>
              </a:rPr>
              <a:t> ワークショップ</a:t>
            </a:r>
            <a:endParaRPr lang="en-US" altLang="ja-JP" sz="4800" spc="-384" dirty="0">
              <a:solidFill>
                <a:srgbClr val="5D3E10"/>
              </a:solidFill>
              <a:latin typeface="HGS明朝E" panose="02020900000000000000" pitchFamily="18" charset="-128"/>
              <a:ea typeface="HGS明朝E" panose="02020900000000000000" pitchFamily="18" charset="-128"/>
              <a:cs typeface="つばめ"/>
              <a:sym typeface="つばめ"/>
            </a:endParaRPr>
          </a:p>
          <a:p>
            <a:r>
              <a:rPr lang="ja-JP" altLang="en-US" sz="4800" spc="-384" dirty="0">
                <a:solidFill>
                  <a:srgbClr val="5D3E10"/>
                </a:solidFill>
                <a:latin typeface="HGS明朝E" panose="02020900000000000000" pitchFamily="18" charset="-128"/>
                <a:ea typeface="HGS明朝E" panose="02020900000000000000" pitchFamily="18" charset="-128"/>
                <a:cs typeface="つばめ"/>
                <a:sym typeface="つばめ"/>
              </a:rPr>
              <a:t> 参加者募集</a:t>
            </a:r>
            <a:endParaRPr lang="en-US" altLang="ja-JP" sz="4800" spc="-384" dirty="0">
              <a:solidFill>
                <a:srgbClr val="5D3E10"/>
              </a:solidFill>
              <a:latin typeface="HGS明朝E" panose="02020900000000000000" pitchFamily="18" charset="-128"/>
              <a:ea typeface="HGS明朝E" panose="02020900000000000000" pitchFamily="18" charset="-128"/>
              <a:cs typeface="つばめ"/>
              <a:sym typeface="つばめ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486566" y="9606554"/>
            <a:ext cx="6675258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46" name="AutoShape 46"/>
          <p:cNvSpPr/>
          <p:nvPr/>
        </p:nvSpPr>
        <p:spPr>
          <a:xfrm>
            <a:off x="5289523" y="5009682"/>
            <a:ext cx="1971880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2070691" y="6565900"/>
            <a:ext cx="1971880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60" name="TextBox 60"/>
          <p:cNvSpPr txBox="1"/>
          <p:nvPr/>
        </p:nvSpPr>
        <p:spPr>
          <a:xfrm>
            <a:off x="2820219" y="4122716"/>
            <a:ext cx="226231" cy="45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6"/>
              </a:lnSpc>
            </a:pPr>
            <a:r>
              <a:rPr lang="en-US" sz="1747" spc="-71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月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192774" y="7371457"/>
            <a:ext cx="3355930" cy="590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発表：</a:t>
            </a:r>
            <a:r>
              <a:rPr lang="en-US" altLang="ja-JP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9</a:t>
            </a: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月</a:t>
            </a:r>
            <a:r>
              <a:rPr lang="en-US" altLang="ja-JP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20</a:t>
            </a: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日（日）</a:t>
            </a:r>
            <a:r>
              <a:rPr lang="en-US" altLang="ja-JP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14</a:t>
            </a: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：</a:t>
            </a:r>
            <a:r>
              <a:rPr lang="en-US" altLang="ja-JP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00</a:t>
            </a: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～</a:t>
            </a:r>
            <a:endParaRPr lang="en-US" altLang="ja-JP" sz="1600" dirty="0">
              <a:solidFill>
                <a:srgbClr val="FFFFFF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  <a:p>
            <a:pPr algn="ctr">
              <a:lnSpc>
                <a:spcPts val="2380"/>
              </a:lnSpc>
            </a:pPr>
            <a:r>
              <a:rPr lang="ja-JP" altLang="en-US" sz="1600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大雪クリスタルホール音楽堂</a:t>
            </a:r>
            <a:endParaRPr lang="en-US" sz="1600" dirty="0">
              <a:solidFill>
                <a:srgbClr val="FFFFFF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1125714" y="9644525"/>
            <a:ext cx="5627670" cy="856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《</a:t>
            </a: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お問合わせ・お申込み先</a:t>
            </a: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》</a:t>
            </a:r>
          </a:p>
          <a:p>
            <a:pPr>
              <a:lnSpc>
                <a:spcPts val="1679"/>
              </a:lnSpc>
            </a:pPr>
            <a:r>
              <a:rPr lang="ja-JP" altLang="en-US" sz="14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旭川市大雪クリスタルホール</a:t>
            </a:r>
            <a:endParaRPr lang="ja-JP" altLang="en-US" sz="1200" dirty="0">
              <a:solidFill>
                <a:srgbClr val="5D3E1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  <a:p>
            <a:pPr>
              <a:lnSpc>
                <a:spcPts val="1679"/>
              </a:lnSpc>
            </a:pP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住所：</a:t>
            </a: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070-8003</a:t>
            </a: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　旭川市神楽</a:t>
            </a: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3</a:t>
            </a: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条７丁目</a:t>
            </a:r>
            <a:endParaRPr lang="en-US" altLang="ja-JP" sz="1200" dirty="0">
              <a:solidFill>
                <a:srgbClr val="5D3E1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  <a:p>
            <a:pPr>
              <a:lnSpc>
                <a:spcPts val="1679"/>
              </a:lnSpc>
            </a:pP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電話：</a:t>
            </a: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0166-69-2000 </a:t>
            </a:r>
            <a:r>
              <a:rPr lang="ja-JP" altLang="en-US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　メール：</a:t>
            </a:r>
            <a:r>
              <a:rPr lang="en-US" altLang="ja-JP" sz="12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crystalhall@city.asahikawa.lg.jp</a:t>
            </a:r>
          </a:p>
        </p:txBody>
      </p:sp>
      <p:pic>
        <p:nvPicPr>
          <p:cNvPr id="87" name="図 86">
            <a:extLst>
              <a:ext uri="{FF2B5EF4-FFF2-40B4-BE49-F238E27FC236}">
                <a16:creationId xmlns:a16="http://schemas.microsoft.com/office/drawing/2014/main" id="{4D1B0F75-8707-E1EF-00CA-85D44D9720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363" y="3992481"/>
            <a:ext cx="1848890" cy="1486615"/>
          </a:xfrm>
          <a:prstGeom prst="round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917935B6-6CB9-75B6-6FC3-A28FB7C44A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95" b="89974" l="9979" r="89986">
                        <a14:foregroundMark x1="52983" y1="3385" x2="51776" y2="14974"/>
                        <a14:foregroundMark x1="51776" y1="14974" x2="54403" y2="3906"/>
                        <a14:foregroundMark x1="54403" y1="3906" x2="53800" y2="2995"/>
                        <a14:foregroundMark x1="57031" y1="48503" x2="57209" y2="50130"/>
                        <a14:foregroundMark x1="56712" y1="64193" x2="57315" y2="69010"/>
                        <a14:foregroundMark x1="45916" y1="86198" x2="43395" y2="84375"/>
                        <a14:foregroundMark x1="51172" y1="15234" x2="49467" y2="46094"/>
                        <a14:foregroundMark x1="58345" y1="76042" x2="55114" y2="86003"/>
                        <a14:foregroundMark x1="55114" y1="86003" x2="54403" y2="86589"/>
                        <a14:foregroundMark x1="43581" y1="84645" x2="43928" y2="84701"/>
                        <a14:foregroundMark x1="44540" y1="63252" x2="41832" y2="73242"/>
                        <a14:foregroundMark x1="41832" y1="73242" x2="41761" y2="75000"/>
                        <a14:foregroundMark x1="55504" y1="86719" x2="53729" y2="88411"/>
                        <a14:foregroundMark x1="42365" y1="83008" x2="45206" y2="86003"/>
                        <a14:foregroundMark x1="45206" y1="86003" x2="51989" y2="86914"/>
                        <a14:foregroundMark x1="51989" y1="86914" x2="54084" y2="86393"/>
                        <a14:foregroundMark x1="40909" y1="75000" x2="41335" y2="80273"/>
                        <a14:foregroundMark x1="41335" y1="80273" x2="41914" y2="82173"/>
                        <a14:foregroundMark x1="41016" y1="75260" x2="41726" y2="70508"/>
                        <a14:foregroundMark x1="43737" y1="84882" x2="50994" y2="87109"/>
                        <a14:foregroundMark x1="50994" y1="87109" x2="54013" y2="86263"/>
                        <a14:foregroundMark x1="42720" y1="84310" x2="44335" y2="85634"/>
                        <a14:foregroundMark x1="55362" y1="86914" x2="53835" y2="88411"/>
                        <a14:foregroundMark x1="55930" y1="87500" x2="52876" y2="88867"/>
                        <a14:foregroundMark x1="52876" y1="88867" x2="47466" y2="87683"/>
                        <a14:foregroundMark x1="45739" y1="87305" x2="42720" y2="84635"/>
                        <a14:foregroundMark x1="47514" y1="88216" x2="45703" y2="86914"/>
                        <a14:foregroundMark x1="45810" y1="87174" x2="46911" y2="87956"/>
                        <a14:backgroundMark x1="52699" y1="41862" x2="52699" y2="41862"/>
                        <a14:backgroundMark x1="46658" y1="88512" x2="50249" y2="91146"/>
                        <a14:backgroundMark x1="53270" y1="89839" x2="59126" y2="87305"/>
                        <a14:backgroundMark x1="50249" y1="91146" x2="53200" y2="89869"/>
                        <a14:backgroundMark x1="59126" y1="87305" x2="60866" y2="82292"/>
                        <a14:backgroundMark x1="52663" y1="38477" x2="52663" y2="38477"/>
                        <a14:backgroundMark x1="44496" y1="60221" x2="43928" y2="62826"/>
                        <a14:backgroundMark x1="58097" y1="85352" x2="55930" y2="88346"/>
                        <a14:backgroundMark x1="41477" y1="82878" x2="43928" y2="86589"/>
                        <a14:backgroundMark x1="43928" y1="86589" x2="45919" y2="87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8533" r="36812"/>
          <a:stretch/>
        </p:blipFill>
        <p:spPr>
          <a:xfrm rot="556771">
            <a:off x="23614771" y="-3481265"/>
            <a:ext cx="4133879" cy="9145616"/>
          </a:xfrm>
          <a:prstGeom prst="rect">
            <a:avLst/>
          </a:prstGeom>
        </p:spPr>
      </p:pic>
      <p:sp>
        <p:nvSpPr>
          <p:cNvPr id="88" name="TextBox 40">
            <a:extLst>
              <a:ext uri="{FF2B5EF4-FFF2-40B4-BE49-F238E27FC236}">
                <a16:creationId xmlns:a16="http://schemas.microsoft.com/office/drawing/2014/main" id="{8A1A1178-6E0F-C7A4-95AC-20EB25FB7447}"/>
              </a:ext>
            </a:extLst>
          </p:cNvPr>
          <p:cNvSpPr txBox="1"/>
          <p:nvPr/>
        </p:nvSpPr>
        <p:spPr>
          <a:xfrm>
            <a:off x="361566" y="2976379"/>
            <a:ext cx="4416119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1400" spc="168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ITC Zapf Chancery"/>
                <a:sym typeface="ITC Zapf Chancery"/>
              </a:rPr>
              <a:t>全３回のレッスンの成果を</a:t>
            </a:r>
            <a:endParaRPr lang="en-US" altLang="ja-JP" sz="1400" spc="168" dirty="0">
              <a:solidFill>
                <a:srgbClr val="5D3E10"/>
              </a:solidFill>
              <a:latin typeface="Source Han Sans JP" panose="020B0600070205080204" charset="-128"/>
              <a:ea typeface="Source Han Sans JP" panose="020B0600070205080204" charset="-128"/>
              <a:cs typeface="ITC Zapf Chancery"/>
              <a:sym typeface="ITC Zapf Chancery"/>
            </a:endParaRPr>
          </a:p>
          <a:p>
            <a:r>
              <a:rPr lang="ja-JP" altLang="en-US" sz="1400" spc="168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ITC Zapf Chancery"/>
                <a:sym typeface="ITC Zapf Chancery"/>
              </a:rPr>
              <a:t>９月２０日開催の「ギターで紡ぐ日本の音～山本朝香ギターコンサート</a:t>
            </a:r>
            <a:r>
              <a:rPr lang="ja-JP" altLang="en-US" sz="1200" spc="168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ITC Zapf Chancery"/>
                <a:sym typeface="ITC Zapf Chancery"/>
              </a:rPr>
              <a:t>（ゲスト：藤田ユウト）</a:t>
            </a:r>
            <a:r>
              <a:rPr lang="ja-JP" altLang="en-US" sz="1400" spc="168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ITC Zapf Chancery"/>
                <a:sym typeface="ITC Zapf Chancery"/>
              </a:rPr>
              <a:t>」</a:t>
            </a:r>
            <a:endParaRPr lang="en-US" altLang="ja-JP" sz="1400" spc="168" dirty="0">
              <a:solidFill>
                <a:srgbClr val="5D3E10"/>
              </a:solidFill>
              <a:latin typeface="Source Han Sans JP" panose="020B0600070205080204" charset="-128"/>
              <a:ea typeface="Source Han Sans JP" panose="020B0600070205080204" charset="-128"/>
              <a:cs typeface="ITC Zapf Chancery"/>
              <a:sym typeface="ITC Zapf Chancery"/>
            </a:endParaRPr>
          </a:p>
          <a:p>
            <a:r>
              <a:rPr lang="ja-JP" altLang="en-US" sz="1400" spc="168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ITC Zapf Chancery"/>
                <a:sym typeface="ITC Zapf Chancery"/>
              </a:rPr>
              <a:t>で発表します。</a:t>
            </a:r>
            <a:endParaRPr lang="en-US" sz="1400" spc="168" dirty="0">
              <a:solidFill>
                <a:srgbClr val="5D3E10"/>
              </a:solidFill>
              <a:latin typeface="Source Han Sans JP" panose="020B0600070205080204" charset="-128"/>
              <a:ea typeface="Source Han Sans JP" panose="020B0600070205080204" charset="-128"/>
              <a:cs typeface="ITC Zapf Chancery"/>
              <a:sym typeface="ITC Zapf Chancery"/>
            </a:endParaRPr>
          </a:p>
        </p:txBody>
      </p:sp>
      <p:sp>
        <p:nvSpPr>
          <p:cNvPr id="93" name="TextBox 10">
            <a:extLst>
              <a:ext uri="{FF2B5EF4-FFF2-40B4-BE49-F238E27FC236}">
                <a16:creationId xmlns:a16="http://schemas.microsoft.com/office/drawing/2014/main" id="{9B5BAEFE-D754-0998-DEFB-C26C6B8809D7}"/>
              </a:ext>
            </a:extLst>
          </p:cNvPr>
          <p:cNvSpPr txBox="1"/>
          <p:nvPr/>
        </p:nvSpPr>
        <p:spPr>
          <a:xfrm>
            <a:off x="-7346950" y="5027572"/>
            <a:ext cx="3200747" cy="1149150"/>
          </a:xfrm>
          <a:prstGeom prst="homePlate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519"/>
              </a:lnSpc>
            </a:pPr>
            <a:endParaRPr/>
          </a:p>
        </p:txBody>
      </p:sp>
      <p:sp>
        <p:nvSpPr>
          <p:cNvPr id="96" name="Freeform 9">
            <a:extLst>
              <a:ext uri="{FF2B5EF4-FFF2-40B4-BE49-F238E27FC236}">
                <a16:creationId xmlns:a16="http://schemas.microsoft.com/office/drawing/2014/main" id="{BB16A8A1-B059-46C8-759F-AF17EF4FE5C3}"/>
              </a:ext>
            </a:extLst>
          </p:cNvPr>
          <p:cNvSpPr/>
          <p:nvPr/>
        </p:nvSpPr>
        <p:spPr>
          <a:xfrm>
            <a:off x="2070691" y="4114611"/>
            <a:ext cx="1174159" cy="392301"/>
          </a:xfrm>
          <a:prstGeom prst="homePlate">
            <a:avLst/>
          </a:prstGeom>
          <a:solidFill>
            <a:srgbClr val="729B38"/>
          </a:solidFill>
        </p:spPr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Source Han Sans JP" panose="020B0600070205080204" charset="-128"/>
                <a:ea typeface="Source Han Sans JP" panose="020B0600070205080204" charset="-128"/>
              </a:rPr>
              <a:t>講 師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079042" y="4571473"/>
            <a:ext cx="3083256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16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山本　朝香</a:t>
            </a:r>
            <a:r>
              <a:rPr lang="ja-JP" altLang="en-US" sz="12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（クラシックギター）</a:t>
            </a:r>
            <a:endParaRPr lang="en-US" altLang="ja-JP" sz="1200" dirty="0">
              <a:solidFill>
                <a:srgbClr val="5D3E10"/>
              </a:solidFill>
              <a:latin typeface="Source Han Sans JP"/>
              <a:ea typeface="Source Han Sans JP"/>
              <a:cs typeface="Source Han Sans JP"/>
              <a:sym typeface="Source Han Sans JP"/>
            </a:endParaRPr>
          </a:p>
          <a:p>
            <a:r>
              <a:rPr lang="ja-JP" altLang="en-US" sz="12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旭川市出身。</a:t>
            </a:r>
            <a:endParaRPr lang="en-US" altLang="ja-JP" sz="1200" dirty="0">
              <a:solidFill>
                <a:srgbClr val="5D3E10"/>
              </a:solidFill>
              <a:latin typeface="Source Han Sans JP"/>
              <a:ea typeface="Source Han Sans JP"/>
              <a:cs typeface="Source Han Sans JP"/>
              <a:sym typeface="Source Han Sans JP"/>
            </a:endParaRPr>
          </a:p>
          <a:p>
            <a:r>
              <a:rPr lang="ja-JP" altLang="en-US" sz="12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やさしい音色で多くの人を魅了する演奏家。</a:t>
            </a:r>
            <a:endParaRPr lang="en-US" altLang="ja-JP" sz="1200" dirty="0">
              <a:solidFill>
                <a:srgbClr val="5D3E10"/>
              </a:solidFill>
              <a:latin typeface="Source Han Sans JP"/>
              <a:ea typeface="Source Han Sans JP"/>
              <a:cs typeface="Source Han Sans JP"/>
              <a:sym typeface="Source Han Sans JP"/>
            </a:endParaRPr>
          </a:p>
          <a:p>
            <a:r>
              <a:rPr lang="ja-JP" altLang="en-US" sz="12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後進の指導にも力を注いでいます。</a:t>
            </a:r>
            <a:endParaRPr lang="en-US" sz="1200" dirty="0">
              <a:solidFill>
                <a:srgbClr val="5D3E10"/>
              </a:solidFill>
              <a:latin typeface="Source Han Sans JP"/>
              <a:ea typeface="Source Han Sans JP"/>
              <a:cs typeface="Source Han Sans JP"/>
              <a:sym typeface="Source Han Sans JP"/>
            </a:endParaRPr>
          </a:p>
        </p:txBody>
      </p:sp>
      <p:sp>
        <p:nvSpPr>
          <p:cNvPr id="101" name="四角形: 角を丸くする 100">
            <a:extLst>
              <a:ext uri="{FF2B5EF4-FFF2-40B4-BE49-F238E27FC236}">
                <a16:creationId xmlns:a16="http://schemas.microsoft.com/office/drawing/2014/main" id="{5A466A7A-8C8C-C86D-5430-2E413E023119}"/>
              </a:ext>
            </a:extLst>
          </p:cNvPr>
          <p:cNvSpPr/>
          <p:nvPr/>
        </p:nvSpPr>
        <p:spPr>
          <a:xfrm>
            <a:off x="5181917" y="4316283"/>
            <a:ext cx="2115008" cy="945002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上を向いて歩こう</a:t>
            </a:r>
          </a:p>
        </p:txBody>
      </p:sp>
      <p:sp>
        <p:nvSpPr>
          <p:cNvPr id="100" name="Freeform 9">
            <a:extLst>
              <a:ext uri="{FF2B5EF4-FFF2-40B4-BE49-F238E27FC236}">
                <a16:creationId xmlns:a16="http://schemas.microsoft.com/office/drawing/2014/main" id="{435C3410-FCB6-81B2-EC4B-CDE972ED1A32}"/>
              </a:ext>
            </a:extLst>
          </p:cNvPr>
          <p:cNvSpPr/>
          <p:nvPr/>
        </p:nvSpPr>
        <p:spPr>
          <a:xfrm>
            <a:off x="5289523" y="4114610"/>
            <a:ext cx="1174159" cy="392301"/>
          </a:xfrm>
          <a:prstGeom prst="homePlate">
            <a:avLst/>
          </a:prstGeom>
          <a:solidFill>
            <a:srgbClr val="729B38"/>
          </a:solidFill>
        </p:spPr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Source Han Sans JP" panose="020B0600070205080204" charset="-128"/>
                <a:ea typeface="Source Han Sans JP" panose="020B0600070205080204" charset="-128"/>
              </a:rPr>
              <a:t>課題曲</a:t>
            </a:r>
          </a:p>
        </p:txBody>
      </p:sp>
      <p:sp>
        <p:nvSpPr>
          <p:cNvPr id="105" name="四角形: 角を丸くする 104">
            <a:extLst>
              <a:ext uri="{FF2B5EF4-FFF2-40B4-BE49-F238E27FC236}">
                <a16:creationId xmlns:a16="http://schemas.microsoft.com/office/drawing/2014/main" id="{125B00DB-183A-CE2A-8530-B7BB3C8FF8C4}"/>
              </a:ext>
            </a:extLst>
          </p:cNvPr>
          <p:cNvSpPr/>
          <p:nvPr/>
        </p:nvSpPr>
        <p:spPr>
          <a:xfrm>
            <a:off x="4316305" y="5884719"/>
            <a:ext cx="2968756" cy="1336134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①９月　５日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(</a:t>
            </a:r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土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)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18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：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00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～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②９月１３日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(</a:t>
            </a:r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日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)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13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：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30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～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③９月１９日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(</a:t>
            </a:r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土</a:t>
            </a:r>
            <a:r>
              <a:rPr kumimoji="1" lang="en-US" altLang="ja-JP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)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13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：</a:t>
            </a:r>
            <a:r>
              <a:rPr kumimoji="1" lang="en-US" altLang="ja-JP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30</a:t>
            </a:r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～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　</a:t>
            </a:r>
            <a:r>
              <a:rPr kumimoji="1" lang="en-US" altLang="ja-JP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※</a:t>
            </a:r>
            <a:r>
              <a: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各回２時間程度を予定しています。</a:t>
            </a:r>
            <a:endParaRPr kumimoji="1" lang="en-US" altLang="ja-JP" sz="12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106" name="Freeform 9">
            <a:extLst>
              <a:ext uri="{FF2B5EF4-FFF2-40B4-BE49-F238E27FC236}">
                <a16:creationId xmlns:a16="http://schemas.microsoft.com/office/drawing/2014/main" id="{7DCA3131-51E1-C409-7F16-8E5892166797}"/>
              </a:ext>
            </a:extLst>
          </p:cNvPr>
          <p:cNvSpPr/>
          <p:nvPr/>
        </p:nvSpPr>
        <p:spPr>
          <a:xfrm>
            <a:off x="4509192" y="5611526"/>
            <a:ext cx="2408459" cy="392301"/>
          </a:xfrm>
          <a:prstGeom prst="homePlate">
            <a:avLst/>
          </a:prstGeom>
          <a:solidFill>
            <a:srgbClr val="729B38"/>
          </a:solidFill>
        </p:spPr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Source Han Sans JP" panose="020B0600070205080204" charset="-128"/>
                <a:ea typeface="Source Han Sans JP" panose="020B0600070205080204" charset="-128"/>
              </a:rPr>
              <a:t>日程（全３回）</a:t>
            </a:r>
          </a:p>
        </p:txBody>
      </p:sp>
      <p:sp>
        <p:nvSpPr>
          <p:cNvPr id="110" name="四角形: 角を丸くする 109">
            <a:extLst>
              <a:ext uri="{FF2B5EF4-FFF2-40B4-BE49-F238E27FC236}">
                <a16:creationId xmlns:a16="http://schemas.microsoft.com/office/drawing/2014/main" id="{E77EAF72-2960-7703-43C8-91B40D113DD4}"/>
              </a:ext>
            </a:extLst>
          </p:cNvPr>
          <p:cNvSpPr/>
          <p:nvPr/>
        </p:nvSpPr>
        <p:spPr>
          <a:xfrm>
            <a:off x="431839" y="5882905"/>
            <a:ext cx="3791740" cy="218139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2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111" name="Freeform 9">
            <a:extLst>
              <a:ext uri="{FF2B5EF4-FFF2-40B4-BE49-F238E27FC236}">
                <a16:creationId xmlns:a16="http://schemas.microsoft.com/office/drawing/2014/main" id="{91F715E7-6293-BFDB-F5A4-2A9A4CF4DFAD}"/>
              </a:ext>
            </a:extLst>
          </p:cNvPr>
          <p:cNvSpPr/>
          <p:nvPr/>
        </p:nvSpPr>
        <p:spPr>
          <a:xfrm>
            <a:off x="634882" y="5608733"/>
            <a:ext cx="2408459" cy="392301"/>
          </a:xfrm>
          <a:prstGeom prst="homePlate">
            <a:avLst/>
          </a:prstGeom>
          <a:solidFill>
            <a:srgbClr val="729B38"/>
          </a:solidFill>
        </p:spPr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Source Han Sans JP" panose="020B0600070205080204" charset="-128"/>
                <a:ea typeface="Source Han Sans JP" panose="020B0600070205080204" charset="-128"/>
              </a:rPr>
              <a:t>募集要項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CBCB49EC-C55B-CC6D-6793-09006250EBCC}"/>
              </a:ext>
            </a:extLst>
          </p:cNvPr>
          <p:cNvSpPr txBox="1"/>
          <p:nvPr/>
        </p:nvSpPr>
        <p:spPr>
          <a:xfrm>
            <a:off x="571442" y="6080056"/>
            <a:ext cx="1250617" cy="1711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対象</a:t>
            </a:r>
            <a:endParaRPr kumimoji="1" lang="en-US" altLang="ja-JP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pPr algn="dist">
              <a:lnSpc>
                <a:spcPct val="150000"/>
              </a:lnSpc>
            </a:pPr>
            <a:r>
              <a:rPr kumimoji="1" lang="ja-JP" altLang="en-US" sz="18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募集人数</a:t>
            </a:r>
            <a:endParaRPr kumimoji="1" lang="en-US" altLang="ja-JP" sz="18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pPr algn="dist">
              <a:lnSpc>
                <a:spcPct val="150000"/>
              </a:lnSpc>
            </a:pPr>
            <a:r>
              <a:rPr kumimoji="1" lang="ja-JP" altLang="en-US" sz="18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会場</a:t>
            </a:r>
            <a:endParaRPr kumimoji="1" lang="en-US" altLang="ja-JP" sz="18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pPr algn="dist">
              <a:lnSpc>
                <a:spcPct val="150000"/>
              </a:lnSpc>
            </a:pPr>
            <a:r>
              <a:rPr kumimoji="1" lang="ja-JP" altLang="en-US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募集期間</a:t>
            </a:r>
            <a:endParaRPr kumimoji="1" lang="ja-JP" altLang="en-US" dirty="0"/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CE3BAC6C-D11C-6D4A-8414-208AE8469135}"/>
              </a:ext>
            </a:extLst>
          </p:cNvPr>
          <p:cNvSpPr txBox="1"/>
          <p:nvPr/>
        </p:nvSpPr>
        <p:spPr>
          <a:xfrm>
            <a:off x="1903389" y="6067786"/>
            <a:ext cx="2408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中学生・高校生</a:t>
            </a:r>
            <a:endParaRPr kumimoji="1" lang="en-US" altLang="ja-JP" sz="12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8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初心者～指弾きができる方・クラシックギターをお持ちの方・全３回及び本番に参加できる方</a:t>
            </a:r>
            <a:endParaRPr kumimoji="1" lang="ja-JP" altLang="en-US" sz="800" dirty="0"/>
          </a:p>
        </p:txBody>
      </p:sp>
      <p:sp>
        <p:nvSpPr>
          <p:cNvPr id="114" name="AutoShape 46">
            <a:extLst>
              <a:ext uri="{FF2B5EF4-FFF2-40B4-BE49-F238E27FC236}">
                <a16:creationId xmlns:a16="http://schemas.microsoft.com/office/drawing/2014/main" id="{6F4CBEFC-DCE7-72C1-B908-3B16F27C8095}"/>
              </a:ext>
            </a:extLst>
          </p:cNvPr>
          <p:cNvSpPr/>
          <p:nvPr/>
        </p:nvSpPr>
        <p:spPr>
          <a:xfrm>
            <a:off x="2060510" y="6935611"/>
            <a:ext cx="1971880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16" name="AutoShape 46">
            <a:extLst>
              <a:ext uri="{FF2B5EF4-FFF2-40B4-BE49-F238E27FC236}">
                <a16:creationId xmlns:a16="http://schemas.microsoft.com/office/drawing/2014/main" id="{68064225-0D49-13F5-52BC-BCBDD8DAA88E}"/>
              </a:ext>
            </a:extLst>
          </p:cNvPr>
          <p:cNvSpPr/>
          <p:nvPr/>
        </p:nvSpPr>
        <p:spPr>
          <a:xfrm>
            <a:off x="2095178" y="7379163"/>
            <a:ext cx="1971880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C2D3913D-B3B2-5D14-6AAF-C889F161769D}"/>
              </a:ext>
            </a:extLst>
          </p:cNvPr>
          <p:cNvSpPr txBox="1"/>
          <p:nvPr/>
        </p:nvSpPr>
        <p:spPr>
          <a:xfrm>
            <a:off x="1926466" y="6708058"/>
            <a:ext cx="2357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６名程度</a:t>
            </a:r>
            <a:r>
              <a:rPr kumimoji="1" lang="ja-JP" altLang="en-US" sz="9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（応募多数の場合は抽選）</a:t>
            </a:r>
            <a:endParaRPr kumimoji="1" lang="ja-JP" altLang="en-US" sz="800" dirty="0"/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E702412F-F581-F34D-FC0F-AC978AA7F32A}"/>
              </a:ext>
            </a:extLst>
          </p:cNvPr>
          <p:cNvSpPr txBox="1"/>
          <p:nvPr/>
        </p:nvSpPr>
        <p:spPr>
          <a:xfrm>
            <a:off x="1948799" y="6973699"/>
            <a:ext cx="2357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大雪クリスタルホール</a:t>
            </a:r>
          </a:p>
          <a:p>
            <a:r>
              <a:rPr kumimoji="1" lang="ja-JP" altLang="en-US" sz="1100" dirty="0">
                <a:solidFill>
                  <a:schemeClr val="accent2">
                    <a:lumMod val="50000"/>
                  </a:schemeClr>
                </a:solidFill>
                <a:latin typeface="Source Han Sans JP" panose="020B0600070205080204" charset="-128"/>
                <a:ea typeface="Source Han Sans JP" panose="020B0600070205080204" charset="-128"/>
              </a:rPr>
              <a:t>（第１リハーサル室）</a:t>
            </a:r>
            <a:endParaRPr kumimoji="1" lang="ja-JP" altLang="en-US" sz="700" dirty="0"/>
          </a:p>
        </p:txBody>
      </p:sp>
      <p:sp>
        <p:nvSpPr>
          <p:cNvPr id="120" name="四角形: 角を丸くする 119">
            <a:extLst>
              <a:ext uri="{FF2B5EF4-FFF2-40B4-BE49-F238E27FC236}">
                <a16:creationId xmlns:a16="http://schemas.microsoft.com/office/drawing/2014/main" id="{56035FE1-99EB-8FEB-B83C-F5A03C58D0BC}"/>
              </a:ext>
            </a:extLst>
          </p:cNvPr>
          <p:cNvSpPr/>
          <p:nvPr/>
        </p:nvSpPr>
        <p:spPr>
          <a:xfrm>
            <a:off x="454901" y="8257966"/>
            <a:ext cx="6868625" cy="112043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200" dirty="0">
              <a:solidFill>
                <a:schemeClr val="accent2">
                  <a:lumMod val="50000"/>
                </a:schemeClr>
              </a:solidFill>
              <a:latin typeface="Source Han Sans JP" panose="020B0600070205080204" charset="-128"/>
              <a:ea typeface="Source Han Sans JP" panose="020B0600070205080204" charset="-128"/>
            </a:endParaRPr>
          </a:p>
        </p:txBody>
      </p:sp>
      <p:sp>
        <p:nvSpPr>
          <p:cNvPr id="121" name="TextBox 67">
            <a:extLst>
              <a:ext uri="{FF2B5EF4-FFF2-40B4-BE49-F238E27FC236}">
                <a16:creationId xmlns:a16="http://schemas.microsoft.com/office/drawing/2014/main" id="{DD20E8FF-63E1-6F07-436C-5ED70855E6F7}"/>
              </a:ext>
            </a:extLst>
          </p:cNvPr>
          <p:cNvSpPr txBox="1"/>
          <p:nvPr/>
        </p:nvSpPr>
        <p:spPr>
          <a:xfrm>
            <a:off x="2007519" y="7505777"/>
            <a:ext cx="2917941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７月</a:t>
            </a:r>
            <a:r>
              <a:rPr lang="en-US" altLang="ja-JP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15</a:t>
            </a:r>
            <a:r>
              <a:rPr lang="ja-JP" altLang="en-US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日</a:t>
            </a:r>
            <a:r>
              <a:rPr lang="ja-JP" altLang="en-US" sz="105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（水）～</a:t>
            </a:r>
            <a:r>
              <a:rPr lang="ja-JP" altLang="en-US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８月</a:t>
            </a:r>
            <a:r>
              <a:rPr lang="en-US" altLang="ja-JP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14</a:t>
            </a:r>
            <a:r>
              <a:rPr lang="ja-JP" altLang="en-US" sz="120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日</a:t>
            </a:r>
            <a:r>
              <a:rPr lang="ja-JP" altLang="en-US" sz="1050" dirty="0">
                <a:solidFill>
                  <a:srgbClr val="5D3E10"/>
                </a:solidFill>
                <a:latin typeface="Source Han Sans JP" panose="020B0600070205080204" charset="-128"/>
                <a:ea typeface="Source Han Sans JP" panose="020B0600070205080204" charset="-128"/>
                <a:cs typeface="DNP 秀英丸ゴシック Std"/>
                <a:sym typeface="DNP 秀英丸ゴシック Std"/>
              </a:rPr>
              <a:t>（金</a:t>
            </a:r>
            <a:r>
              <a:rPr lang="ja-JP" altLang="en-US" sz="105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）</a:t>
            </a:r>
            <a:endParaRPr lang="en-US" altLang="ja-JP" sz="1200" dirty="0">
              <a:solidFill>
                <a:srgbClr val="5D3E1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sp>
        <p:nvSpPr>
          <p:cNvPr id="124" name="AutoShape 46">
            <a:extLst>
              <a:ext uri="{FF2B5EF4-FFF2-40B4-BE49-F238E27FC236}">
                <a16:creationId xmlns:a16="http://schemas.microsoft.com/office/drawing/2014/main" id="{17411BFD-305A-ED64-0AA0-F3ACA84BBAB2}"/>
              </a:ext>
            </a:extLst>
          </p:cNvPr>
          <p:cNvSpPr/>
          <p:nvPr/>
        </p:nvSpPr>
        <p:spPr>
          <a:xfrm>
            <a:off x="2057401" y="7777605"/>
            <a:ext cx="1971880" cy="0"/>
          </a:xfrm>
          <a:prstGeom prst="line">
            <a:avLst/>
          </a:prstGeom>
          <a:ln w="38100" cap="rnd">
            <a:solidFill>
              <a:srgbClr val="729B38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25" name="Freeform 9">
            <a:extLst>
              <a:ext uri="{FF2B5EF4-FFF2-40B4-BE49-F238E27FC236}">
                <a16:creationId xmlns:a16="http://schemas.microsoft.com/office/drawing/2014/main" id="{18156F81-C7B7-4651-99BF-EE2B330F91C8}"/>
              </a:ext>
            </a:extLst>
          </p:cNvPr>
          <p:cNvSpPr/>
          <p:nvPr/>
        </p:nvSpPr>
        <p:spPr>
          <a:xfrm>
            <a:off x="634882" y="8151460"/>
            <a:ext cx="2408459" cy="392301"/>
          </a:xfrm>
          <a:prstGeom prst="homePlate">
            <a:avLst/>
          </a:prstGeom>
          <a:solidFill>
            <a:srgbClr val="729B38"/>
          </a:solidFill>
        </p:spPr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Source Han Sans JP" panose="020B0600070205080204" charset="-128"/>
                <a:ea typeface="Source Han Sans JP" panose="020B0600070205080204" charset="-128"/>
              </a:rPr>
              <a:t>応募方法</a:t>
            </a:r>
          </a:p>
        </p:txBody>
      </p:sp>
      <p:sp>
        <p:nvSpPr>
          <p:cNvPr id="126" name="TextBox 70">
            <a:extLst>
              <a:ext uri="{FF2B5EF4-FFF2-40B4-BE49-F238E27FC236}">
                <a16:creationId xmlns:a16="http://schemas.microsoft.com/office/drawing/2014/main" id="{7A131744-B763-43F4-E5D4-13D728C1C2D2}"/>
              </a:ext>
            </a:extLst>
          </p:cNvPr>
          <p:cNvSpPr txBox="1"/>
          <p:nvPr/>
        </p:nvSpPr>
        <p:spPr>
          <a:xfrm>
            <a:off x="3235930" y="8342298"/>
            <a:ext cx="3083256" cy="184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1200" dirty="0">
                <a:solidFill>
                  <a:srgbClr val="5D3E10"/>
                </a:solidFill>
                <a:latin typeface="Source Han Sans JP"/>
                <a:ea typeface="Source Han Sans JP"/>
                <a:cs typeface="Source Han Sans JP"/>
                <a:sym typeface="Source Han Sans JP"/>
              </a:rPr>
              <a:t>いずれかの方法でご応募ください。</a:t>
            </a:r>
            <a:endParaRPr lang="en-US" altLang="ja-JP" sz="1200" dirty="0">
              <a:solidFill>
                <a:srgbClr val="5D3E10"/>
              </a:solidFill>
              <a:latin typeface="Source Han Sans JP"/>
              <a:ea typeface="Source Han Sans JP"/>
              <a:cs typeface="Source Han Sans JP"/>
              <a:sym typeface="Source Han Sans JP"/>
            </a:endParaRPr>
          </a:p>
        </p:txBody>
      </p:sp>
      <p:grpSp>
        <p:nvGrpSpPr>
          <p:cNvPr id="51" name="Group 51"/>
          <p:cNvGrpSpPr/>
          <p:nvPr/>
        </p:nvGrpSpPr>
        <p:grpSpPr>
          <a:xfrm rot="540291">
            <a:off x="6207142" y="52913"/>
            <a:ext cx="1244931" cy="1244931"/>
            <a:chOff x="0" y="0"/>
            <a:chExt cx="812800" cy="812800"/>
          </a:xfrm>
        </p:grpSpPr>
        <p:sp>
          <p:nvSpPr>
            <p:cNvPr id="53" name="TextBox 53"/>
            <p:cNvSpPr txBox="1"/>
            <p:nvPr/>
          </p:nvSpPr>
          <p:spPr>
            <a:xfrm>
              <a:off x="76200" y="-133350"/>
              <a:ext cx="6604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9B38"/>
            </a:solidFill>
          </p:spPr>
        </p:sp>
      </p:grpSp>
      <p:pic>
        <p:nvPicPr>
          <p:cNvPr id="99" name="図 98">
            <a:extLst>
              <a:ext uri="{FF2B5EF4-FFF2-40B4-BE49-F238E27FC236}">
                <a16:creationId xmlns:a16="http://schemas.microsoft.com/office/drawing/2014/main" id="{2BD7C73B-3C31-3EE4-8845-471988C0987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64" b="94164" l="9615" r="89904">
                        <a14:foregroundMark x1="27163" y1="90797" x2="71394" y2="91246"/>
                        <a14:foregroundMark x1="71394" y1="91246" x2="75721" y2="88215"/>
                        <a14:foregroundMark x1="65625" y1="94164" x2="41587" y2="93603"/>
                        <a14:foregroundMark x1="52644" y1="10325" x2="52644" y2="10325"/>
                        <a14:foregroundMark x1="53125" y1="9764" x2="53125" y2="9764"/>
                        <a14:foregroundMark x1="54087" y1="10101" x2="54087" y2="10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53494">
            <a:off x="5016107" y="277189"/>
            <a:ext cx="1754991" cy="3756955"/>
          </a:xfrm>
          <a:prstGeom prst="rect">
            <a:avLst/>
          </a:prstGeom>
        </p:spPr>
      </p:pic>
      <p:sp>
        <p:nvSpPr>
          <p:cNvPr id="64" name="TextBox 64"/>
          <p:cNvSpPr txBox="1"/>
          <p:nvPr/>
        </p:nvSpPr>
        <p:spPr>
          <a:xfrm rot="540291">
            <a:off x="6386407" y="255296"/>
            <a:ext cx="875926" cy="826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4"/>
              </a:lnSpc>
            </a:pPr>
            <a:r>
              <a:rPr lang="ja-JP" altLang="en-US" sz="2640" spc="179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参加無料</a:t>
            </a:r>
            <a:endParaRPr lang="en-US" sz="2640" spc="179" dirty="0">
              <a:solidFill>
                <a:srgbClr val="FFFFFF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sp>
        <p:nvSpPr>
          <p:cNvPr id="136" name="Freeform 9">
            <a:extLst>
              <a:ext uri="{FF2B5EF4-FFF2-40B4-BE49-F238E27FC236}">
                <a16:creationId xmlns:a16="http://schemas.microsoft.com/office/drawing/2014/main" id="{1F6FA91D-0AFF-DA52-E47D-1909E2EC1255}"/>
              </a:ext>
            </a:extLst>
          </p:cNvPr>
          <p:cNvSpPr/>
          <p:nvPr/>
        </p:nvSpPr>
        <p:spPr>
          <a:xfrm>
            <a:off x="829771" y="8595473"/>
            <a:ext cx="5419886" cy="69449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ja-JP" altLang="en-US" dirty="0"/>
          </a:p>
        </p:txBody>
      </p:sp>
      <p:sp>
        <p:nvSpPr>
          <p:cNvPr id="67" name="TextBox 67"/>
          <p:cNvSpPr txBox="1"/>
          <p:nvPr/>
        </p:nvSpPr>
        <p:spPr>
          <a:xfrm>
            <a:off x="813786" y="8607368"/>
            <a:ext cx="5649895" cy="619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19"/>
              </a:lnSpc>
            </a:pPr>
            <a:r>
              <a:rPr lang="ja-JP" altLang="en-US" sz="1799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・窓口持参・郵送</a:t>
            </a:r>
            <a:r>
              <a:rPr lang="ja-JP" altLang="en-US" sz="14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（裏面の申込用紙）</a:t>
            </a:r>
            <a:endParaRPr lang="en-US" altLang="ja-JP" sz="1799" dirty="0">
              <a:solidFill>
                <a:srgbClr val="5D3E1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  <a:p>
            <a:pPr>
              <a:lnSpc>
                <a:spcPts val="2519"/>
              </a:lnSpc>
            </a:pPr>
            <a:r>
              <a:rPr lang="ja-JP" altLang="en-US" sz="1799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・申込フォーム　</a:t>
            </a:r>
            <a:r>
              <a:rPr lang="ja-JP" altLang="en-US" sz="1400" dirty="0">
                <a:solidFill>
                  <a:srgbClr val="5D3E10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（右の二次元コード）</a:t>
            </a:r>
            <a:endParaRPr lang="en-US" sz="1799" dirty="0">
              <a:solidFill>
                <a:srgbClr val="5D3E10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pic>
        <p:nvPicPr>
          <p:cNvPr id="141" name="図 140">
            <a:extLst>
              <a:ext uri="{FF2B5EF4-FFF2-40B4-BE49-F238E27FC236}">
                <a16:creationId xmlns:a16="http://schemas.microsoft.com/office/drawing/2014/main" id="{1C1D838C-18A6-57A6-63CD-4DDF1D06D21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443" y="8519811"/>
            <a:ext cx="689511" cy="689511"/>
          </a:xfrm>
          <a:prstGeom prst="rect">
            <a:avLst/>
          </a:prstGeom>
        </p:spPr>
      </p:pic>
      <p:pic>
        <p:nvPicPr>
          <p:cNvPr id="143" name="図 142">
            <a:extLst>
              <a:ext uri="{FF2B5EF4-FFF2-40B4-BE49-F238E27FC236}">
                <a16:creationId xmlns:a16="http://schemas.microsoft.com/office/drawing/2014/main" id="{F30956C1-5D5E-FE8E-D113-492B447FD2B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92" y="9485902"/>
            <a:ext cx="930526" cy="1034156"/>
          </a:xfrm>
          <a:prstGeom prst="rect">
            <a:avLst/>
          </a:prstGeom>
        </p:spPr>
      </p:pic>
      <p:sp>
        <p:nvSpPr>
          <p:cNvPr id="7" name="思考の吹き出し: 雲形 6">
            <a:extLst>
              <a:ext uri="{FF2B5EF4-FFF2-40B4-BE49-F238E27FC236}">
                <a16:creationId xmlns:a16="http://schemas.microsoft.com/office/drawing/2014/main" id="{A3E0D59E-2673-934E-EB3D-FC0115C7DC4C}"/>
              </a:ext>
            </a:extLst>
          </p:cNvPr>
          <p:cNvSpPr/>
          <p:nvPr/>
        </p:nvSpPr>
        <p:spPr>
          <a:xfrm>
            <a:off x="1387545" y="7716671"/>
            <a:ext cx="2540449" cy="640546"/>
          </a:xfrm>
          <a:prstGeom prst="cloudCallout">
            <a:avLst>
              <a:gd name="adj1" fmla="val 17098"/>
              <a:gd name="adj2" fmla="val -51974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８月２８日（金）まで募集期間延長！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365E015-83A8-58AA-EC99-4F5692AE1151}"/>
              </a:ext>
            </a:extLst>
          </p:cNvPr>
          <p:cNvSpPr/>
          <p:nvPr/>
        </p:nvSpPr>
        <p:spPr>
          <a:xfrm>
            <a:off x="6097168" y="5497272"/>
            <a:ext cx="1412100" cy="48618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</a:rPr>
              <a:t>一部日程を変更しました</a:t>
            </a:r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099D4368-69FC-3D41-7443-BDD0045AC9DB}"/>
              </a:ext>
            </a:extLst>
          </p:cNvPr>
          <p:cNvGrpSpPr/>
          <p:nvPr/>
        </p:nvGrpSpPr>
        <p:grpSpPr>
          <a:xfrm>
            <a:off x="6157394" y="1379233"/>
            <a:ext cx="1244931" cy="1244931"/>
            <a:chOff x="0" y="0"/>
            <a:chExt cx="812800" cy="812800"/>
          </a:xfrm>
        </p:grpSpPr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D9FF191B-1355-9DF6-30B4-A2F4045EDFDB}"/>
                </a:ext>
              </a:extLst>
            </p:cNvPr>
            <p:cNvSpPr txBox="1"/>
            <p:nvPr/>
          </p:nvSpPr>
          <p:spPr>
            <a:xfrm>
              <a:off x="76200" y="-133350"/>
              <a:ext cx="6604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  <p:sp>
          <p:nvSpPr>
            <p:cNvPr id="12" name="Freeform 52">
              <a:extLst>
                <a:ext uri="{FF2B5EF4-FFF2-40B4-BE49-F238E27FC236}">
                  <a16:creationId xmlns:a16="http://schemas.microsoft.com/office/drawing/2014/main" id="{3EB5E50E-E4F8-A8D2-DC24-CDB553562D1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29B38"/>
            </a:solidFill>
          </p:spPr>
        </p:sp>
      </p:grpSp>
      <p:sp>
        <p:nvSpPr>
          <p:cNvPr id="13" name="TextBox 64">
            <a:extLst>
              <a:ext uri="{FF2B5EF4-FFF2-40B4-BE49-F238E27FC236}">
                <a16:creationId xmlns:a16="http://schemas.microsoft.com/office/drawing/2014/main" id="{B4F05179-1A74-AC16-ECF6-480F11EA4964}"/>
              </a:ext>
            </a:extLst>
          </p:cNvPr>
          <p:cNvSpPr txBox="1"/>
          <p:nvPr/>
        </p:nvSpPr>
        <p:spPr>
          <a:xfrm rot="540291">
            <a:off x="6253677" y="1586217"/>
            <a:ext cx="1078868" cy="826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74"/>
              </a:lnSpc>
            </a:pPr>
            <a:r>
              <a:rPr lang="ja-JP" altLang="en-US" sz="2640" spc="179" dirty="0">
                <a:solidFill>
                  <a:srgbClr val="FFFFFF"/>
                </a:solidFill>
                <a:latin typeface="DNP 秀英丸ゴシック Std"/>
                <a:ea typeface="DNP 秀英丸ゴシック Std"/>
                <a:cs typeface="DNP 秀英丸ゴシック Std"/>
                <a:sym typeface="DNP 秀英丸ゴシック Std"/>
              </a:rPr>
              <a:t>初心者歓迎</a:t>
            </a:r>
            <a:endParaRPr lang="en-US" sz="2640" spc="179" dirty="0">
              <a:solidFill>
                <a:srgbClr val="FFFFFF"/>
              </a:solidFill>
              <a:latin typeface="DNP 秀英丸ゴシック Std"/>
              <a:ea typeface="DNP 秀英丸ゴシック Std"/>
              <a:cs typeface="DNP 秀英丸ゴシック Std"/>
              <a:sym typeface="DNP 秀英丸ゴシック Std"/>
            </a:endParaRPr>
          </a:p>
        </p:txBody>
      </p:sp>
      <p:sp>
        <p:nvSpPr>
          <p:cNvPr id="49" name="Freeform 49"/>
          <p:cNvSpPr/>
          <p:nvPr/>
        </p:nvSpPr>
        <p:spPr>
          <a:xfrm rot="-7529850" flipH="1" flipV="1">
            <a:off x="4929310" y="937124"/>
            <a:ext cx="479594" cy="1405364"/>
          </a:xfrm>
          <a:custGeom>
            <a:avLst/>
            <a:gdLst/>
            <a:ahLst/>
            <a:cxnLst/>
            <a:rect l="l" t="t" r="r" b="b"/>
            <a:pathLst>
              <a:path w="479594" h="1405364">
                <a:moveTo>
                  <a:pt x="479593" y="1405364"/>
                </a:moveTo>
                <a:lnTo>
                  <a:pt x="0" y="1405364"/>
                </a:lnTo>
                <a:lnTo>
                  <a:pt x="0" y="0"/>
                </a:lnTo>
                <a:lnTo>
                  <a:pt x="479593" y="0"/>
                </a:lnTo>
                <a:lnTo>
                  <a:pt x="479593" y="1405364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79684CE-19A5-BB77-CF6F-42EC06C9F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544281"/>
              </p:ext>
            </p:extLst>
          </p:nvPr>
        </p:nvGraphicFramePr>
        <p:xfrm>
          <a:off x="425450" y="546100"/>
          <a:ext cx="6705600" cy="6781549"/>
        </p:xfrm>
        <a:graphic>
          <a:graphicData uri="http://schemas.openxmlformats.org/drawingml/2006/table">
            <a:tbl>
              <a:tblPr firstRow="1" bandCol="1">
                <a:tableStyleId>{F5AB1C69-6EDB-4FF4-983F-18BD219EF322}</a:tableStyleId>
              </a:tblPr>
              <a:tblGrid>
                <a:gridCol w="2133088">
                  <a:extLst>
                    <a:ext uri="{9D8B030D-6E8A-4147-A177-3AD203B41FA5}">
                      <a16:colId xmlns:a16="http://schemas.microsoft.com/office/drawing/2014/main" val="654674532"/>
                    </a:ext>
                  </a:extLst>
                </a:gridCol>
                <a:gridCol w="4572512">
                  <a:extLst>
                    <a:ext uri="{9D8B030D-6E8A-4147-A177-3AD203B41FA5}">
                      <a16:colId xmlns:a16="http://schemas.microsoft.com/office/drawing/2014/main" val="363478936"/>
                    </a:ext>
                  </a:extLst>
                </a:gridCol>
              </a:tblGrid>
              <a:tr h="1016574">
                <a:tc gridSpan="2">
                  <a:txBody>
                    <a:bodyPr/>
                    <a:lstStyle/>
                    <a:p>
                      <a:pPr algn="ctr"/>
                      <a:r>
                        <a:rPr lang="ja-JP" altLang="ja-JP" sz="2400" dirty="0">
                          <a:effectLst/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クラシックギターワークショップ </a:t>
                      </a:r>
                      <a:endParaRPr lang="en-US" altLang="ja-JP" sz="2400" dirty="0">
                        <a:effectLst/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ctr"/>
                      <a:r>
                        <a:rPr lang="ja-JP" altLang="ja-JP" sz="2400" dirty="0">
                          <a:effectLst/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参加申込書</a:t>
                      </a:r>
                      <a:endParaRPr kumimoji="1" lang="ja-JP" altLang="en-US" sz="24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</a:txBody>
                  <a:tcPr marL="91402" marR="91402" marT="45701" marB="45701"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817186"/>
                  </a:ext>
                </a:extLst>
              </a:tr>
              <a:tr h="78774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（フリガナ）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氏名</a:t>
                      </a: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（　　　　　　　　　　　　　　）</a:t>
                      </a:r>
                    </a:p>
                  </a:txBody>
                  <a:tcPr marL="91402" marR="91402" marT="45701" marB="45701"/>
                </a:tc>
                <a:extLst>
                  <a:ext uri="{0D108BD9-81ED-4DB2-BD59-A6C34878D82A}">
                    <a16:rowId xmlns:a16="http://schemas.microsoft.com/office/drawing/2014/main" val="3014229980"/>
                  </a:ext>
                </a:extLst>
              </a:tr>
              <a:tr h="639811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学校名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学年</a:t>
                      </a: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　　　学校　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　　　年生（　　　　才）</a:t>
                      </a:r>
                    </a:p>
                  </a:txBody>
                  <a:tcPr marL="91402" marR="91402" marT="45701" marB="45701"/>
                </a:tc>
                <a:extLst>
                  <a:ext uri="{0D108BD9-81ED-4DB2-BD59-A6C34878D82A}">
                    <a16:rowId xmlns:a16="http://schemas.microsoft.com/office/drawing/2014/main" val="1846358359"/>
                  </a:ext>
                </a:extLst>
              </a:tr>
              <a:tr h="106473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住所</a:t>
                      </a: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〒</a:t>
                      </a:r>
                    </a:p>
                  </a:txBody>
                  <a:tcPr marL="91402" marR="91402" marT="45701" marB="45701"/>
                </a:tc>
                <a:extLst>
                  <a:ext uri="{0D108BD9-81ED-4DB2-BD59-A6C34878D82A}">
                    <a16:rowId xmlns:a16="http://schemas.microsoft.com/office/drawing/2014/main" val="3781423819"/>
                  </a:ext>
                </a:extLst>
              </a:tr>
              <a:tr h="943087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保護者連絡先</a:t>
                      </a: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保護者氏名：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電話番号　：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メールアドレス：</a:t>
                      </a:r>
                    </a:p>
                  </a:txBody>
                  <a:tcPr marL="91402" marR="91402" marT="45701" marB="45701"/>
                </a:tc>
                <a:extLst>
                  <a:ext uri="{0D108BD9-81ED-4DB2-BD59-A6C34878D82A}">
                    <a16:rowId xmlns:a16="http://schemas.microsoft.com/office/drawing/2014/main" val="1901438670"/>
                  </a:ext>
                </a:extLst>
              </a:tr>
              <a:tr h="1188221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ギター経験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dist"/>
                      <a:endParaRPr kumimoji="1" lang="ja-JP" altLang="en-US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□初心者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□触ったことがある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□指弾きができる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pPr algn="l"/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□その他（　　　　　）</a:t>
                      </a:r>
                    </a:p>
                  </a:txBody>
                  <a:tcPr marL="91402" marR="91402" marT="45701" marB="45701" anchor="ctr"/>
                </a:tc>
                <a:extLst>
                  <a:ext uri="{0D108BD9-81ED-4DB2-BD59-A6C34878D82A}">
                    <a16:rowId xmlns:a16="http://schemas.microsoft.com/office/drawing/2014/main" val="3116958952"/>
                  </a:ext>
                </a:extLst>
              </a:tr>
              <a:tr h="1140680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応募理由</a:t>
                      </a:r>
                      <a:endParaRPr kumimoji="1" lang="en-US" altLang="ja-JP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  <a:p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（</a:t>
                      </a:r>
                      <a:r>
                        <a:rPr kumimoji="1" lang="ja-JP" altLang="ja-JP" sz="1500" kern="1200" dirty="0">
                          <a:solidFill>
                            <a:schemeClr val="dk1"/>
                          </a:solidFill>
                          <a:effectLst/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自己</a:t>
                      </a:r>
                      <a:r>
                        <a:rPr kumimoji="1" lang="en-US" altLang="ja-JP" sz="1500" kern="1200" dirty="0">
                          <a:solidFill>
                            <a:schemeClr val="dk1"/>
                          </a:solidFill>
                          <a:effectLst/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PR</a:t>
                      </a:r>
                      <a:r>
                        <a:rPr kumimoji="1" lang="ja-JP" altLang="ja-JP" sz="1500" kern="1200" dirty="0">
                          <a:solidFill>
                            <a:schemeClr val="dk1"/>
                          </a:solidFill>
                          <a:effectLst/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など自由にお書きください</a:t>
                      </a:r>
                      <a:r>
                        <a:rPr kumimoji="1" lang="ja-JP" altLang="en-US" sz="1800" dirty="0">
                          <a:latin typeface="Source Han Sans JP" panose="020B0600070205080204" charset="-128"/>
                          <a:ea typeface="Source Han Sans JP" panose="020B0600070205080204" charset="-128"/>
                        </a:rPr>
                        <a:t>）</a:t>
                      </a:r>
                    </a:p>
                  </a:txBody>
                  <a:tcPr marL="91402" marR="91402" marT="45701" marB="45701"/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latin typeface="Source Han Sans JP" panose="020B0600070205080204" charset="-128"/>
                        <a:ea typeface="Source Han Sans JP" panose="020B0600070205080204" charset="-128"/>
                      </a:endParaRPr>
                    </a:p>
                  </a:txBody>
                  <a:tcPr marL="91402" marR="91402" marT="45701" marB="45701"/>
                </a:tc>
                <a:extLst>
                  <a:ext uri="{0D108BD9-81ED-4DB2-BD59-A6C34878D82A}">
                    <a16:rowId xmlns:a16="http://schemas.microsoft.com/office/drawing/2014/main" val="2932583397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367237D-52C3-DEB8-0519-B947816D5E37}"/>
              </a:ext>
            </a:extLst>
          </p:cNvPr>
          <p:cNvSpPr txBox="1"/>
          <p:nvPr/>
        </p:nvSpPr>
        <p:spPr>
          <a:xfrm>
            <a:off x="425450" y="7556500"/>
            <a:ext cx="6705600" cy="196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99" dirty="0">
                <a:latin typeface="Source Han Sans JP" panose="020B0600070205080204" charset="-128"/>
                <a:ea typeface="Source Han Sans JP" panose="020B0600070205080204" charset="-128"/>
              </a:rPr>
              <a:t>【</a:t>
            </a:r>
            <a:r>
              <a:rPr kumimoji="1" lang="ja-JP" altLang="en-US" sz="1399" dirty="0">
                <a:latin typeface="Source Han Sans JP" panose="020B0600070205080204" charset="-128"/>
                <a:ea typeface="Source Han Sans JP" panose="020B0600070205080204" charset="-128"/>
              </a:rPr>
              <a:t>注意事項および同意事項</a:t>
            </a:r>
            <a:r>
              <a:rPr kumimoji="1" lang="en-US" altLang="ja-JP" sz="1399" dirty="0">
                <a:latin typeface="Source Han Sans JP" panose="020B0600070205080204" charset="-128"/>
                <a:ea typeface="Source Han Sans JP" panose="020B0600070205080204" charset="-128"/>
              </a:rPr>
              <a:t>】</a:t>
            </a:r>
          </a:p>
          <a:p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・ご記入いただいた個人情報は、本ワークショップの運営目的以外には使用いたしません。</a:t>
            </a:r>
            <a:endParaRPr kumimoji="1" lang="en-US" altLang="ja-JP" sz="1200" dirty="0"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・必ず保護者の同意を得た上でお申し込みください。</a:t>
            </a:r>
            <a:endParaRPr kumimoji="1" lang="en-US" altLang="ja-JP" sz="1200" dirty="0"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・持参されるギターの保管・管理は参加者ご自身でお願いいたします。会場内での盗難、　紛失、破損等の事故について、主催者は一切の責任を負いかねます。</a:t>
            </a:r>
            <a:endParaRPr kumimoji="1" lang="en-US" altLang="ja-JP" sz="1200" dirty="0"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・悪天候等のやむを得ない事情により、日程の変更や中止となる場合がございます。</a:t>
            </a:r>
            <a:endParaRPr kumimoji="1" lang="en-US" altLang="ja-JP" sz="1200" dirty="0">
              <a:latin typeface="Source Han Sans JP" panose="020B0600070205080204" charset="-128"/>
              <a:ea typeface="Source Han Sans JP" panose="020B0600070205080204" charset="-128"/>
            </a:endParaRPr>
          </a:p>
          <a:p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・ワークショップおよび発表会の映像・写真・記事・記録等（氏名・年齢・性別・肖像等の個人情報を含む）が、新聞・テレビ・雑誌・インターネット・</a:t>
            </a:r>
            <a:r>
              <a:rPr kumimoji="1" lang="en-US" altLang="ja-JP" sz="1200" dirty="0">
                <a:latin typeface="Source Han Sans JP" panose="020B0600070205080204" charset="-128"/>
                <a:ea typeface="Source Han Sans JP" panose="020B0600070205080204" charset="-128"/>
              </a:rPr>
              <a:t>SNS</a:t>
            </a:r>
            <a:r>
              <a:rPr kumimoji="1" lang="ja-JP" altLang="en-US" sz="1200" dirty="0">
                <a:latin typeface="Source Han Sans JP" panose="020B0600070205080204" charset="-128"/>
                <a:ea typeface="Source Han Sans JP" panose="020B0600070205080204" charset="-128"/>
              </a:rPr>
              <a:t>等に報道・掲載・利用されることを承諾するものとします。また、当該記録物に関する掲載権および使用権は、主催者に帰属します。</a:t>
            </a:r>
          </a:p>
        </p:txBody>
      </p:sp>
    </p:spTree>
    <p:extLst>
      <p:ext uri="{BB962C8B-B14F-4D97-AF65-F5344CB8AC3E}">
        <p14:creationId xmlns:p14="http://schemas.microsoft.com/office/powerpoint/2010/main" val="3289000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501</Words>
  <Application>Microsoft Office PowerPoint</Application>
  <PresentationFormat>ユーザー設定</PresentationFormat>
  <Paragraphs>72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HGS明朝E</vt:lpstr>
      <vt:lpstr>DNP 秀英丸ゴシック Std</vt:lpstr>
      <vt:lpstr>Calibri</vt:lpstr>
      <vt:lpstr>Source Han Sans JP</vt:lpstr>
      <vt:lpstr>Arial</vt:lpstr>
      <vt:lpstr>Office Theme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グリーン　植物　ワークショップ　ポップ　チラシ　A4</dc:title>
  <dc:creator>山田　慶子</dc:creator>
  <cp:lastModifiedBy>山田 慶子</cp:lastModifiedBy>
  <cp:revision>15</cp:revision>
  <cp:lastPrinted>2026-07-05T06:17:33Z</cp:lastPrinted>
  <dcterms:created xsi:type="dcterms:W3CDTF">2006-08-16T00:00:00Z</dcterms:created>
  <dcterms:modified xsi:type="dcterms:W3CDTF">2026-08-13T07:46:28Z</dcterms:modified>
  <dc:identifier>DAHOe5fiWks</dc:identifier>
</cp:coreProperties>
</file>