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240" userDrawn="1">
          <p15:clr>
            <a:srgbClr val="A4A3A4"/>
          </p15:clr>
        </p15:guide>
        <p15:guide id="4" pos="232" userDrawn="1">
          <p15:clr>
            <a:srgbClr val="A4A3A4"/>
          </p15:clr>
        </p15:guide>
        <p15:guide id="5" pos="4088" userDrawn="1">
          <p15:clr>
            <a:srgbClr val="A4A3A4"/>
          </p15:clr>
        </p15:guide>
        <p15:guide id="6" orient="horz" pos="60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404040"/>
    <a:srgbClr val="BFBFBF"/>
    <a:srgbClr val="595959"/>
    <a:srgbClr val="FF7C80"/>
    <a:srgbClr val="FF0066"/>
    <a:srgbClr val="FBE5D6"/>
    <a:srgbClr val="FF9999"/>
    <a:srgbClr val="FF9966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24"/>
    <p:restoredTop sz="94660"/>
  </p:normalViewPr>
  <p:slideViewPr>
    <p:cSldViewPr snapToGrid="0" showGuides="1">
      <p:cViewPr>
        <p:scale>
          <a:sx n="90" d="100"/>
          <a:sy n="90" d="100"/>
        </p:scale>
        <p:origin x="462" y="66"/>
      </p:cViewPr>
      <p:guideLst>
        <p:guide orient="horz" pos="3120"/>
        <p:guide pos="2160"/>
        <p:guide orient="horz" pos="240"/>
        <p:guide pos="232"/>
        <p:guide pos="4088"/>
        <p:guide orient="horz" pos="60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3397" y="745450"/>
            <a:ext cx="2580405" cy="372725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20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99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9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4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76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03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531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83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2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04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6A1FB-7C48-45E0-A212-B3872E9F12F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B6A08-ABBF-4311-BDC6-435C8C82D6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25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111"/>
          <p:cNvSpPr/>
          <p:nvPr/>
        </p:nvSpPr>
        <p:spPr bwMode="auto">
          <a:xfrm>
            <a:off x="714603" y="2587865"/>
            <a:ext cx="5437188" cy="1180066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2124000" bIns="144000" rtlCol="0" anchor="t">
            <a:noAutofit/>
          </a:bodyPr>
          <a:lstStyle/>
          <a:p>
            <a:pPr>
              <a:lnSpc>
                <a:spcPts val="1200"/>
              </a:lnSpc>
              <a:spcAft>
                <a:spcPts val="600"/>
              </a:spcAft>
            </a:pPr>
            <a:r>
              <a:rPr lang="ja-JP" altLang="en-US" sz="1000" b="1" spc="1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ラクラクチケット（旭川中心街共通駐車券）</a:t>
            </a:r>
            <a:endParaRPr lang="en-US" altLang="ja-JP" sz="1000" b="1" spc="1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kumimoji="1" lang="ja-JP" altLang="en-US" sz="8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中心部の加盟駐車場と加盟店が連携した駐車券システムです。</a:t>
            </a:r>
            <a:endParaRPr kumimoji="1" lang="en-US" altLang="ja-JP" sz="8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8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加盟駐車場に駐車し，加盟店で買い物をすると金額に応じたサービス券（ラクラクチケット）がもらえます。</a:t>
            </a:r>
            <a:endParaRPr kumimoji="1" lang="ja-JP" altLang="en-US" sz="8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08" name="六角形 120"/>
          <p:cNvSpPr/>
          <p:nvPr/>
        </p:nvSpPr>
        <p:spPr>
          <a:xfrm>
            <a:off x="5275330" y="2670963"/>
            <a:ext cx="758758" cy="992131"/>
          </a:xfrm>
          <a:prstGeom prst="hexagon">
            <a:avLst>
              <a:gd name="adj" fmla="val 0"/>
              <a:gd name="vf" fmla="val 11547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2000" rIns="0" bIns="0" rtlCol="0" anchor="t">
            <a:noAutofit/>
          </a:bodyPr>
          <a:lstStyle/>
          <a:p>
            <a:pPr algn="ctr">
              <a:lnSpc>
                <a:spcPts val="1300"/>
              </a:lnSpc>
            </a:pPr>
            <a:endParaRPr kumimoji="1" lang="en-US" altLang="ja-JP" sz="8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26" name="正方形/長方形 116"/>
          <p:cNvSpPr/>
          <p:nvPr/>
        </p:nvSpPr>
        <p:spPr>
          <a:xfrm>
            <a:off x="8347626" y="10189593"/>
            <a:ext cx="4277397" cy="17845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700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</p:txBody>
      </p:sp>
      <p:sp>
        <p:nvSpPr>
          <p:cNvPr id="1128" name="角丸四角形 72"/>
          <p:cNvSpPr/>
          <p:nvPr/>
        </p:nvSpPr>
        <p:spPr>
          <a:xfrm>
            <a:off x="546129" y="938369"/>
            <a:ext cx="648000" cy="648000"/>
          </a:xfrm>
          <a:prstGeom prst="roundRect">
            <a:avLst>
              <a:gd name="adj" fmla="val 6084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>
            <a:no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Arial Rounded MT Bold" panose="020F0704030504030204" pitchFamily="34" charset="0"/>
                <a:ea typeface="メイリオ" panose="020B0604030504040204" pitchFamily="50" charset="-128"/>
              </a:rPr>
              <a:t>P</a:t>
            </a:r>
            <a:endParaRPr kumimoji="1" lang="ja-JP" altLang="en-US" sz="4800" dirty="0">
              <a:solidFill>
                <a:schemeClr val="bg1"/>
              </a:solidFill>
              <a:latin typeface="Arial Rounded MT Bold" panose="020F070403050403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129" name="正方形/長方形 74"/>
          <p:cNvSpPr/>
          <p:nvPr/>
        </p:nvSpPr>
        <p:spPr bwMode="gray">
          <a:xfrm>
            <a:off x="151197" y="486684"/>
            <a:ext cx="5728480" cy="3712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ctr"/>
          <a:lstStyle/>
          <a:p>
            <a:pPr algn="ctr"/>
            <a:r>
              <a:rPr lang="ja-JP" altLang="en-US" sz="1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母子健康手帳の交付手続きや面談</a:t>
            </a:r>
            <a:r>
              <a:rPr kumimoji="1" lang="ja-JP" altLang="en-US" sz="1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等でお越しになる方へ</a:t>
            </a:r>
            <a:endParaRPr kumimoji="1" lang="en-US" altLang="ja-JP" sz="1400" spc="3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31" name="正方形/長方形 85"/>
          <p:cNvSpPr/>
          <p:nvPr/>
        </p:nvSpPr>
        <p:spPr bwMode="gray">
          <a:xfrm>
            <a:off x="504119" y="1869334"/>
            <a:ext cx="6121400" cy="547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>
              <a:lnSpc>
                <a:spcPts val="1600"/>
              </a:lnSpc>
            </a:pPr>
            <a:r>
              <a:rPr kumimoji="1" lang="ja-JP" altLang="en-US" sz="105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お車でお越しの際，近隣の「ラクラクチケット（旭川中心街共通駐車券）」加盟駐車場を</a:t>
            </a:r>
            <a:endParaRPr kumimoji="1" lang="en-US" altLang="ja-JP" sz="105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05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ご利用の方には，利用時間に応じた駐車場サービス券をお渡しします。</a:t>
            </a:r>
            <a:endParaRPr kumimoji="1" lang="en-US" altLang="ja-JP" sz="105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32" name="角丸四角形 132"/>
          <p:cNvSpPr/>
          <p:nvPr/>
        </p:nvSpPr>
        <p:spPr bwMode="invGray">
          <a:xfrm>
            <a:off x="846071" y="3476551"/>
            <a:ext cx="3153952" cy="180000"/>
          </a:xfrm>
          <a:prstGeom prst="roundRect">
            <a:avLst>
              <a:gd name="adj" fmla="val 50000"/>
            </a:avLst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36000" rtlCol="0" anchor="ctr">
            <a:noAutofit/>
          </a:bodyPr>
          <a:lstStyle/>
          <a:p>
            <a:pPr algn="ctr">
              <a:lnSpc>
                <a:spcPts val="1600"/>
              </a:lnSpc>
            </a:pPr>
            <a:r>
              <a:rPr kumimoji="1" lang="ja-JP" altLang="en-US" sz="700" spc="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ホームページ</a:t>
            </a:r>
            <a:r>
              <a:rPr kumimoji="1" lang="ja-JP" altLang="en-US" sz="800" spc="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800" spc="1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https://kaimonokouen.net/parking/</a:t>
            </a:r>
            <a:endParaRPr kumimoji="1" lang="ja-JP" altLang="en-US" sz="800" spc="1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33" name="角丸四角形 145"/>
          <p:cNvSpPr/>
          <p:nvPr/>
        </p:nvSpPr>
        <p:spPr>
          <a:xfrm>
            <a:off x="368300" y="3960962"/>
            <a:ext cx="6123299" cy="4651002"/>
          </a:xfrm>
          <a:prstGeom prst="roundRect">
            <a:avLst>
              <a:gd name="adj" fmla="val 1641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18000" rtlCol="0" anchor="ctr">
            <a:noAutofit/>
          </a:bodyPr>
          <a:lstStyle/>
          <a:p>
            <a:pPr algn="ctr">
              <a:lnSpc>
                <a:spcPts val="1600"/>
              </a:lnSpc>
            </a:pPr>
            <a:endParaRPr kumimoji="1" lang="ja-JP" altLang="en-US" sz="900" spc="1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34" name="正方形/長方形 146"/>
          <p:cNvSpPr/>
          <p:nvPr/>
        </p:nvSpPr>
        <p:spPr>
          <a:xfrm>
            <a:off x="504119" y="4020435"/>
            <a:ext cx="3496839" cy="3044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ラクラクチケット加盟駐車場の利用方法</a:t>
            </a:r>
          </a:p>
        </p:txBody>
      </p:sp>
      <p:sp>
        <p:nvSpPr>
          <p:cNvPr id="1135" name="ホームベース 148"/>
          <p:cNvSpPr/>
          <p:nvPr/>
        </p:nvSpPr>
        <p:spPr>
          <a:xfrm>
            <a:off x="506803" y="4325869"/>
            <a:ext cx="1940447" cy="216000"/>
          </a:xfrm>
          <a:prstGeom prst="homePlate">
            <a:avLst>
              <a:gd name="adj" fmla="val 445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8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STEP</a:t>
            </a:r>
            <a:r>
              <a:rPr lang="en-US" altLang="ja-JP" sz="12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endParaRPr kumimoji="1" lang="en-US" altLang="ja-JP" sz="1000" spc="100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anose="020F070403050403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36" name="正方形/長方形 149"/>
          <p:cNvSpPr/>
          <p:nvPr/>
        </p:nvSpPr>
        <p:spPr bwMode="ltGray">
          <a:xfrm>
            <a:off x="506804" y="4592009"/>
            <a:ext cx="1940446" cy="649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>
              <a:lnSpc>
                <a:spcPts val="1000"/>
              </a:lnSpc>
            </a:pPr>
            <a:r>
              <a:rPr lang="ja-JP" altLang="en-US" sz="700" spc="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お好きな</a:t>
            </a:r>
            <a:r>
              <a:rPr kumimoji="1" lang="ja-JP" altLang="en-US" sz="700" spc="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加盟駐車場に駐車してください。</a:t>
            </a:r>
            <a:endParaRPr kumimoji="1" lang="en-US" altLang="ja-JP" sz="700" spc="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kumimoji="1" lang="ja-JP" altLang="en-US" sz="1000" b="1" spc="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駐車券</a:t>
            </a:r>
            <a:r>
              <a:rPr kumimoji="1" lang="ja-JP" altLang="en-US" sz="700" spc="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または</a:t>
            </a:r>
            <a:r>
              <a:rPr kumimoji="1" lang="ja-JP" altLang="en-US" sz="1000" b="1" spc="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駐車証明書</a:t>
            </a:r>
            <a:r>
              <a:rPr kumimoji="1" lang="ja-JP" altLang="en-US" sz="700" spc="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900" spc="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300"/>
              </a:lnSpc>
            </a:pPr>
            <a:r>
              <a:rPr kumimoji="1" lang="ja-JP" altLang="en-US" sz="700" spc="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忘れずにお持ちください。</a:t>
            </a:r>
            <a:endParaRPr kumimoji="1" lang="en-US" altLang="ja-JP" sz="700" spc="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37" name="ホームベース 152"/>
          <p:cNvSpPr/>
          <p:nvPr/>
        </p:nvSpPr>
        <p:spPr bwMode="ltGray">
          <a:xfrm>
            <a:off x="3587226" y="4326760"/>
            <a:ext cx="1567472" cy="216000"/>
          </a:xfrm>
          <a:prstGeom prst="homePlate">
            <a:avLst>
              <a:gd name="adj" fmla="val 44573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900" spc="100" dirty="0">
                <a:solidFill>
                  <a:schemeClr val="bg1"/>
                </a:solidFill>
                <a:latin typeface="Arial Rounded MT Bold" panose="020F070403050403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STEP</a:t>
            </a:r>
            <a:r>
              <a:rPr lang="en-US" altLang="ja-JP" sz="1200" spc="100" dirty="0">
                <a:solidFill>
                  <a:schemeClr val="bg1"/>
                </a:solidFill>
                <a:latin typeface="Arial Rounded MT Bold" panose="020F070403050403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3</a:t>
            </a:r>
            <a:endParaRPr kumimoji="1" lang="en-US" altLang="ja-JP" sz="1000" spc="100" dirty="0">
              <a:solidFill>
                <a:schemeClr val="bg1"/>
              </a:solidFill>
              <a:latin typeface="Arial Rounded MT Bold" panose="020F070403050403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38" name="ホームベース 153"/>
          <p:cNvSpPr/>
          <p:nvPr/>
        </p:nvSpPr>
        <p:spPr bwMode="ltGray">
          <a:xfrm>
            <a:off x="5236881" y="4325003"/>
            <a:ext cx="963967" cy="216000"/>
          </a:xfrm>
          <a:prstGeom prst="homePlate">
            <a:avLst>
              <a:gd name="adj" fmla="val 44573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800" spc="100" dirty="0">
                <a:solidFill>
                  <a:schemeClr val="bg1"/>
                </a:solidFill>
                <a:latin typeface="Arial Rounded MT Bold" panose="020F070403050403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STEP</a:t>
            </a:r>
            <a:r>
              <a:rPr lang="en-US" altLang="ja-JP" sz="1200" spc="100" dirty="0">
                <a:solidFill>
                  <a:schemeClr val="bg1"/>
                </a:solidFill>
                <a:latin typeface="Arial Rounded MT Bold" panose="020F070403050403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4</a:t>
            </a:r>
            <a:endParaRPr kumimoji="1" lang="en-US" altLang="ja-JP" sz="1000" spc="100" dirty="0">
              <a:solidFill>
                <a:schemeClr val="bg1"/>
              </a:solidFill>
              <a:latin typeface="Arial Rounded MT Bold" panose="020F070403050403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39" name="正方形/長方形 155"/>
          <p:cNvSpPr/>
          <p:nvPr/>
        </p:nvSpPr>
        <p:spPr>
          <a:xfrm>
            <a:off x="3583624" y="4596852"/>
            <a:ext cx="1571074" cy="649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>
              <a:lnSpc>
                <a:spcPts val="1000"/>
              </a:lnSpc>
            </a:pPr>
            <a:r>
              <a:rPr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終了後，受付に</a:t>
            </a:r>
            <a:r>
              <a:rPr kumimoji="1"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駐車券または駐車証明書を提示して</a:t>
            </a:r>
            <a:r>
              <a:rPr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ください。利用時間に応じてサービス券をお渡しします。</a:t>
            </a:r>
            <a:endParaRPr lang="en-US" altLang="ja-JP" sz="7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000"/>
              </a:lnSpc>
            </a:pPr>
            <a:endParaRPr kumimoji="1" lang="ja-JP" altLang="en-US" sz="7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40" name="正方形/長方形 157"/>
          <p:cNvSpPr/>
          <p:nvPr/>
        </p:nvSpPr>
        <p:spPr>
          <a:xfrm>
            <a:off x="5236882" y="4611803"/>
            <a:ext cx="963967" cy="6294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>
              <a:lnSpc>
                <a:spcPts val="1000"/>
              </a:lnSpc>
            </a:pPr>
            <a:r>
              <a:rPr kumimoji="1"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精算機で精算し，出庫してください。</a:t>
            </a:r>
            <a:endParaRPr kumimoji="1" lang="en-US" altLang="ja-JP" sz="7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41" name="角丸四角形 159"/>
          <p:cNvSpPr/>
          <p:nvPr/>
        </p:nvSpPr>
        <p:spPr>
          <a:xfrm>
            <a:off x="547286" y="5504562"/>
            <a:ext cx="2597518" cy="203185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>
              <a:lnSpc>
                <a:spcPts val="1000"/>
              </a:lnSpc>
            </a:pPr>
            <a:r>
              <a:rPr kumimoji="1" lang="ja-JP" altLang="en-US" sz="8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利用する駐車場の駐車方式によって，</a:t>
            </a:r>
            <a:r>
              <a:rPr lang="ja-JP" altLang="en-US" sz="8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次のとおりとなります。</a:t>
            </a:r>
            <a:endParaRPr kumimoji="1" lang="en-US" altLang="ja-JP" sz="8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42" name="角丸四角形 8"/>
          <p:cNvSpPr/>
          <p:nvPr/>
        </p:nvSpPr>
        <p:spPr>
          <a:xfrm>
            <a:off x="4270824" y="2649117"/>
            <a:ext cx="860636" cy="236975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>
              <a:lnSpc>
                <a:spcPts val="900"/>
              </a:lnSpc>
            </a:pPr>
            <a:r>
              <a:rPr kumimoji="1" lang="ja-JP" altLang="en-US" sz="6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このステッカーが</a:t>
            </a:r>
            <a:endParaRPr kumimoji="1" lang="en-US" altLang="ja-JP" sz="6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900"/>
              </a:lnSpc>
            </a:pPr>
            <a:r>
              <a:rPr kumimoji="1" lang="ja-JP" altLang="en-US" sz="800" b="1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目印！</a:t>
            </a:r>
            <a:endParaRPr kumimoji="1" lang="ja-JP" altLang="en-US" sz="900" b="1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143" name="図 160"/>
          <p:cNvPicPr>
            <a:picLocks noChangeAspect="1"/>
          </p:cNvPicPr>
          <p:nvPr/>
        </p:nvPicPr>
        <p:blipFill>
          <a:blip r:embed="rId2">
            <a:grayscl/>
          </a:blip>
          <a:srcRect l="37500" t="2760" r="42291" b="3455"/>
          <a:stretch>
            <a:fillRect/>
          </a:stretch>
        </p:blipFill>
        <p:spPr bwMode="gray">
          <a:xfrm>
            <a:off x="4426389" y="2911889"/>
            <a:ext cx="549505" cy="759902"/>
          </a:xfrm>
          <a:prstGeom prst="rect">
            <a:avLst/>
          </a:prstGeom>
        </p:spPr>
      </p:pic>
      <p:cxnSp>
        <p:nvCxnSpPr>
          <p:cNvPr id="1144" name="直線コネクタ 25"/>
          <p:cNvCxnSpPr/>
          <p:nvPr/>
        </p:nvCxnSpPr>
        <p:spPr>
          <a:xfrm>
            <a:off x="547285" y="4874393"/>
            <a:ext cx="396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5" name="直線コネクタ 165"/>
          <p:cNvCxnSpPr/>
          <p:nvPr/>
        </p:nvCxnSpPr>
        <p:spPr>
          <a:xfrm>
            <a:off x="1261660" y="4879631"/>
            <a:ext cx="684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6" name="四角形: 角を丸くする 26"/>
          <p:cNvSpPr/>
          <p:nvPr/>
        </p:nvSpPr>
        <p:spPr bwMode="gray">
          <a:xfrm>
            <a:off x="648322" y="6218579"/>
            <a:ext cx="893157" cy="527319"/>
          </a:xfrm>
          <a:prstGeom prst="roundRect">
            <a:avLst>
              <a:gd name="adj" fmla="val 5549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36000" rtlCol="0" anchor="ctr"/>
          <a:lstStyle/>
          <a:p>
            <a:pPr algn="ctr"/>
            <a:r>
              <a:rPr kumimoji="1" lang="ja-JP" altLang="en-US" sz="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ゲート方式</a:t>
            </a:r>
          </a:p>
        </p:txBody>
      </p:sp>
      <p:sp>
        <p:nvSpPr>
          <p:cNvPr id="1147" name="四角形: 角を丸くする 166"/>
          <p:cNvSpPr/>
          <p:nvPr/>
        </p:nvSpPr>
        <p:spPr bwMode="gray">
          <a:xfrm>
            <a:off x="1623900" y="6218579"/>
            <a:ext cx="1428334" cy="527319"/>
          </a:xfrm>
          <a:prstGeom prst="roundRect">
            <a:avLst>
              <a:gd name="adj" fmla="val 5343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>
              <a:lnSpc>
                <a:spcPts val="1100"/>
              </a:lnSpc>
            </a:pPr>
            <a:r>
              <a:rPr kumimoji="1" lang="ja-JP" altLang="en-US" sz="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ロック板（フラップ）方式</a:t>
            </a:r>
            <a:endParaRPr kumimoji="1" lang="en-US" altLang="ja-JP" sz="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100"/>
              </a:lnSpc>
            </a:pPr>
            <a:r>
              <a:rPr lang="ja-JP" altLang="en-US" sz="8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800" spc="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or</a:t>
            </a:r>
            <a:endParaRPr kumimoji="1" lang="en-US" altLang="ja-JP" sz="800" spc="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100"/>
              </a:lnSpc>
            </a:pPr>
            <a:r>
              <a:rPr kumimoji="1" lang="ja-JP" altLang="en-US" sz="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フラップがない方式</a:t>
            </a:r>
          </a:p>
        </p:txBody>
      </p:sp>
      <p:cxnSp>
        <p:nvCxnSpPr>
          <p:cNvPr id="1148" name="直線コネクタ 32"/>
          <p:cNvCxnSpPr>
            <a:cxnSpLocks/>
          </p:cNvCxnSpPr>
          <p:nvPr/>
        </p:nvCxnSpPr>
        <p:spPr>
          <a:xfrm>
            <a:off x="4270824" y="2739970"/>
            <a:ext cx="72000" cy="14400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9" name="直線コネクタ 168"/>
          <p:cNvCxnSpPr>
            <a:cxnSpLocks/>
          </p:cNvCxnSpPr>
          <p:nvPr/>
        </p:nvCxnSpPr>
        <p:spPr>
          <a:xfrm flipH="1">
            <a:off x="5043603" y="2731579"/>
            <a:ext cx="72000" cy="14400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0" name="正方形/長方形 169"/>
          <p:cNvSpPr/>
          <p:nvPr/>
        </p:nvSpPr>
        <p:spPr>
          <a:xfrm>
            <a:off x="504119" y="8671438"/>
            <a:ext cx="1047264" cy="226788"/>
          </a:xfrm>
          <a:prstGeom prst="rect">
            <a:avLst/>
          </a:prstGeom>
          <a:noFill/>
          <a:ln w="63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0" rtlCol="0" anchor="ctr"/>
          <a:lstStyle/>
          <a:p>
            <a:pPr algn="ctr"/>
            <a:r>
              <a:rPr kumimoji="1" lang="ja-JP" altLang="en-US" sz="1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お問合せ先</a:t>
            </a:r>
          </a:p>
        </p:txBody>
      </p:sp>
      <p:pic>
        <p:nvPicPr>
          <p:cNvPr id="1151" name="図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200" y="5494383"/>
            <a:ext cx="3045504" cy="1963955"/>
          </a:xfrm>
          <a:prstGeom prst="rect">
            <a:avLst/>
          </a:prstGeom>
        </p:spPr>
      </p:pic>
      <p:pic>
        <p:nvPicPr>
          <p:cNvPr id="1152" name="図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gray">
          <a:xfrm>
            <a:off x="5331564" y="3025885"/>
            <a:ext cx="644220" cy="644220"/>
          </a:xfrm>
          <a:prstGeom prst="rect">
            <a:avLst/>
          </a:prstGeom>
        </p:spPr>
      </p:pic>
      <p:sp>
        <p:nvSpPr>
          <p:cNvPr id="1153" name="ホームベース 152"/>
          <p:cNvSpPr/>
          <p:nvPr/>
        </p:nvSpPr>
        <p:spPr>
          <a:xfrm>
            <a:off x="2531238" y="4327396"/>
            <a:ext cx="972000" cy="220238"/>
          </a:xfrm>
          <a:prstGeom prst="homePlat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0" tIns="18000" rIns="0" bIns="0" rtlCol="0" anchor="ctr"/>
          <a:lstStyle/>
          <a:p>
            <a:pPr algn="ctr"/>
            <a:r>
              <a:rPr lang="en-US" altLang="ja-JP" sz="8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Rounded MT Bold" panose="020F070403050403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STEP</a:t>
            </a:r>
            <a:r>
              <a:rPr lang="en-US" altLang="ja-JP" sz="12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Rounded MT Bold" panose="020F070403050403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2</a:t>
            </a:r>
            <a:endParaRPr lang="en-US" altLang="ja-JP" sz="1000" spc="100" dirty="0">
              <a:solidFill>
                <a:schemeClr val="tx1">
                  <a:lumMod val="75000"/>
                  <a:lumOff val="25000"/>
                </a:schemeClr>
              </a:solidFill>
              <a:latin typeface="Arial Rounded MT Bold" panose="020F070403050403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54" name="正方形/長方形 144"/>
          <p:cNvSpPr/>
          <p:nvPr/>
        </p:nvSpPr>
        <p:spPr>
          <a:xfrm>
            <a:off x="5354628" y="2732135"/>
            <a:ext cx="603280" cy="33916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kumimoji="1" lang="ja-JP" altLang="en-US" sz="5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ラクラクチケットの詳細，加盟駐車場の情報はホームページで確認してください。</a:t>
            </a:r>
            <a:endParaRPr kumimoji="1" lang="en-US" altLang="ja-JP" sz="5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55" name="角丸四角形 159"/>
          <p:cNvSpPr/>
          <p:nvPr/>
        </p:nvSpPr>
        <p:spPr>
          <a:xfrm>
            <a:off x="547285" y="5292035"/>
            <a:ext cx="2597518" cy="216000"/>
          </a:xfrm>
          <a:prstGeom prst="round2Same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 algn="ctr"/>
            <a:r>
              <a:rPr kumimoji="1" lang="ja-JP" altLang="en-US" sz="900" b="1" spc="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駐車券 と 駐車証明書</a:t>
            </a:r>
            <a:endParaRPr kumimoji="1" lang="en-US" altLang="ja-JP" sz="800" spc="1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156" name="直線矢印コネクタ 27"/>
          <p:cNvCxnSpPr>
            <a:cxnSpLocks/>
          </p:cNvCxnSpPr>
          <p:nvPr/>
        </p:nvCxnSpPr>
        <p:spPr>
          <a:xfrm flipH="1">
            <a:off x="1103477" y="6743517"/>
            <a:ext cx="0" cy="11713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/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7" name="直線矢印コネクタ 109"/>
          <p:cNvCxnSpPr>
            <a:cxnSpLocks/>
          </p:cNvCxnSpPr>
          <p:nvPr/>
        </p:nvCxnSpPr>
        <p:spPr>
          <a:xfrm>
            <a:off x="2342829" y="6743517"/>
            <a:ext cx="0" cy="11713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/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8" name="正方形/長方形 110"/>
          <p:cNvSpPr/>
          <p:nvPr/>
        </p:nvSpPr>
        <p:spPr bwMode="gray">
          <a:xfrm>
            <a:off x="636902" y="6863028"/>
            <a:ext cx="904577" cy="258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0" rtlCol="0" anchor="ctr"/>
          <a:lstStyle/>
          <a:p>
            <a:pPr algn="ctr">
              <a:lnSpc>
                <a:spcPts val="1100"/>
              </a:lnSpc>
            </a:pPr>
            <a:r>
              <a:rPr lang="ja-JP" altLang="en-US" sz="1000" b="1" spc="100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駐車券</a:t>
            </a:r>
            <a:endParaRPr kumimoji="1" lang="ja-JP" altLang="en-US" sz="1000" b="1" spc="100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59" name="正方形/長方形 117"/>
          <p:cNvSpPr/>
          <p:nvPr/>
        </p:nvSpPr>
        <p:spPr bwMode="gray">
          <a:xfrm>
            <a:off x="1623900" y="6863028"/>
            <a:ext cx="1431870" cy="258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0" rtlCol="0" anchor="ctr"/>
          <a:lstStyle/>
          <a:p>
            <a:pPr algn="ctr">
              <a:lnSpc>
                <a:spcPts val="1100"/>
              </a:lnSpc>
            </a:pPr>
            <a:r>
              <a:rPr lang="ja-JP" altLang="en-US" sz="1000" b="1" spc="100" dirty="0">
                <a:solidFill>
                  <a:schemeClr val="bg1">
                    <a:lumMod val="6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駐車証明書</a:t>
            </a:r>
            <a:endParaRPr kumimoji="1" lang="ja-JP" altLang="en-US" sz="1000" b="1" spc="100" dirty="0">
              <a:solidFill>
                <a:schemeClr val="bg1">
                  <a:lumMod val="6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60" name="正方形/長方形 118"/>
          <p:cNvSpPr/>
          <p:nvPr/>
        </p:nvSpPr>
        <p:spPr>
          <a:xfrm>
            <a:off x="1623823" y="7096011"/>
            <a:ext cx="1431946" cy="324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0" bIns="0" rtlCol="0" anchor="t"/>
          <a:lstStyle/>
          <a:p>
            <a:pPr>
              <a:lnSpc>
                <a:spcPts val="800"/>
              </a:lnSpc>
            </a:pPr>
            <a:r>
              <a:rPr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精算機で，車を停めた車室番号を押して「駐車証明書」を発行し，お持ちください。</a:t>
            </a:r>
            <a:endParaRPr kumimoji="1" lang="ja-JP" altLang="en-US" sz="7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61" name="正方形/長方形 119"/>
          <p:cNvSpPr/>
          <p:nvPr/>
        </p:nvSpPr>
        <p:spPr>
          <a:xfrm>
            <a:off x="635680" y="7096011"/>
            <a:ext cx="905799" cy="324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0" bIns="0" rtlCol="0" anchor="t"/>
          <a:lstStyle/>
          <a:p>
            <a:pPr>
              <a:lnSpc>
                <a:spcPts val="800"/>
              </a:lnSpc>
            </a:pPr>
            <a:r>
              <a:rPr kumimoji="1"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駐車券をそのままお持ちください。</a:t>
            </a:r>
          </a:p>
        </p:txBody>
      </p:sp>
      <p:sp>
        <p:nvSpPr>
          <p:cNvPr id="1162" name="角丸四角形 132"/>
          <p:cNvSpPr/>
          <p:nvPr/>
        </p:nvSpPr>
        <p:spPr>
          <a:xfrm>
            <a:off x="546129" y="7625575"/>
            <a:ext cx="2585060" cy="8778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0" rIns="0" bIns="0" rtlCol="0" anchor="ctr">
            <a:noAutofit/>
          </a:bodyPr>
          <a:lstStyle/>
          <a:p>
            <a:pPr>
              <a:lnSpc>
                <a:spcPts val="900"/>
              </a:lnSpc>
              <a:spcAft>
                <a:spcPts val="300"/>
              </a:spcAft>
            </a:pPr>
            <a:r>
              <a:rPr lang="ja-JP" altLang="en-US" sz="7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・</a:t>
            </a:r>
            <a:r>
              <a:rPr lang="ja-JP" altLang="en-US" sz="800" b="1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旭川駅前イオンやタイムズの駐車場では</a:t>
            </a:r>
            <a:endParaRPr lang="en-US" altLang="ja-JP" sz="800" b="1" spc="1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>
              <a:lnSpc>
                <a:spcPts val="900"/>
              </a:lnSpc>
              <a:spcAft>
                <a:spcPts val="300"/>
              </a:spcAft>
            </a:pPr>
            <a:r>
              <a:rPr lang="ja-JP" altLang="en-US" sz="800" b="1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　ラクラクチケットを使用できません！</a:t>
            </a:r>
            <a:endParaRPr lang="en-US" altLang="ja-JP" sz="800" b="1" spc="1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>
              <a:lnSpc>
                <a:spcPts val="900"/>
              </a:lnSpc>
              <a:spcAft>
                <a:spcPts val="300"/>
              </a:spcAft>
            </a:pPr>
            <a:endParaRPr lang="en-US" altLang="ja-JP" sz="800" b="1" spc="1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>
              <a:lnSpc>
                <a:spcPts val="900"/>
              </a:lnSpc>
            </a:pPr>
            <a:r>
              <a:rPr lang="ja-JP" altLang="en-US" sz="7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・ご希望の駐車場が満車の場合があります。</a:t>
            </a:r>
            <a:endParaRPr lang="en-US" altLang="ja-JP" sz="700" spc="100" dirty="0">
              <a:solidFill>
                <a:schemeClr val="tx1">
                  <a:lumMod val="65000"/>
                  <a:lumOff val="35000"/>
                </a:schemeClr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>
              <a:lnSpc>
                <a:spcPts val="900"/>
              </a:lnSpc>
            </a:pPr>
            <a:r>
              <a:rPr lang="ja-JP" altLang="en-US" sz="7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・駐車券・駐車証明書の紛失に注意してくださ</a:t>
            </a:r>
            <a:r>
              <a:rPr lang="ja-JP" altLang="en-US" sz="700" spc="1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い。</a:t>
            </a:r>
            <a:endParaRPr kumimoji="1" lang="ja-JP" altLang="en-US" sz="700" spc="1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63" name="楕円 51"/>
          <p:cNvSpPr/>
          <p:nvPr/>
        </p:nvSpPr>
        <p:spPr>
          <a:xfrm>
            <a:off x="4490899" y="5916505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楕円 127"/>
          <p:cNvSpPr/>
          <p:nvPr/>
        </p:nvSpPr>
        <p:spPr>
          <a:xfrm>
            <a:off x="4495133" y="6509171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楕円 128"/>
          <p:cNvSpPr/>
          <p:nvPr/>
        </p:nvSpPr>
        <p:spPr>
          <a:xfrm>
            <a:off x="4490899" y="6776731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楕円 129"/>
          <p:cNvSpPr/>
          <p:nvPr/>
        </p:nvSpPr>
        <p:spPr>
          <a:xfrm>
            <a:off x="4690365" y="6698462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正方形/長方形 52"/>
          <p:cNvSpPr/>
          <p:nvPr/>
        </p:nvSpPr>
        <p:spPr>
          <a:xfrm>
            <a:off x="4622799" y="6499507"/>
            <a:ext cx="278971" cy="165748"/>
          </a:xfrm>
          <a:prstGeom prst="rect">
            <a:avLst/>
          </a:prstGeom>
          <a:pattFill prst="ltUpDiag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楕円 133"/>
          <p:cNvSpPr/>
          <p:nvPr/>
        </p:nvSpPr>
        <p:spPr>
          <a:xfrm>
            <a:off x="5074717" y="6065045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楕円 134"/>
          <p:cNvSpPr/>
          <p:nvPr/>
        </p:nvSpPr>
        <p:spPr>
          <a:xfrm>
            <a:off x="5133011" y="5914149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正方形/長方形 135"/>
          <p:cNvSpPr/>
          <p:nvPr/>
        </p:nvSpPr>
        <p:spPr>
          <a:xfrm>
            <a:off x="4998861" y="6158318"/>
            <a:ext cx="206150" cy="13044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600" dirty="0" err="1">
                <a:latin typeface="Segoe UI" panose="020B0502040204020203" pitchFamily="34" charset="0"/>
                <a:cs typeface="Segoe UI" panose="020B0502040204020203" pitchFamily="34" charset="0"/>
              </a:rPr>
              <a:t>A.s.h</a:t>
            </a:r>
            <a:endParaRPr kumimoji="1" lang="ja-JP" altLang="en-US" sz="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71" name="正方形/長方形 136"/>
          <p:cNvSpPr/>
          <p:nvPr/>
        </p:nvSpPr>
        <p:spPr>
          <a:xfrm>
            <a:off x="5002615" y="6507384"/>
            <a:ext cx="202396" cy="345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700"/>
              </a:lnSpc>
            </a:pPr>
            <a:r>
              <a: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ﾌｨｰﾙ</a:t>
            </a:r>
            <a:endParaRPr kumimoji="1"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algn="ctr">
              <a:lnSpc>
                <a:spcPts val="700"/>
              </a:lnSpc>
            </a:pPr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旭川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72" name="正方形/長方形 137"/>
          <p:cNvSpPr/>
          <p:nvPr/>
        </p:nvSpPr>
        <p:spPr>
          <a:xfrm>
            <a:off x="5264944" y="6158318"/>
            <a:ext cx="214312" cy="13223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ﾏﾙｶﾂ</a:t>
            </a:r>
          </a:p>
        </p:txBody>
      </p:sp>
      <p:sp>
        <p:nvSpPr>
          <p:cNvPr id="1173" name="正方形/長方形 138"/>
          <p:cNvSpPr/>
          <p:nvPr/>
        </p:nvSpPr>
        <p:spPr>
          <a:xfrm>
            <a:off x="5867400" y="6160304"/>
            <a:ext cx="207169" cy="12845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ｵｸﾉ</a:t>
            </a:r>
            <a:endParaRPr kumimoji="1"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74" name="楕円 139"/>
          <p:cNvSpPr/>
          <p:nvPr/>
        </p:nvSpPr>
        <p:spPr>
          <a:xfrm>
            <a:off x="5004690" y="7080780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楕円 141"/>
          <p:cNvSpPr/>
          <p:nvPr/>
        </p:nvSpPr>
        <p:spPr>
          <a:xfrm>
            <a:off x="5275971" y="6509171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楕円 147"/>
          <p:cNvSpPr/>
          <p:nvPr/>
        </p:nvSpPr>
        <p:spPr>
          <a:xfrm>
            <a:off x="5276851" y="6612239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楕円 150"/>
          <p:cNvSpPr/>
          <p:nvPr/>
        </p:nvSpPr>
        <p:spPr>
          <a:xfrm>
            <a:off x="5311971" y="5909847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78" name="楕円 161"/>
          <p:cNvSpPr/>
          <p:nvPr/>
        </p:nvSpPr>
        <p:spPr>
          <a:xfrm>
            <a:off x="5402007" y="6038251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79" name="楕円 162"/>
          <p:cNvSpPr/>
          <p:nvPr/>
        </p:nvSpPr>
        <p:spPr>
          <a:xfrm>
            <a:off x="5402007" y="5696299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80" name="正方形/長方形 163"/>
          <p:cNvSpPr/>
          <p:nvPr/>
        </p:nvSpPr>
        <p:spPr bwMode="ltGray">
          <a:xfrm>
            <a:off x="3542203" y="5958923"/>
            <a:ext cx="222250" cy="8876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0" tIns="0" rIns="0" bIns="0" rtlCol="0" anchor="ctr"/>
          <a:lstStyle/>
          <a:p>
            <a:pPr algn="ctr"/>
            <a:r>
              <a:rPr kumimoji="1" lang="ja-JP" altLang="en-US" sz="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旭　川　駅</a:t>
            </a:r>
          </a:p>
        </p:txBody>
      </p:sp>
      <p:sp>
        <p:nvSpPr>
          <p:cNvPr id="1181" name="正方形/長方形 171"/>
          <p:cNvSpPr/>
          <p:nvPr/>
        </p:nvSpPr>
        <p:spPr>
          <a:xfrm>
            <a:off x="5603081" y="6975853"/>
            <a:ext cx="202407" cy="12756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0" rtlCol="0" anchor="ctr"/>
          <a:lstStyle/>
          <a:p>
            <a:pPr algn="ctr"/>
            <a:r>
              <a:rPr kumimoji="1" lang="ja-JP" altLang="en-US" sz="400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北海道</a:t>
            </a:r>
            <a:endParaRPr kumimoji="1" lang="en-US" altLang="ja-JP" sz="400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algn="ctr"/>
            <a:r>
              <a:rPr kumimoji="1" lang="ja-JP" altLang="en-US" sz="400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銀行</a:t>
            </a:r>
          </a:p>
        </p:txBody>
      </p:sp>
      <p:sp>
        <p:nvSpPr>
          <p:cNvPr id="1182" name="楕円 172"/>
          <p:cNvSpPr/>
          <p:nvPr/>
        </p:nvSpPr>
        <p:spPr>
          <a:xfrm>
            <a:off x="5866315" y="7034556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楕円 173"/>
          <p:cNvSpPr/>
          <p:nvPr/>
        </p:nvSpPr>
        <p:spPr>
          <a:xfrm>
            <a:off x="6208743" y="6216761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楕円 174"/>
          <p:cNvSpPr/>
          <p:nvPr/>
        </p:nvSpPr>
        <p:spPr>
          <a:xfrm>
            <a:off x="6208743" y="6636244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角丸四角形 132"/>
          <p:cNvSpPr/>
          <p:nvPr/>
        </p:nvSpPr>
        <p:spPr bwMode="ltGray">
          <a:xfrm>
            <a:off x="3816378" y="6127542"/>
            <a:ext cx="738953" cy="252000"/>
          </a:xfrm>
          <a:prstGeom prst="roundRect">
            <a:avLst>
              <a:gd name="adj" fmla="val 9628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0" rIns="0" bIns="0" rtlCol="0" anchor="ctr">
            <a:noAutofit/>
          </a:bodyPr>
          <a:lstStyle/>
          <a:p>
            <a:r>
              <a:rPr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宮下パーキング</a:t>
            </a:r>
            <a:endParaRPr kumimoji="1" lang="en-US" altLang="ja-JP" sz="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ゲート式</a:t>
            </a:r>
            <a:endParaRPr kumimoji="1" lang="ja-JP" altLang="en-US" sz="700" b="1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86" name="六角形 179"/>
          <p:cNvSpPr/>
          <p:nvPr/>
        </p:nvSpPr>
        <p:spPr>
          <a:xfrm>
            <a:off x="4224247" y="6163218"/>
            <a:ext cx="366745" cy="216323"/>
          </a:xfrm>
          <a:prstGeom prst="hexagon">
            <a:avLst>
              <a:gd name="adj" fmla="val 0"/>
              <a:gd name="vf" fmla="val 11547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2000" rIns="0" bIns="0" rtlCol="0" anchor="ctr">
            <a:noAutofit/>
          </a:bodyPr>
          <a:lstStyle/>
          <a:p>
            <a:pPr algn="ctr">
              <a:lnSpc>
                <a:spcPts val="1300"/>
              </a:lnSpc>
            </a:pPr>
            <a:endParaRPr kumimoji="1" lang="en-US" altLang="ja-JP" sz="800" spc="1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87" name="角丸四角形 132"/>
          <p:cNvSpPr/>
          <p:nvPr/>
        </p:nvSpPr>
        <p:spPr bwMode="ltGray">
          <a:xfrm>
            <a:off x="3959225" y="5522468"/>
            <a:ext cx="959925" cy="252000"/>
          </a:xfrm>
          <a:prstGeom prst="roundRect">
            <a:avLst>
              <a:gd name="adj" fmla="val 9628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0" rIns="0" bIns="0" rtlCol="0" anchor="ctr">
            <a:noAutofit/>
          </a:bodyPr>
          <a:lstStyle/>
          <a:p>
            <a:r>
              <a:rPr kumimoji="1"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リパーク宮下通</a:t>
            </a:r>
            <a:r>
              <a:rPr lang="en-US" altLang="ja-JP" sz="600" b="1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7</a:t>
            </a:r>
            <a:r>
              <a:rPr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丁目</a:t>
            </a:r>
            <a:endParaRPr lang="en-US" altLang="ja-JP" sz="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フラップなし</a:t>
            </a:r>
            <a:endParaRPr kumimoji="1" lang="ja-JP" altLang="en-US" sz="700" b="1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88" name="六角形 177"/>
          <p:cNvSpPr/>
          <p:nvPr/>
        </p:nvSpPr>
        <p:spPr>
          <a:xfrm>
            <a:off x="4602993" y="5548876"/>
            <a:ext cx="366745" cy="221233"/>
          </a:xfrm>
          <a:prstGeom prst="hexagon">
            <a:avLst>
              <a:gd name="adj" fmla="val 0"/>
              <a:gd name="vf" fmla="val 11547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2000" rIns="0" bIns="0" rtlCol="0" anchor="ctr">
            <a:noAutofit/>
          </a:bodyPr>
          <a:lstStyle/>
          <a:p>
            <a:pPr algn="ctr">
              <a:lnSpc>
                <a:spcPts val="1300"/>
              </a:lnSpc>
            </a:pPr>
            <a:endParaRPr kumimoji="1" lang="en-US" altLang="ja-JP" sz="800" spc="1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89" name="正方形/長方形 181"/>
          <p:cNvSpPr/>
          <p:nvPr/>
        </p:nvSpPr>
        <p:spPr>
          <a:xfrm>
            <a:off x="4831076" y="6327726"/>
            <a:ext cx="981292" cy="1377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600" spc="100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平和通買物公園</a:t>
            </a:r>
            <a:endParaRPr kumimoji="1" lang="ja-JP" altLang="en-US" sz="600" spc="100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90" name="楕円 183"/>
          <p:cNvSpPr/>
          <p:nvPr/>
        </p:nvSpPr>
        <p:spPr>
          <a:xfrm>
            <a:off x="4158242" y="6493043"/>
            <a:ext cx="72000" cy="72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角丸四角形 132"/>
          <p:cNvSpPr/>
          <p:nvPr/>
        </p:nvSpPr>
        <p:spPr bwMode="ltGray">
          <a:xfrm>
            <a:off x="3563865" y="6998206"/>
            <a:ext cx="889869" cy="252000"/>
          </a:xfrm>
          <a:prstGeom prst="roundRect">
            <a:avLst>
              <a:gd name="adj" fmla="val 9628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0" rIns="0" bIns="0" rtlCol="0" anchor="ctr">
            <a:noAutofit/>
          </a:bodyPr>
          <a:lstStyle/>
          <a:p>
            <a:r>
              <a:rPr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ルートイン</a:t>
            </a:r>
            <a:r>
              <a:rPr lang="en-US" altLang="ja-JP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Grand</a:t>
            </a:r>
          </a:p>
          <a:p>
            <a:r>
              <a:rPr kumimoji="1"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有人・タワー</a:t>
            </a:r>
            <a:endParaRPr kumimoji="1" lang="ja-JP" altLang="en-US" sz="700" b="1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92" name="六角形 185"/>
          <p:cNvSpPr/>
          <p:nvPr/>
        </p:nvSpPr>
        <p:spPr>
          <a:xfrm>
            <a:off x="4064791" y="7034432"/>
            <a:ext cx="390719" cy="215773"/>
          </a:xfrm>
          <a:prstGeom prst="hexagon">
            <a:avLst>
              <a:gd name="adj" fmla="val 0"/>
              <a:gd name="vf" fmla="val 11547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2000" rIns="0" bIns="0" rtlCol="0" anchor="ctr">
            <a:noAutofit/>
          </a:bodyPr>
          <a:lstStyle/>
          <a:p>
            <a:pPr algn="ctr">
              <a:lnSpc>
                <a:spcPts val="1300"/>
              </a:lnSpc>
            </a:pPr>
            <a:endParaRPr kumimoji="1" lang="en-US" altLang="ja-JP" sz="800" spc="1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93" name="角丸四角形 132"/>
          <p:cNvSpPr/>
          <p:nvPr/>
        </p:nvSpPr>
        <p:spPr bwMode="invGray">
          <a:xfrm>
            <a:off x="4590992" y="7185984"/>
            <a:ext cx="1012089" cy="252000"/>
          </a:xfrm>
          <a:prstGeom prst="roundRect">
            <a:avLst>
              <a:gd name="adj" fmla="val 9628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0" rIns="0" bIns="0" rtlCol="0" anchor="ctr">
            <a:noAutofit/>
          </a:bodyPr>
          <a:lstStyle/>
          <a:p>
            <a:r>
              <a:rPr lang="en-US" altLang="ja-JP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D</a:t>
            </a:r>
            <a:r>
              <a:rPr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パーキング旭川駅前</a:t>
            </a:r>
            <a:endParaRPr lang="en-US" altLang="ja-JP" sz="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r>
              <a:rPr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ゲート式</a:t>
            </a:r>
            <a:r>
              <a:rPr kumimoji="1"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・立体</a:t>
            </a:r>
            <a:endParaRPr kumimoji="1" lang="ja-JP" altLang="en-US" sz="700" b="1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194" name="六角形 188"/>
          <p:cNvSpPr/>
          <p:nvPr/>
        </p:nvSpPr>
        <p:spPr>
          <a:xfrm>
            <a:off x="5222202" y="7232993"/>
            <a:ext cx="403435" cy="206049"/>
          </a:xfrm>
          <a:prstGeom prst="hexagon">
            <a:avLst>
              <a:gd name="adj" fmla="val 0"/>
              <a:gd name="vf" fmla="val 11547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2000" rIns="0" bIns="0" rtlCol="0" anchor="ctr">
            <a:noAutofit/>
          </a:bodyPr>
          <a:lstStyle/>
          <a:p>
            <a:pPr algn="ctr">
              <a:lnSpc>
                <a:spcPts val="1300"/>
              </a:lnSpc>
            </a:pPr>
            <a:endParaRPr kumimoji="1" lang="en-US" altLang="ja-JP" sz="800" spc="1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95" name="正方形/長方形 190"/>
          <p:cNvSpPr/>
          <p:nvPr/>
        </p:nvSpPr>
        <p:spPr>
          <a:xfrm>
            <a:off x="3534915" y="5277847"/>
            <a:ext cx="2830789" cy="1450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8000" rIns="0" bIns="0" rtlCol="0" anchor="ctr"/>
          <a:lstStyle/>
          <a:p>
            <a:r>
              <a:rPr kumimoji="1" lang="ja-JP" altLang="en-US" sz="8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周辺のラクラクチケット加盟駐車場位置図</a:t>
            </a:r>
          </a:p>
        </p:txBody>
      </p:sp>
      <p:cxnSp>
        <p:nvCxnSpPr>
          <p:cNvPr id="1196" name="直線コネクタ 4"/>
          <p:cNvCxnSpPr/>
          <p:nvPr/>
        </p:nvCxnSpPr>
        <p:spPr>
          <a:xfrm flipH="1">
            <a:off x="4527550" y="5771293"/>
            <a:ext cx="0" cy="144000"/>
          </a:xfrm>
          <a:prstGeom prst="line">
            <a:avLst/>
          </a:prstGeom>
          <a:ln w="9525">
            <a:solidFill>
              <a:srgbClr val="595959"/>
            </a:solidFill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7" name="直線コネクタ 121"/>
          <p:cNvCxnSpPr/>
          <p:nvPr/>
        </p:nvCxnSpPr>
        <p:spPr>
          <a:xfrm flipV="1">
            <a:off x="4723643" y="6770463"/>
            <a:ext cx="0" cy="415521"/>
          </a:xfrm>
          <a:prstGeom prst="line">
            <a:avLst/>
          </a:prstGeom>
          <a:ln w="9525">
            <a:solidFill>
              <a:srgbClr val="595959"/>
            </a:solidFill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8" name="フリーフォーム 9"/>
          <p:cNvSpPr/>
          <p:nvPr/>
        </p:nvSpPr>
        <p:spPr>
          <a:xfrm rot="16200000" flipV="1">
            <a:off x="4348390" y="6941718"/>
            <a:ext cx="262372" cy="95947"/>
          </a:xfrm>
          <a:custGeom>
            <a:avLst/>
            <a:gdLst>
              <a:gd name="connsiteX0" fmla="*/ 0 w 136525"/>
              <a:gd name="connsiteY0" fmla="*/ 187325 h 187325"/>
              <a:gd name="connsiteX1" fmla="*/ 0 w 136525"/>
              <a:gd name="connsiteY1" fmla="*/ 0 h 187325"/>
              <a:gd name="connsiteX2" fmla="*/ 136525 w 136525"/>
              <a:gd name="connsiteY2" fmla="*/ 0 h 187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6525" h="187325">
                <a:moveTo>
                  <a:pt x="0" y="187325"/>
                </a:moveTo>
                <a:lnTo>
                  <a:pt x="0" y="0"/>
                </a:lnTo>
                <a:lnTo>
                  <a:pt x="136525" y="0"/>
                </a:lnTo>
              </a:path>
            </a:pathLst>
          </a:custGeom>
          <a:noFill/>
          <a:ln w="9525">
            <a:solidFill>
              <a:srgbClr val="595959"/>
            </a:solidFill>
            <a:tailEnd type="arrow" w="med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22"/>
          <p:cNvSpPr/>
          <p:nvPr/>
        </p:nvSpPr>
        <p:spPr>
          <a:xfrm flipV="1">
            <a:off x="4346575" y="6375691"/>
            <a:ext cx="136525" cy="169253"/>
          </a:xfrm>
          <a:custGeom>
            <a:avLst/>
            <a:gdLst>
              <a:gd name="connsiteX0" fmla="*/ 0 w 136525"/>
              <a:gd name="connsiteY0" fmla="*/ 187325 h 187325"/>
              <a:gd name="connsiteX1" fmla="*/ 0 w 136525"/>
              <a:gd name="connsiteY1" fmla="*/ 0 h 187325"/>
              <a:gd name="connsiteX2" fmla="*/ 136525 w 136525"/>
              <a:gd name="connsiteY2" fmla="*/ 0 h 187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6525" h="187325">
                <a:moveTo>
                  <a:pt x="0" y="187325"/>
                </a:moveTo>
                <a:lnTo>
                  <a:pt x="0" y="0"/>
                </a:lnTo>
                <a:lnTo>
                  <a:pt x="136525" y="0"/>
                </a:lnTo>
              </a:path>
            </a:pathLst>
          </a:custGeom>
          <a:noFill/>
          <a:ln w="9525">
            <a:solidFill>
              <a:srgbClr val="595959"/>
            </a:solidFill>
            <a:tailEnd type="arrow" w="med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矢印: 五方向 195"/>
          <p:cNvSpPr/>
          <p:nvPr/>
        </p:nvSpPr>
        <p:spPr>
          <a:xfrm>
            <a:off x="3318915" y="5277848"/>
            <a:ext cx="216000" cy="144000"/>
          </a:xfrm>
          <a:prstGeom prst="homePlate">
            <a:avLst>
              <a:gd name="adj" fmla="val 0"/>
            </a:avLst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0" rtlCol="0" anchor="ctr"/>
          <a:lstStyle/>
          <a:p>
            <a:pPr algn="ctr"/>
            <a:r>
              <a:rPr kumimoji="1" lang="en-US" altLang="ja-JP" sz="6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MAP</a:t>
            </a:r>
            <a:endParaRPr kumimoji="1" lang="ja-JP" altLang="en-US" sz="6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201" name="直線コネクタ 126"/>
          <p:cNvCxnSpPr/>
          <p:nvPr/>
        </p:nvCxnSpPr>
        <p:spPr>
          <a:xfrm>
            <a:off x="714603" y="7840072"/>
            <a:ext cx="2160000" cy="0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2" name="下矢印 5"/>
          <p:cNvSpPr/>
          <p:nvPr/>
        </p:nvSpPr>
        <p:spPr>
          <a:xfrm>
            <a:off x="4572569" y="6034778"/>
            <a:ext cx="50231" cy="102267"/>
          </a:xfrm>
          <a:prstGeom prst="downArrow">
            <a:avLst>
              <a:gd name="adj1" fmla="val 41915"/>
              <a:gd name="adj2" fmla="val 50000"/>
            </a:avLst>
          </a:prstGeom>
          <a:solidFill>
            <a:schemeClr val="bg1"/>
          </a:solidFill>
          <a:ln w="635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下矢印 124"/>
          <p:cNvSpPr/>
          <p:nvPr/>
        </p:nvSpPr>
        <p:spPr>
          <a:xfrm>
            <a:off x="4572569" y="6623468"/>
            <a:ext cx="50231" cy="102267"/>
          </a:xfrm>
          <a:prstGeom prst="downArrow">
            <a:avLst>
              <a:gd name="adj1" fmla="val 41915"/>
              <a:gd name="adj2" fmla="val 50000"/>
            </a:avLst>
          </a:prstGeom>
          <a:solidFill>
            <a:schemeClr val="bg1"/>
          </a:solidFill>
          <a:ln w="635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04" name="カギ線コネクタ 29"/>
          <p:cNvCxnSpPr>
            <a:stCxn id="1146" idx="0"/>
            <a:endCxn id="1147" idx="0"/>
          </p:cNvCxnSpPr>
          <p:nvPr/>
        </p:nvCxnSpPr>
        <p:spPr>
          <a:xfrm rot="5400000" flipH="1" flipV="1">
            <a:off x="1716484" y="5596996"/>
            <a:ext cx="12700" cy="1243166"/>
          </a:xfrm>
          <a:prstGeom prst="bentConnector3">
            <a:avLst>
              <a:gd name="adj1" fmla="val 1800000"/>
            </a:avLst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arrow" w="med" len="sm"/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5" name="角丸四角形 108"/>
          <p:cNvSpPr/>
          <p:nvPr/>
        </p:nvSpPr>
        <p:spPr>
          <a:xfrm>
            <a:off x="1363034" y="5902787"/>
            <a:ext cx="752728" cy="18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8000" rIns="36000" bIns="0" rtlCol="0" anchor="ctr"/>
          <a:lstStyle/>
          <a:p>
            <a:pPr algn="ctr">
              <a:lnSpc>
                <a:spcPts val="1100"/>
              </a:lnSpc>
            </a:pPr>
            <a:r>
              <a:rPr kumimoji="1" lang="ja-JP" altLang="en-US" sz="800" b="1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駐車方式が</a:t>
            </a:r>
          </a:p>
        </p:txBody>
      </p:sp>
      <p:sp>
        <p:nvSpPr>
          <p:cNvPr id="1206" name="二等辺三角形 30"/>
          <p:cNvSpPr/>
          <p:nvPr/>
        </p:nvSpPr>
        <p:spPr>
          <a:xfrm rot="13800000">
            <a:off x="4603919" y="6359478"/>
            <a:ext cx="72000" cy="108000"/>
          </a:xfrm>
          <a:prstGeom prst="triangle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角丸四角形 132"/>
          <p:cNvSpPr/>
          <p:nvPr/>
        </p:nvSpPr>
        <p:spPr>
          <a:xfrm>
            <a:off x="4635734" y="6258769"/>
            <a:ext cx="244810" cy="156664"/>
          </a:xfrm>
          <a:prstGeom prst="roundRect">
            <a:avLst>
              <a:gd name="adj" fmla="val 12107"/>
            </a:avLst>
          </a:prstGeom>
          <a:solidFill>
            <a:schemeClr val="bg1"/>
          </a:solidFill>
          <a:ln w="9525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kumimoji="1" lang="ja-JP" altLang="en-US" sz="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歩行者に</a:t>
            </a:r>
            <a:endParaRPr kumimoji="1" lang="en-US" altLang="ja-JP" sz="4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algn="ctr"/>
            <a:r>
              <a:rPr kumimoji="1" lang="ja-JP" altLang="en-US" sz="4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注意！</a:t>
            </a:r>
          </a:p>
        </p:txBody>
      </p:sp>
      <p:sp>
        <p:nvSpPr>
          <p:cNvPr id="1208" name="下矢印 142"/>
          <p:cNvSpPr/>
          <p:nvPr/>
        </p:nvSpPr>
        <p:spPr>
          <a:xfrm rot="10800000">
            <a:off x="5210331" y="6032593"/>
            <a:ext cx="50231" cy="102267"/>
          </a:xfrm>
          <a:prstGeom prst="downArrow">
            <a:avLst>
              <a:gd name="adj1" fmla="val 41915"/>
              <a:gd name="adj2" fmla="val 50000"/>
            </a:avLst>
          </a:prstGeom>
          <a:solidFill>
            <a:schemeClr val="bg1"/>
          </a:solidFill>
          <a:ln w="635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下矢印 143"/>
          <p:cNvSpPr/>
          <p:nvPr/>
        </p:nvSpPr>
        <p:spPr>
          <a:xfrm rot="10800000">
            <a:off x="5210331" y="6621283"/>
            <a:ext cx="50231" cy="102267"/>
          </a:xfrm>
          <a:prstGeom prst="downArrow">
            <a:avLst>
              <a:gd name="adj1" fmla="val 41915"/>
              <a:gd name="adj2" fmla="val 50000"/>
            </a:avLst>
          </a:prstGeom>
          <a:solidFill>
            <a:schemeClr val="bg1"/>
          </a:solidFill>
          <a:ln w="635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10" name="直線コネクタ 154"/>
          <p:cNvCxnSpPr/>
          <p:nvPr/>
        </p:nvCxnSpPr>
        <p:spPr>
          <a:xfrm>
            <a:off x="678556" y="7985558"/>
            <a:ext cx="900000" cy="0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1" name="下矢印 158"/>
          <p:cNvSpPr/>
          <p:nvPr/>
        </p:nvSpPr>
        <p:spPr>
          <a:xfrm rot="10800000">
            <a:off x="5514594" y="6032593"/>
            <a:ext cx="50231" cy="102267"/>
          </a:xfrm>
          <a:prstGeom prst="downArrow">
            <a:avLst>
              <a:gd name="adj1" fmla="val 41915"/>
              <a:gd name="adj2" fmla="val 50000"/>
            </a:avLst>
          </a:prstGeom>
          <a:solidFill>
            <a:schemeClr val="bg1"/>
          </a:solidFill>
          <a:ln w="635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下矢印 164"/>
          <p:cNvSpPr/>
          <p:nvPr/>
        </p:nvSpPr>
        <p:spPr>
          <a:xfrm rot="10800000">
            <a:off x="5514594" y="6621283"/>
            <a:ext cx="50231" cy="102267"/>
          </a:xfrm>
          <a:prstGeom prst="downArrow">
            <a:avLst>
              <a:gd name="adj1" fmla="val 41915"/>
              <a:gd name="adj2" fmla="val 50000"/>
            </a:avLst>
          </a:prstGeom>
          <a:solidFill>
            <a:schemeClr val="bg1"/>
          </a:solidFill>
          <a:ln w="635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下矢印 167"/>
          <p:cNvSpPr/>
          <p:nvPr/>
        </p:nvSpPr>
        <p:spPr>
          <a:xfrm>
            <a:off x="5810022" y="6039226"/>
            <a:ext cx="50231" cy="102267"/>
          </a:xfrm>
          <a:prstGeom prst="downArrow">
            <a:avLst>
              <a:gd name="adj1" fmla="val 41915"/>
              <a:gd name="adj2" fmla="val 50000"/>
            </a:avLst>
          </a:prstGeom>
          <a:solidFill>
            <a:schemeClr val="bg1"/>
          </a:solidFill>
          <a:ln w="635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下矢印 170"/>
          <p:cNvSpPr/>
          <p:nvPr/>
        </p:nvSpPr>
        <p:spPr>
          <a:xfrm>
            <a:off x="5810022" y="6627916"/>
            <a:ext cx="50231" cy="102267"/>
          </a:xfrm>
          <a:prstGeom prst="downArrow">
            <a:avLst>
              <a:gd name="adj1" fmla="val 41915"/>
              <a:gd name="adj2" fmla="val 50000"/>
            </a:avLst>
          </a:prstGeom>
          <a:solidFill>
            <a:schemeClr val="bg1"/>
          </a:solidFill>
          <a:ln w="635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下矢印 175"/>
          <p:cNvSpPr/>
          <p:nvPr/>
        </p:nvSpPr>
        <p:spPr>
          <a:xfrm>
            <a:off x="6115603" y="6039226"/>
            <a:ext cx="50231" cy="102267"/>
          </a:xfrm>
          <a:prstGeom prst="downArrow">
            <a:avLst>
              <a:gd name="adj1" fmla="val 41915"/>
              <a:gd name="adj2" fmla="val 50000"/>
            </a:avLst>
          </a:prstGeom>
          <a:solidFill>
            <a:schemeClr val="bg1"/>
          </a:solidFill>
          <a:ln w="635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下矢印 180"/>
          <p:cNvSpPr/>
          <p:nvPr/>
        </p:nvSpPr>
        <p:spPr>
          <a:xfrm>
            <a:off x="6115603" y="6627916"/>
            <a:ext cx="50231" cy="102267"/>
          </a:xfrm>
          <a:prstGeom prst="downArrow">
            <a:avLst>
              <a:gd name="adj1" fmla="val 41915"/>
              <a:gd name="adj2" fmla="val 50000"/>
            </a:avLst>
          </a:prstGeom>
          <a:solidFill>
            <a:schemeClr val="bg1"/>
          </a:solidFill>
          <a:ln w="635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角丸四角形 132"/>
          <p:cNvSpPr/>
          <p:nvPr/>
        </p:nvSpPr>
        <p:spPr>
          <a:xfrm>
            <a:off x="3318916" y="7512831"/>
            <a:ext cx="3046788" cy="94545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0" rIns="0" bIns="0" rtlCol="0" anchor="ctr">
            <a:noAutofit/>
          </a:bodyPr>
          <a:lstStyle/>
          <a:p>
            <a:pPr>
              <a:lnSpc>
                <a:spcPts val="900"/>
              </a:lnSpc>
              <a:spcAft>
                <a:spcPts val="300"/>
              </a:spcAft>
            </a:pPr>
            <a:endParaRPr kumimoji="1" lang="ja-JP" altLang="en-US" sz="700" spc="1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218" name="楕円 172"/>
          <p:cNvSpPr/>
          <p:nvPr/>
        </p:nvSpPr>
        <p:spPr>
          <a:xfrm>
            <a:off x="3405788" y="8017044"/>
            <a:ext cx="108000" cy="108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正方形/長方形 189"/>
          <p:cNvSpPr/>
          <p:nvPr/>
        </p:nvSpPr>
        <p:spPr>
          <a:xfrm>
            <a:off x="3513787" y="8017044"/>
            <a:ext cx="1527421" cy="1047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8000" rIns="0" bIns="0" rtlCol="0" anchor="ctr"/>
          <a:lstStyle/>
          <a:p>
            <a:r>
              <a:rPr kumimoji="1"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ラクラクチケット加盟駐車場</a:t>
            </a:r>
          </a:p>
        </p:txBody>
      </p:sp>
      <p:sp>
        <p:nvSpPr>
          <p:cNvPr id="1220" name="下矢印 191"/>
          <p:cNvSpPr/>
          <p:nvPr/>
        </p:nvSpPr>
        <p:spPr>
          <a:xfrm rot="10800000">
            <a:off x="3419603" y="8224906"/>
            <a:ext cx="72000" cy="108000"/>
          </a:xfrm>
          <a:prstGeom prst="downArrow">
            <a:avLst>
              <a:gd name="adj1" fmla="val 41915"/>
              <a:gd name="adj2" fmla="val 50000"/>
            </a:avLst>
          </a:prstGeom>
          <a:solidFill>
            <a:schemeClr val="bg1"/>
          </a:solidFill>
          <a:ln w="6350" cap="rnd">
            <a:solidFill>
              <a:schemeClr val="tx1">
                <a:lumMod val="75000"/>
                <a:lumOff val="2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正方形/長方形 192"/>
          <p:cNvSpPr/>
          <p:nvPr/>
        </p:nvSpPr>
        <p:spPr>
          <a:xfrm>
            <a:off x="3516187" y="8195134"/>
            <a:ext cx="1558530" cy="1771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8000" rIns="0" bIns="0" rtlCol="0" anchor="ctr"/>
          <a:lstStyle/>
          <a:p>
            <a:r>
              <a:rPr kumimoji="1"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一方通行</a:t>
            </a:r>
          </a:p>
        </p:txBody>
      </p:sp>
      <p:sp>
        <p:nvSpPr>
          <p:cNvPr id="1222" name="正方形/長方形 198"/>
          <p:cNvSpPr/>
          <p:nvPr/>
        </p:nvSpPr>
        <p:spPr>
          <a:xfrm>
            <a:off x="3318839" y="7540280"/>
            <a:ext cx="2961904" cy="211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8000" rIns="0" bIns="0" rtlCol="0" anchor="ctr"/>
          <a:lstStyle/>
          <a:p>
            <a:r>
              <a:rPr kumimoji="1" lang="ja-JP" altLang="en-US" sz="8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地図の見方</a:t>
            </a:r>
          </a:p>
        </p:txBody>
      </p:sp>
      <p:sp>
        <p:nvSpPr>
          <p:cNvPr id="1224" name="角丸四角形 132"/>
          <p:cNvSpPr/>
          <p:nvPr/>
        </p:nvSpPr>
        <p:spPr bwMode="ltGray">
          <a:xfrm>
            <a:off x="5071693" y="8135230"/>
            <a:ext cx="962395" cy="213832"/>
          </a:xfrm>
          <a:prstGeom prst="roundRect">
            <a:avLst>
              <a:gd name="adj" fmla="val 9628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18000" rIns="0" bIns="0" rtlCol="0" anchor="ctr">
            <a:noAutofit/>
          </a:bodyPr>
          <a:lstStyle/>
          <a:p>
            <a:r>
              <a:rPr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（駐車場の名称）</a:t>
            </a:r>
            <a:endParaRPr lang="en-US" altLang="ja-JP" sz="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r>
              <a:rPr lang="ja-JP" altLang="en-US" sz="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（駐車方式・構造）</a:t>
            </a:r>
            <a:endParaRPr kumimoji="1" lang="ja-JP" altLang="en-US" sz="700" b="1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225" name="六角形 200"/>
          <p:cNvSpPr/>
          <p:nvPr/>
        </p:nvSpPr>
        <p:spPr>
          <a:xfrm>
            <a:off x="5798093" y="8155142"/>
            <a:ext cx="403435" cy="206049"/>
          </a:xfrm>
          <a:prstGeom prst="hexagon">
            <a:avLst>
              <a:gd name="adj" fmla="val 0"/>
              <a:gd name="vf" fmla="val 11547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72000" rIns="0" bIns="0" rtlCol="0" anchor="ctr">
            <a:noAutofit/>
          </a:bodyPr>
          <a:lstStyle/>
          <a:p>
            <a:pPr algn="ctr">
              <a:lnSpc>
                <a:spcPts val="1300"/>
              </a:lnSpc>
            </a:pPr>
            <a:endParaRPr kumimoji="1" lang="en-US" altLang="ja-JP" sz="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26" name="正方形/長方形 201"/>
          <p:cNvSpPr/>
          <p:nvPr/>
        </p:nvSpPr>
        <p:spPr>
          <a:xfrm>
            <a:off x="3405787" y="7807302"/>
            <a:ext cx="107999" cy="108000"/>
          </a:xfrm>
          <a:prstGeom prst="rect">
            <a:avLst/>
          </a:prstGeom>
          <a:pattFill prst="ltUpDiag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正方形/長方形 202"/>
          <p:cNvSpPr/>
          <p:nvPr/>
        </p:nvSpPr>
        <p:spPr>
          <a:xfrm>
            <a:off x="3513787" y="7811760"/>
            <a:ext cx="2802832" cy="1047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8000" rIns="0" bIns="0" rtlCol="0" anchor="ctr"/>
          <a:lstStyle/>
          <a:p>
            <a:r>
              <a:rPr kumimoji="1"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こども家庭センター</a:t>
            </a:r>
            <a:r>
              <a:rPr kumimoji="1" lang="en-US" altLang="ja-JP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waka</a:t>
            </a:r>
            <a:r>
              <a:rPr kumimoji="1"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7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</a:t>
            </a:r>
            <a:endParaRPr kumimoji="1" lang="ja-JP" altLang="en-US" sz="7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28" name="正方形/長方形 131"/>
          <p:cNvSpPr/>
          <p:nvPr/>
        </p:nvSpPr>
        <p:spPr>
          <a:xfrm>
            <a:off x="2529437" y="4591376"/>
            <a:ext cx="1012766" cy="649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/>
          <a:lstStyle/>
          <a:p>
            <a:pPr>
              <a:lnSpc>
                <a:spcPts val="1000"/>
              </a:lnSpc>
            </a:pPr>
            <a:r>
              <a:rPr kumimoji="1"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母子健康手帳の</a:t>
            </a:r>
            <a:endParaRPr kumimoji="1" lang="en-US" altLang="ja-JP" sz="7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手続きや面談など，こども家庭センターをご利用ください。</a:t>
            </a:r>
          </a:p>
        </p:txBody>
      </p:sp>
      <p:cxnSp>
        <p:nvCxnSpPr>
          <p:cNvPr id="1229" name="直線コネクタ 203"/>
          <p:cNvCxnSpPr/>
          <p:nvPr/>
        </p:nvCxnSpPr>
        <p:spPr>
          <a:xfrm>
            <a:off x="3393389" y="7720997"/>
            <a:ext cx="558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" name="角丸四角形 204"/>
          <p:cNvSpPr/>
          <p:nvPr/>
        </p:nvSpPr>
        <p:spPr>
          <a:xfrm>
            <a:off x="5071693" y="7933520"/>
            <a:ext cx="1096236" cy="236975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ctr"/>
          <a:lstStyle/>
          <a:p>
            <a:pPr>
              <a:lnSpc>
                <a:spcPts val="900"/>
              </a:lnSpc>
            </a:pPr>
            <a:r>
              <a:rPr kumimoji="1" lang="en-US" altLang="ja-JP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7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特に近隣の駐車場</a:t>
            </a:r>
            <a:endParaRPr kumimoji="1" lang="en-US" altLang="ja-JP" sz="700" spc="1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1B9E344-D250-7AD8-7195-73BF0251EB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33085"/>
              </p:ext>
            </p:extLst>
          </p:nvPr>
        </p:nvGraphicFramePr>
        <p:xfrm>
          <a:off x="451132" y="8993226"/>
          <a:ext cx="7000514" cy="1038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0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3831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〒</a:t>
                      </a:r>
                      <a:r>
                        <a:rPr kumimoji="1" lang="en-US" altLang="ja-JP" sz="12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070-0031　</a:t>
                      </a:r>
                      <a:r>
                        <a:rPr kumimoji="1" lang="ja-JP" altLang="en-US" sz="12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旭川市１条通８丁目　ツルハ旭川中央ビル２階</a:t>
                      </a:r>
                      <a:endParaRPr kumimoji="1" lang="en-US" altLang="ja-JP" sz="1200" b="0" spc="1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b="0" spc="1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旭川市こども家庭センター　　　　　　</a:t>
                      </a:r>
                      <a:endParaRPr kumimoji="1" lang="en-US" altLang="ja-JP" sz="1400" b="0" spc="1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☎ </a:t>
                      </a:r>
                      <a:r>
                        <a:rPr kumimoji="1" lang="en-US" altLang="ja-JP" sz="14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 Rounded MT Bold" panose="020F0704030504030204" pitchFamily="34" charset="0"/>
                          <a:ea typeface="メイリオ" panose="020B0604030504040204" pitchFamily="50" charset="-128"/>
                        </a:rPr>
                        <a:t>0166‐25‐9738</a:t>
                      </a:r>
                      <a:r>
                        <a:rPr kumimoji="1" lang="ja-JP" altLang="en-US" sz="14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 Rounded MT Bold" panose="020F0704030504030204" pitchFamily="34" charset="0"/>
                          <a:ea typeface="メイリオ" panose="020B0604030504040204" pitchFamily="50" charset="-128"/>
                        </a:rPr>
                        <a:t> </a:t>
                      </a:r>
                      <a:r>
                        <a:rPr kumimoji="1" lang="en-US" altLang="ja-JP" sz="10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 Rounded MT Bold" panose="020F0704030504030204" pitchFamily="34" charset="0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0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 Rounded MT Bold" panose="020F0704030504030204" pitchFamily="34" charset="0"/>
                          <a:ea typeface="メイリオ" panose="020B0604030504040204" pitchFamily="50" charset="-128"/>
                        </a:rPr>
                        <a:t>平日</a:t>
                      </a:r>
                      <a:r>
                        <a:rPr kumimoji="1" lang="en-US" altLang="ja-JP" sz="10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8:45</a:t>
                      </a:r>
                      <a:r>
                        <a:rPr kumimoji="1" lang="ja-JP" altLang="en-US" sz="10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～</a:t>
                      </a:r>
                      <a:r>
                        <a:rPr kumimoji="1" lang="en-US" altLang="ja-JP" sz="1000" b="0" spc="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メイリオ" panose="020B0604030504040204" pitchFamily="50" charset="-128"/>
                          <a:cs typeface="Segoe UI" panose="020B0502040204020203" pitchFamily="34" charset="0"/>
                        </a:rPr>
                        <a:t>17:15</a:t>
                      </a:r>
                    </a:p>
                  </a:txBody>
                  <a:tcPr marL="0" marR="0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E06094AC-8120-DE2B-3508-503EB94590DB}"/>
              </a:ext>
            </a:extLst>
          </p:cNvPr>
          <p:cNvGrpSpPr/>
          <p:nvPr/>
        </p:nvGrpSpPr>
        <p:grpSpPr>
          <a:xfrm>
            <a:off x="2671386" y="9221556"/>
            <a:ext cx="1155311" cy="346141"/>
            <a:chOff x="3298423" y="9219386"/>
            <a:chExt cx="1155311" cy="346141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00000000-0008-0000-0000-000015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8423" y="9226641"/>
              <a:ext cx="1155311" cy="338886"/>
            </a:xfrm>
            <a:prstGeom prst="rect">
              <a:avLst/>
            </a:prstGeom>
          </p:spPr>
        </p:pic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8BBC8A87-2523-7B80-9558-5B86EFB42F60}"/>
                </a:ext>
              </a:extLst>
            </p:cNvPr>
            <p:cNvSpPr/>
            <p:nvPr/>
          </p:nvSpPr>
          <p:spPr bwMode="white">
            <a:xfrm>
              <a:off x="3318574" y="9219386"/>
              <a:ext cx="702053" cy="9240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正方形/長方形 111">
            <a:extLst>
              <a:ext uri="{FF2B5EF4-FFF2-40B4-BE49-F238E27FC236}">
                <a16:creationId xmlns:a16="http://schemas.microsoft.com/office/drawing/2014/main" id="{D658B732-D490-F393-6EBA-5DDABBB8DB53}"/>
              </a:ext>
            </a:extLst>
          </p:cNvPr>
          <p:cNvSpPr/>
          <p:nvPr/>
        </p:nvSpPr>
        <p:spPr bwMode="gray">
          <a:xfrm>
            <a:off x="1271622" y="1283844"/>
            <a:ext cx="7977879" cy="942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2124000" bIns="144000" rtlCol="0" anchor="t">
            <a:noAutofit/>
          </a:bodyPr>
          <a:lstStyle/>
          <a:p>
            <a:pPr>
              <a:lnSpc>
                <a:spcPts val="1200"/>
              </a:lnSpc>
              <a:spcAft>
                <a:spcPts val="600"/>
              </a:spcAft>
            </a:pPr>
            <a:r>
              <a:rPr lang="ja-JP" altLang="en-US" sz="4800" b="1" spc="1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駐車場のご案内</a:t>
            </a:r>
            <a:endParaRPr lang="en-US" altLang="ja-JP" sz="4800" b="1" spc="1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3025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3051</TotalTime>
  <Words>412</Words>
  <Application>Microsoft Office PowerPoint</Application>
  <PresentationFormat>A4 210 x 297 mm</PresentationFormat>
  <Paragraphs>74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メイリオ</vt:lpstr>
      <vt:lpstr>游ゴシック</vt:lpstr>
      <vt:lpstr>Arial</vt:lpstr>
      <vt:lpstr>Arial Rounded MT Bold</vt:lpstr>
      <vt:lpstr>Calibri</vt:lpstr>
      <vt:lpstr>Calibri Light</vt:lpstr>
      <vt:lpstr>Segoe UI</vt:lpstr>
      <vt:lpstr>Office テーマ</vt:lpstr>
      <vt:lpstr>PowerPoint プレゼンテーション</vt:lpstr>
    </vt:vector>
  </TitlesOfParts>
  <Company>旭川市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kosodateshien082</dc:creator>
  <cp:lastModifiedBy>淺沼　明香</cp:lastModifiedBy>
  <cp:revision>146</cp:revision>
  <cp:lastPrinted>2026-03-19T07:22:57Z</cp:lastPrinted>
  <dcterms:created xsi:type="dcterms:W3CDTF">2022-08-02T02:35:26Z</dcterms:created>
  <dcterms:modified xsi:type="dcterms:W3CDTF">2026-03-19T08:44:22Z</dcterms:modified>
</cp:coreProperties>
</file>