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
  </p:notesMasterIdLst>
  <p:sldIdLst>
    <p:sldId id="257" r:id="rId2"/>
  </p:sldIdLst>
  <p:sldSz cx="6858000" cy="9906000" type="A4"/>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13"/>
    <a:srgbClr val="F8FCFE"/>
    <a:srgbClr val="F5FAFD"/>
    <a:srgbClr val="582808"/>
    <a:srgbClr val="1F4E79"/>
    <a:srgbClr val="D7EBF5"/>
    <a:srgbClr val="FDF1E9"/>
    <a:srgbClr val="F2C508"/>
    <a:srgbClr val="255F93"/>
    <a:srgbClr val="F4B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6"/>
    <p:restoredTop sz="94660"/>
  </p:normalViewPr>
  <p:slideViewPr>
    <p:cSldViewPr snapToGrid="0">
      <p:cViewPr varScale="1">
        <p:scale>
          <a:sx n="79" d="100"/>
          <a:sy n="79" d="100"/>
        </p:scale>
        <p:origin x="3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2"/>
            <a:ext cx="2918831" cy="493633"/>
          </a:xfrm>
          <a:prstGeom prst="rect">
            <a:avLst/>
          </a:prstGeom>
        </p:spPr>
        <p:txBody>
          <a:bodyPr vert="horz" lIns="90670" tIns="45336" rIns="90670" bIns="45336"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15375" y="2"/>
            <a:ext cx="2918831" cy="493633"/>
          </a:xfrm>
          <a:prstGeom prst="rect">
            <a:avLst/>
          </a:prstGeom>
        </p:spPr>
        <p:txBody>
          <a:bodyPr vert="horz" lIns="90670" tIns="45336" rIns="90670" bIns="45336" rtlCol="0"/>
          <a:lstStyle>
            <a:lvl1pPr algn="r">
              <a:defRPr sz="1200"/>
            </a:lvl1pPr>
          </a:lstStyle>
          <a:p>
            <a:fld id="{46D06EA9-14B5-4F31-95CC-6AD91D20700D}" type="datetimeFigureOut">
              <a:rPr kumimoji="1" lang="ja-JP" altLang="en-US" smtClean="0"/>
              <a:t>2025/7/1</a:t>
            </a:fld>
            <a:endParaRPr kumimoji="1" lang="ja-JP" altLang="en-US"/>
          </a:p>
        </p:txBody>
      </p:sp>
      <p:sp>
        <p:nvSpPr>
          <p:cNvPr id="1102" name="スライド イメージ プレースホルダー 3"/>
          <p:cNvSpPr>
            <a:spLocks noGrp="1" noRot="1" noChangeAspect="1"/>
          </p:cNvSpPr>
          <p:nvPr>
            <p:ph type="sldImg" idx="2"/>
          </p:nvPr>
        </p:nvSpPr>
        <p:spPr>
          <a:xfrm>
            <a:off x="2085975" y="739775"/>
            <a:ext cx="2563813" cy="3703638"/>
          </a:xfrm>
          <a:prstGeom prst="rect">
            <a:avLst/>
          </a:prstGeom>
          <a:noFill/>
          <a:ln w="12700">
            <a:solidFill>
              <a:prstClr val="black"/>
            </a:solidFill>
          </a:ln>
        </p:spPr>
        <p:txBody>
          <a:bodyPr vert="horz" lIns="90670" tIns="45336" rIns="90670" bIns="45336" rtlCol="0" anchor="ctr"/>
          <a:lstStyle/>
          <a:p>
            <a:endParaRPr lang="ja-JP" altLang="en-US"/>
          </a:p>
        </p:txBody>
      </p:sp>
      <p:sp>
        <p:nvSpPr>
          <p:cNvPr id="1103" name="ノート プレースホルダー 4"/>
          <p:cNvSpPr>
            <a:spLocks noGrp="1"/>
          </p:cNvSpPr>
          <p:nvPr>
            <p:ph type="body" sz="quarter" idx="3"/>
          </p:nvPr>
        </p:nvSpPr>
        <p:spPr>
          <a:xfrm>
            <a:off x="673577" y="4689515"/>
            <a:ext cx="5388610" cy="4442698"/>
          </a:xfrm>
          <a:prstGeom prst="rect">
            <a:avLst/>
          </a:prstGeom>
        </p:spPr>
        <p:txBody>
          <a:bodyPr vert="horz" lIns="90670" tIns="45336" rIns="90670" bIns="453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1" y="9377318"/>
            <a:ext cx="2918831" cy="493633"/>
          </a:xfrm>
          <a:prstGeom prst="rect">
            <a:avLst/>
          </a:prstGeom>
        </p:spPr>
        <p:txBody>
          <a:bodyPr vert="horz" lIns="90670" tIns="45336" rIns="90670" bIns="45336"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15375" y="9377318"/>
            <a:ext cx="2918831" cy="493633"/>
          </a:xfrm>
          <a:prstGeom prst="rect">
            <a:avLst/>
          </a:prstGeom>
        </p:spPr>
        <p:txBody>
          <a:bodyPr vert="horz" lIns="90670" tIns="45336" rIns="90670" bIns="45336"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四角形 59"/>
          <p:cNvSpPr>
            <a:spLocks noGrp="1" noRot="1" noChangeAspect="1"/>
          </p:cNvSpPr>
          <p:nvPr>
            <p:ph type="sldImg" idx="2"/>
          </p:nvPr>
        </p:nvSpPr>
        <p:spPr>
          <a:xfrm>
            <a:off x="2087563" y="741363"/>
            <a:ext cx="2560637" cy="3700462"/>
          </a:xfrm>
          <a:prstGeom prst="rect">
            <a:avLst/>
          </a:prstGeom>
        </p:spPr>
        <p:txBody>
          <a:bodyPr/>
          <a:lstStyle/>
          <a:p>
            <a:endParaRPr kumimoji="1" lang="ja-JP" altLang="en-US"/>
          </a:p>
        </p:txBody>
      </p:sp>
      <p:sp>
        <p:nvSpPr>
          <p:cNvPr id="1166" name="四角形 60"/>
          <p:cNvSpPr>
            <a:spLocks noGrp="1"/>
          </p:cNvSpPr>
          <p:nvPr>
            <p:ph type="body" sz="quarter" idx="3"/>
          </p:nvPr>
        </p:nvSpPr>
        <p:spPr>
          <a:prstGeom prst="rect">
            <a:avLst/>
          </a:prstGeom>
        </p:spPr>
        <p:txBody>
          <a:bodyPr/>
          <a:lstStyle/>
          <a:p>
            <a:endParaRPr kumimoji="1" lang="ja-JP" altLang="en-US"/>
          </a:p>
        </p:txBody>
      </p:sp>
      <p:sp>
        <p:nvSpPr>
          <p:cNvPr id="1167" name="四角形 61"/>
          <p:cNvSpPr>
            <a:spLocks noGrp="1"/>
          </p:cNvSpPr>
          <p:nvPr>
            <p:ph type="sldNum" sz="quarter" idx="5"/>
          </p:nvPr>
        </p:nvSpPr>
        <p:spPr>
          <a:prstGeom prst="rect">
            <a:avLst/>
          </a:prstGeom>
        </p:spPr>
        <p:txBody>
          <a:bodyPr vert="horz" lIns="90670" tIns="45336" rIns="90670" bIns="45336"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199933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208668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243303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94291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172172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423771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58"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60"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52490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255857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327958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1075"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128445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1083"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1B958A50-33CB-45D0-80A5-E5DEFA87309D}" type="datetimeFigureOut">
              <a:rPr kumimoji="1" lang="ja-JP" altLang="en-US" smtClean="0"/>
              <a:t>2025/7/1</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96496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B958A50-33CB-45D0-80A5-E5DEFA87309D}" type="datetimeFigureOut">
              <a:rPr kumimoji="1" lang="ja-JP" altLang="en-US" smtClean="0"/>
              <a:t>2025/7/1</a:t>
            </a:fld>
            <a:endParaRPr kumimoji="1" lang="ja-JP" altLang="en-US"/>
          </a:p>
        </p:txBody>
      </p:sp>
      <p:sp>
        <p:nvSpPr>
          <p:cNvPr id="1028"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10A2025-E4DA-42F3-B2AA-7B6BFF4F3DFA}" type="slidenum">
              <a:rPr kumimoji="1" lang="ja-JP" altLang="en-US" smtClean="0"/>
              <a:t>‹#›</a:t>
            </a:fld>
            <a:endParaRPr kumimoji="1" lang="ja-JP" altLang="en-US"/>
          </a:p>
        </p:txBody>
      </p:sp>
    </p:spTree>
    <p:extLst>
      <p:ext uri="{BB962C8B-B14F-4D97-AF65-F5344CB8AC3E}">
        <p14:creationId xmlns:p14="http://schemas.microsoft.com/office/powerpoint/2010/main" val="4137713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ity.asahikawa.hokkaido.jp/500/557/559/p0078141.html"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Round Diagonal Corner Rectangle 111"/>
          <p:cNvSpPr/>
          <p:nvPr/>
        </p:nvSpPr>
        <p:spPr>
          <a:xfrm>
            <a:off x="419100" y="109538"/>
            <a:ext cx="6148388" cy="2269152"/>
          </a:xfrm>
          <a:prstGeom prst="round2DiagRect">
            <a:avLst>
              <a:gd name="adj1" fmla="val 10701"/>
              <a:gd name="adj2" fmla="val 11894"/>
            </a:avLst>
          </a:prstGeom>
          <a:gradFill>
            <a:gsLst>
              <a:gs pos="13000">
                <a:srgbClr val="F5FAFD"/>
              </a:gs>
              <a:gs pos="100000">
                <a:schemeClr val="accent1">
                  <a:lumMod val="40000"/>
                  <a:lumOff val="60000"/>
                </a:schemeClr>
              </a:gs>
            </a:gsLst>
            <a:lin ang="162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accent4">
                  <a:lumMod val="60000"/>
                  <a:lumOff val="40000"/>
                </a:schemeClr>
              </a:solidFill>
            </a:endParaRPr>
          </a:p>
        </p:txBody>
      </p:sp>
      <p:sp>
        <p:nvSpPr>
          <p:cNvPr id="1109" name="Round Diagonal Corner Rectangle 78"/>
          <p:cNvSpPr/>
          <p:nvPr/>
        </p:nvSpPr>
        <p:spPr>
          <a:xfrm>
            <a:off x="476250" y="167196"/>
            <a:ext cx="5962650" cy="2025574"/>
          </a:xfrm>
          <a:prstGeom prst="round2DiagRect">
            <a:avLst>
              <a:gd name="adj1" fmla="val 8033"/>
              <a:gd name="adj2" fmla="val 12541"/>
            </a:avLst>
          </a:prstGeom>
          <a:gradFill>
            <a:gsLst>
              <a:gs pos="37000">
                <a:schemeClr val="accent1">
                  <a:lumMod val="40000"/>
                  <a:lumOff val="60000"/>
                </a:schemeClr>
              </a:gs>
              <a:gs pos="100000">
                <a:srgbClr val="F5FAFD"/>
              </a:gs>
            </a:gsLst>
            <a:lin ang="16200000" scaled="1"/>
            <a:tileRect/>
          </a:gradFill>
          <a:ln>
            <a:noFill/>
          </a:ln>
          <a:effectLst>
            <a:outerShdw blurRad="1143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2000" b="1" spc="110" dirty="0">
                <a:ln w="3175">
                  <a:solidFill>
                    <a:schemeClr val="tx1"/>
                  </a:solidFill>
                </a:ln>
                <a:solidFill>
                  <a:schemeClr val="bg1"/>
                </a:solidFill>
                <a:effectLst>
                  <a:glow rad="190500">
                    <a:schemeClr val="bg1">
                      <a:lumMod val="95000"/>
                      <a:alpha val="40000"/>
                    </a:schemeClr>
                  </a:glow>
                </a:effectLst>
                <a:latin typeface="BIZ UDPゴシック" panose="020B0400000000000000" pitchFamily="50" charset="-128"/>
                <a:ea typeface="BIZ UDPゴシック" panose="020B0400000000000000" pitchFamily="50" charset="-128"/>
              </a:rPr>
              <a:t>市民・事業者の皆様へ</a:t>
            </a:r>
          </a:p>
        </p:txBody>
      </p:sp>
      <p:sp>
        <p:nvSpPr>
          <p:cNvPr id="1110" name="タイトル 1"/>
          <p:cNvSpPr>
            <a:spLocks noGrp="1"/>
          </p:cNvSpPr>
          <p:nvPr>
            <p:ph type="ctrTitle"/>
          </p:nvPr>
        </p:nvSpPr>
        <p:spPr>
          <a:xfrm>
            <a:off x="1125055" y="840755"/>
            <a:ext cx="4460277" cy="500964"/>
          </a:xfrm>
          <a:noFill/>
        </p:spPr>
        <p:txBody>
          <a:bodyPr anchor="ctr" anchorCtr="0">
            <a:noAutofit/>
          </a:bodyPr>
          <a:lstStyle/>
          <a:p>
            <a:pPr algn="l">
              <a:lnSpc>
                <a:spcPct val="100000"/>
              </a:lnSpc>
              <a:spcBef>
                <a:spcPts val="0"/>
              </a:spcBef>
              <a:spcAft>
                <a:spcPts val="1800"/>
              </a:spcAft>
            </a:pPr>
            <a:r>
              <a:rPr lang="ja-JP" altLang="en-US" sz="2800" dirty="0">
                <a:effectLst>
                  <a:glow rad="165100">
                    <a:schemeClr val="bg1">
                      <a:alpha val="40000"/>
                    </a:schemeClr>
                  </a:glow>
                </a:effectLst>
                <a:latin typeface="BIZ UDPゴシック" panose="020B0400000000000000" pitchFamily="50" charset="-128"/>
                <a:ea typeface="BIZ UDPゴシック" panose="020B0400000000000000" pitchFamily="50" charset="-128"/>
              </a:rPr>
              <a:t>火災予防の手続には</a:t>
            </a:r>
          </a:p>
        </p:txBody>
      </p:sp>
      <p:sp>
        <p:nvSpPr>
          <p:cNvPr id="1111" name="タイトル 1"/>
          <p:cNvSpPr txBox="1"/>
          <p:nvPr/>
        </p:nvSpPr>
        <p:spPr>
          <a:xfrm>
            <a:off x="1683454" y="1374526"/>
            <a:ext cx="4075486" cy="819087"/>
          </a:xfrm>
          <a:prstGeom prst="rect">
            <a:avLst/>
          </a:prstGeom>
          <a:noFill/>
          <a:ln>
            <a:noFill/>
          </a:ln>
        </p:spPr>
        <p:txBody>
          <a:bodyPr vert="horz" lIns="91440" tIns="45720" rIns="91440" bIns="45720" rtlCol="0" anchor="ctr"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00000"/>
              </a:lnSpc>
              <a:spcBef>
                <a:spcPts val="0"/>
              </a:spcBef>
            </a:pPr>
            <a:r>
              <a:rPr lang="ja-JP" altLang="en-US" sz="3600" b="1" dirty="0">
                <a:ln cap="flat">
                  <a:noFill/>
                  <a:round/>
                </a:ln>
                <a:solidFill>
                  <a:schemeClr val="accent1">
                    <a:lumMod val="50000"/>
                  </a:schemeClr>
                </a:solidFill>
                <a:effectLst>
                  <a:glow rad="152400">
                    <a:srgbClr val="F5FAFD">
                      <a:alpha val="60000"/>
                    </a:srgbClr>
                  </a:glow>
                </a:effectLst>
                <a:latin typeface="BIZ UDPゴシック" panose="020B0400000000000000" pitchFamily="50" charset="-128"/>
                <a:ea typeface="BIZ UDPゴシック" panose="020B0400000000000000" pitchFamily="50" charset="-128"/>
              </a:rPr>
              <a:t>電子申請</a:t>
            </a:r>
            <a:r>
              <a:rPr lang="en-US" altLang="ja-JP" sz="3600" b="1" dirty="0">
                <a:ln cap="flat">
                  <a:noFill/>
                  <a:round/>
                </a:ln>
                <a:solidFill>
                  <a:schemeClr val="accent1">
                    <a:lumMod val="50000"/>
                  </a:schemeClr>
                </a:solidFill>
                <a:effectLst>
                  <a:glow rad="152400">
                    <a:srgbClr val="F5FAFD">
                      <a:alpha val="60000"/>
                    </a:srgbClr>
                  </a:glow>
                </a:effectLst>
                <a:latin typeface="BIZ UDPゴシック" panose="020B0400000000000000" pitchFamily="50" charset="-128"/>
                <a:ea typeface="BIZ UDPゴシック" panose="020B0400000000000000" pitchFamily="50" charset="-128"/>
              </a:rPr>
              <a:t> </a:t>
            </a:r>
            <a:r>
              <a:rPr lang="ja-JP" altLang="en-US" sz="2800" dirty="0">
                <a:effectLst>
                  <a:glow rad="165100">
                    <a:schemeClr val="bg1">
                      <a:alpha val="40000"/>
                    </a:schemeClr>
                  </a:glow>
                </a:effectLst>
                <a:latin typeface="BIZ UDPゴシック" panose="020B0400000000000000" pitchFamily="50" charset="-128"/>
                <a:ea typeface="BIZ UDPゴシック" panose="020B0400000000000000" pitchFamily="50" charset="-128"/>
              </a:rPr>
              <a:t>が便利です</a:t>
            </a:r>
          </a:p>
        </p:txBody>
      </p:sp>
      <p:sp>
        <p:nvSpPr>
          <p:cNvPr id="1112" name="Rectangle 13"/>
          <p:cNvSpPr/>
          <p:nvPr/>
        </p:nvSpPr>
        <p:spPr>
          <a:xfrm>
            <a:off x="-507429" y="2390257"/>
            <a:ext cx="7359320" cy="7522295"/>
          </a:xfrm>
          <a:custGeom>
            <a:avLst/>
            <a:gdLst>
              <a:gd name="connsiteX0" fmla="*/ 0 w 6858000"/>
              <a:gd name="connsiteY0" fmla="*/ 0 h 5848995"/>
              <a:gd name="connsiteX1" fmla="*/ 6858000 w 6858000"/>
              <a:gd name="connsiteY1" fmla="*/ 0 h 5848995"/>
              <a:gd name="connsiteX2" fmla="*/ 6858000 w 6858000"/>
              <a:gd name="connsiteY2" fmla="*/ 5848995 h 5848995"/>
              <a:gd name="connsiteX3" fmla="*/ 0 w 6858000"/>
              <a:gd name="connsiteY3" fmla="*/ 5848995 h 5848995"/>
              <a:gd name="connsiteX4" fmla="*/ 0 w 6858000"/>
              <a:gd name="connsiteY4" fmla="*/ 0 h 5848995"/>
              <a:gd name="connsiteX0" fmla="*/ 0 w 6858000"/>
              <a:gd name="connsiteY0" fmla="*/ 517742 h 6366737"/>
              <a:gd name="connsiteX1" fmla="*/ 6858000 w 6858000"/>
              <a:gd name="connsiteY1" fmla="*/ 517742 h 6366737"/>
              <a:gd name="connsiteX2" fmla="*/ 6858000 w 6858000"/>
              <a:gd name="connsiteY2" fmla="*/ 6366737 h 6366737"/>
              <a:gd name="connsiteX3" fmla="*/ 0 w 6858000"/>
              <a:gd name="connsiteY3" fmla="*/ 6366737 h 6366737"/>
              <a:gd name="connsiteX4" fmla="*/ 0 w 6858000"/>
              <a:gd name="connsiteY4" fmla="*/ 517742 h 6366737"/>
              <a:gd name="connsiteX0" fmla="*/ 0 w 6858000"/>
              <a:gd name="connsiteY0" fmla="*/ 571583 h 6420578"/>
              <a:gd name="connsiteX1" fmla="*/ 6858000 w 6858000"/>
              <a:gd name="connsiteY1" fmla="*/ 571583 h 6420578"/>
              <a:gd name="connsiteX2" fmla="*/ 6858000 w 6858000"/>
              <a:gd name="connsiteY2" fmla="*/ 6420578 h 6420578"/>
              <a:gd name="connsiteX3" fmla="*/ 0 w 6858000"/>
              <a:gd name="connsiteY3" fmla="*/ 6420578 h 6420578"/>
              <a:gd name="connsiteX4" fmla="*/ 0 w 6858000"/>
              <a:gd name="connsiteY4" fmla="*/ 571583 h 6420578"/>
              <a:gd name="connsiteX0" fmla="*/ 0 w 6858000"/>
              <a:gd name="connsiteY0" fmla="*/ 584588 h 6433583"/>
              <a:gd name="connsiteX1" fmla="*/ 6858000 w 6858000"/>
              <a:gd name="connsiteY1" fmla="*/ 584588 h 6433583"/>
              <a:gd name="connsiteX2" fmla="*/ 6858000 w 6858000"/>
              <a:gd name="connsiteY2" fmla="*/ 6433583 h 6433583"/>
              <a:gd name="connsiteX3" fmla="*/ 0 w 6858000"/>
              <a:gd name="connsiteY3" fmla="*/ 6433583 h 6433583"/>
              <a:gd name="connsiteX4" fmla="*/ 0 w 6858000"/>
              <a:gd name="connsiteY4" fmla="*/ 584588 h 643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433583">
                <a:moveTo>
                  <a:pt x="0" y="584588"/>
                </a:moveTo>
                <a:cubicBezTo>
                  <a:pt x="3175348" y="-580332"/>
                  <a:pt x="6413326" y="309016"/>
                  <a:pt x="6858000" y="584588"/>
                </a:cubicBezTo>
                <a:lnTo>
                  <a:pt x="6858000" y="6433583"/>
                </a:lnTo>
                <a:lnTo>
                  <a:pt x="0" y="6433583"/>
                </a:lnTo>
                <a:lnTo>
                  <a:pt x="0" y="584588"/>
                </a:lnTo>
                <a:close/>
              </a:path>
            </a:pathLst>
          </a:custGeom>
          <a:blipFill>
            <a:blip r:embed="rId3">
              <a:duotone>
                <a:schemeClr val="accent2">
                  <a:shade val="45000"/>
                  <a:satMod val="135000"/>
                </a:schemeClr>
                <a:prstClr val="white"/>
              </a:duotone>
            </a:blip>
            <a:stretch>
              <a:fillRect r="-30000"/>
            </a:stretch>
          </a:blipFill>
          <a:ln>
            <a:noFill/>
          </a:ln>
          <a:effectLst>
            <a:outerShdw blurRad="215900" dist="203200" dir="15600000" sx="97000" sy="9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54" name="Rounded Rectangle 63"/>
          <p:cNvSpPr/>
          <p:nvPr/>
        </p:nvSpPr>
        <p:spPr>
          <a:xfrm>
            <a:off x="325471" y="6886021"/>
            <a:ext cx="6392381" cy="1681717"/>
          </a:xfrm>
          <a:prstGeom prst="roundRect">
            <a:avLst>
              <a:gd name="adj" fmla="val 8671"/>
            </a:avLst>
          </a:prstGeom>
          <a:solidFill>
            <a:srgbClr val="F8FCFE"/>
          </a:solidFill>
          <a:ln w="19050">
            <a:solidFill>
              <a:schemeClr val="tx1"/>
            </a:solidFill>
          </a:ln>
          <a:effectLst>
            <a:outerShdw blurRad="50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 P丸ゴシック体E"/>
              <a:ea typeface="AR P丸ゴシック体E"/>
            </a:endParaRPr>
          </a:p>
        </p:txBody>
      </p:sp>
      <p:sp>
        <p:nvSpPr>
          <p:cNvPr id="1113" name="Rectangle 75"/>
          <p:cNvSpPr/>
          <p:nvPr/>
        </p:nvSpPr>
        <p:spPr>
          <a:xfrm>
            <a:off x="-6341939" y="4357963"/>
            <a:ext cx="184731" cy="276999"/>
          </a:xfrm>
          <a:prstGeom prst="rect">
            <a:avLst/>
          </a:prstGeom>
        </p:spPr>
        <p:txBody>
          <a:bodyPr wrap="none">
            <a:spAutoFit/>
          </a:bodyPr>
          <a:lstStyle/>
          <a:p>
            <a:endParaRPr kumimoji="1" lang="ja-JP" altLang="en-US" sz="1200" b="1" dirty="0">
              <a:solidFill>
                <a:schemeClr val="accent1">
                  <a:lumMod val="50000"/>
                </a:schemeClr>
              </a:solidFill>
              <a:latin typeface="ＭＳ Ｐゴシック" panose="020B0600070205080204" pitchFamily="50" charset="-128"/>
              <a:ea typeface="ＭＳ Ｐゴシック" panose="020B0600070205080204" pitchFamily="50" charset="-128"/>
            </a:endParaRPr>
          </a:p>
        </p:txBody>
      </p:sp>
      <p:sp>
        <p:nvSpPr>
          <p:cNvPr id="1114" name="正方形/長方形 60"/>
          <p:cNvSpPr/>
          <p:nvPr/>
        </p:nvSpPr>
        <p:spPr>
          <a:xfrm>
            <a:off x="220585" y="8740980"/>
            <a:ext cx="3160571" cy="1070259"/>
          </a:xfrm>
          <a:prstGeom prst="rect">
            <a:avLst/>
          </a:prstGeom>
        </p:spPr>
        <p:txBody>
          <a:bodyPr wrap="square">
            <a:noAutofit/>
          </a:bodyPr>
          <a:lstStyle/>
          <a:p>
            <a:pPr>
              <a:lnSpc>
                <a:spcPct val="100000"/>
              </a:lnSpc>
              <a:spcBef>
                <a:spcPts val="0"/>
              </a:spcBef>
              <a:spcAft>
                <a:spcPts val="500"/>
              </a:spcAft>
            </a:pPr>
            <a:r>
              <a:rPr lang="ja-JP" altLang="en-US" sz="800" b="1" dirty="0">
                <a:latin typeface="BIZ UDPゴシック" panose="020B0400000000000000" pitchFamily="50" charset="-128"/>
                <a:ea typeface="BIZ UDPゴシック" panose="020B0400000000000000" pitchFamily="50" charset="-128"/>
              </a:rPr>
              <a:t>※電子申請を行う際は、使用する機器にＥｘｃｅｌやＷｏｒｄ、ＰＤＦ等を使用できるものが必要です。</a:t>
            </a:r>
            <a:endParaRPr lang="en-US" altLang="ja-JP" sz="800" b="1" dirty="0">
              <a:latin typeface="BIZ UDPゴシック" panose="020B0400000000000000" pitchFamily="50" charset="-128"/>
              <a:ea typeface="BIZ UDPゴシック" panose="020B0400000000000000" pitchFamily="50" charset="-128"/>
            </a:endParaRPr>
          </a:p>
          <a:p>
            <a:pPr>
              <a:lnSpc>
                <a:spcPct val="100000"/>
              </a:lnSpc>
              <a:spcBef>
                <a:spcPts val="0"/>
              </a:spcBef>
              <a:spcAft>
                <a:spcPts val="500"/>
              </a:spcAft>
            </a:pPr>
            <a:r>
              <a:rPr lang="ja-JP" altLang="en-US" sz="800" b="1" dirty="0">
                <a:latin typeface="BIZ UDPゴシック" panose="020B0400000000000000" pitchFamily="50" charset="-128"/>
                <a:ea typeface="BIZ UDPゴシック" panose="020B0400000000000000" pitchFamily="50" charset="-128"/>
              </a:rPr>
              <a:t>また、申請した内容の処理状況は申請者本人が随時、照会することが可能です。</a:t>
            </a:r>
            <a:endParaRPr lang="en-US" altLang="ja-JP" sz="800" b="1" dirty="0">
              <a:latin typeface="BIZ UDPゴシック" panose="020B0400000000000000" pitchFamily="50" charset="-128"/>
              <a:ea typeface="BIZ UDPゴシック" panose="020B0400000000000000" pitchFamily="50" charset="-128"/>
            </a:endParaRPr>
          </a:p>
          <a:p>
            <a:pPr>
              <a:lnSpc>
                <a:spcPct val="100000"/>
              </a:lnSpc>
              <a:spcBef>
                <a:spcPts val="0"/>
              </a:spcBef>
              <a:spcAft>
                <a:spcPts val="500"/>
              </a:spcAft>
            </a:pPr>
            <a:r>
              <a:rPr lang="ja-JP" altLang="en-US" sz="800" b="1" i="0" dirty="0">
                <a:effectLst/>
                <a:latin typeface="BIZ UDPゴシック" panose="020B0400000000000000" pitchFamily="50" charset="-128"/>
                <a:ea typeface="BIZ UDPゴシック" panose="020B0400000000000000" pitchFamily="50" charset="-128"/>
              </a:rPr>
              <a:t>届出書について担当部署による内容確認後、受付処理が完了した旨を電子メールによりお知らせします。</a:t>
            </a:r>
            <a:endParaRPr lang="en-US" altLang="ja-JP" sz="800" b="1" dirty="0">
              <a:latin typeface="BIZ UDPゴシック" panose="020B0400000000000000" pitchFamily="50" charset="-128"/>
              <a:ea typeface="BIZ UDPゴシック" panose="020B0400000000000000" pitchFamily="50" charset="-128"/>
            </a:endParaRPr>
          </a:p>
        </p:txBody>
      </p:sp>
      <p:sp>
        <p:nvSpPr>
          <p:cNvPr id="1115" name="Rounded Rectangle 19"/>
          <p:cNvSpPr/>
          <p:nvPr/>
        </p:nvSpPr>
        <p:spPr>
          <a:xfrm>
            <a:off x="3609507" y="8722442"/>
            <a:ext cx="3108345" cy="1113586"/>
          </a:xfrm>
          <a:prstGeom prst="roundRect">
            <a:avLst>
              <a:gd name="adj" fmla="val 171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 P丸ゴシック体E"/>
              <a:ea typeface="BIZ UDPゴシック" panose="020B0400000000000000" pitchFamily="50" charset="-128"/>
            </a:endParaRPr>
          </a:p>
        </p:txBody>
      </p:sp>
      <p:sp>
        <p:nvSpPr>
          <p:cNvPr id="1116" name="正方形/長方形 54"/>
          <p:cNvSpPr/>
          <p:nvPr/>
        </p:nvSpPr>
        <p:spPr>
          <a:xfrm>
            <a:off x="3904238" y="8925894"/>
            <a:ext cx="2917392" cy="645438"/>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旭川市消防本部　予防課</a:t>
            </a:r>
            <a:r>
              <a:rPr lang="zh-TW" altLang="en-US" sz="1400" b="1" dirty="0">
                <a:latin typeface="BIZ UDPゴシック" panose="020B0400000000000000" pitchFamily="50" charset="-128"/>
                <a:ea typeface="BIZ UDPゴシック" panose="020B0400000000000000" pitchFamily="50" charset="-128"/>
              </a:rPr>
              <a:t>　</a:t>
            </a:r>
            <a:endParaRPr dirty="0">
              <a:latin typeface="BIZ UDPゴシック" panose="020B0400000000000000" pitchFamily="50" charset="-128"/>
              <a:ea typeface="BIZ UDPゴシック" panose="020B0400000000000000" pitchFamily="50" charset="-128"/>
            </a:endParaRPr>
          </a:p>
          <a:p>
            <a:r>
              <a:rPr lang="en-US" altLang="zh-TW" sz="1200" dirty="0">
                <a:latin typeface="BIZ UDPゴシック" panose="020B0400000000000000" pitchFamily="50" charset="-128"/>
                <a:ea typeface="BIZ UDPゴシック" panose="020B0400000000000000" pitchFamily="50" charset="-128"/>
              </a:rPr>
              <a:t>TEL</a:t>
            </a:r>
            <a:r>
              <a:rPr lang="zh-TW" altLang="en-US" sz="1200" dirty="0">
                <a:latin typeface="BIZ UDPゴシック" panose="020B0400000000000000" pitchFamily="50" charset="-128"/>
                <a:ea typeface="BIZ UDPゴシック" panose="020B0400000000000000" pitchFamily="50" charset="-128"/>
              </a:rPr>
              <a:t>：０１６６</a:t>
            </a:r>
            <a:r>
              <a:rPr lang="en-US" altLang="zh-TW"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７４</a:t>
            </a:r>
            <a:r>
              <a:rPr lang="en-US" altLang="zh-TW"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３５８４</a:t>
            </a:r>
            <a:r>
              <a:rPr lang="zh-TW" altLang="en-US" sz="1200" dirty="0">
                <a:latin typeface="BIZ UDPゴシック" panose="020B0400000000000000" pitchFamily="50" charset="-128"/>
                <a:ea typeface="BIZ UDPゴシック" panose="020B0400000000000000" pitchFamily="50" charset="-128"/>
              </a:rPr>
              <a:t>（直通）</a:t>
            </a:r>
            <a:r>
              <a:rPr lang="zh-TW" altLang="en-US" sz="1000" dirty="0">
                <a:latin typeface="BIZ UDPゴシック" panose="020B0400000000000000" pitchFamily="50" charset="-128"/>
                <a:ea typeface="BIZ UDPゴシック" panose="020B0400000000000000" pitchFamily="50" charset="-128"/>
              </a:rPr>
              <a:t>　</a:t>
            </a:r>
            <a:endParaRPr dirty="0">
              <a:latin typeface="BIZ UDPゴシック" panose="020B0400000000000000" pitchFamily="50" charset="-128"/>
              <a:ea typeface="BIZ UDPゴシック" panose="020B0400000000000000" pitchFamily="50" charset="-128"/>
            </a:endParaRPr>
          </a:p>
          <a:p>
            <a:endParaRPr lang="ja-JP" altLang="en-US" sz="1000" dirty="0">
              <a:latin typeface="AR P丸ゴシック体E"/>
              <a:ea typeface="AR P丸ゴシック体E"/>
            </a:endParaRPr>
          </a:p>
        </p:txBody>
      </p:sp>
      <p:sp>
        <p:nvSpPr>
          <p:cNvPr id="1117" name="正方形/長方形 62"/>
          <p:cNvSpPr/>
          <p:nvPr/>
        </p:nvSpPr>
        <p:spPr>
          <a:xfrm>
            <a:off x="4047360" y="8722442"/>
            <a:ext cx="2342308" cy="246221"/>
          </a:xfrm>
          <a:prstGeom prst="rect">
            <a:avLst/>
          </a:prstGeom>
        </p:spPr>
        <p:txBody>
          <a:bodyPr wrap="none">
            <a:spAutoFit/>
          </a:bodyPr>
          <a:lstStyle/>
          <a:p>
            <a:r>
              <a:rPr lang="ja-JP" altLang="en-US" sz="1000" dirty="0">
                <a:latin typeface="BIZ UDPゴシック" panose="020B0400000000000000" pitchFamily="50" charset="-128"/>
                <a:ea typeface="BIZ UDPゴシック" panose="020B0400000000000000" pitchFamily="50" charset="-128"/>
              </a:rPr>
              <a:t>電子申請方法に関するお問い合わせ先</a:t>
            </a:r>
            <a:endParaRPr dirty="0">
              <a:latin typeface="BIZ UDPゴシック" panose="020B0400000000000000" pitchFamily="50" charset="-128"/>
              <a:ea typeface="BIZ UDPゴシック" panose="020B0400000000000000" pitchFamily="50" charset="-128"/>
            </a:endParaRPr>
          </a:p>
        </p:txBody>
      </p:sp>
      <p:sp>
        <p:nvSpPr>
          <p:cNvPr id="1118" name="Rectangle 23"/>
          <p:cNvSpPr/>
          <p:nvPr/>
        </p:nvSpPr>
        <p:spPr>
          <a:xfrm>
            <a:off x="-4281" y="5501650"/>
            <a:ext cx="6862281" cy="1363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ea typeface="BIZ UDPゴシック" panose="020B0400000000000000" pitchFamily="50" charset="-128"/>
            </a:endParaRPr>
          </a:p>
        </p:txBody>
      </p:sp>
      <p:sp>
        <p:nvSpPr>
          <p:cNvPr id="1121" name="Rounded Rectangle 76"/>
          <p:cNvSpPr/>
          <p:nvPr/>
        </p:nvSpPr>
        <p:spPr>
          <a:xfrm>
            <a:off x="420548" y="3621544"/>
            <a:ext cx="2960608" cy="603418"/>
          </a:xfrm>
          <a:prstGeom prst="roundRect">
            <a:avLst>
              <a:gd name="adj" fmla="val 9337"/>
            </a:avLst>
          </a:prstGeom>
          <a:solidFill>
            <a:schemeClr val="bg1"/>
          </a:solidFill>
          <a:ln w="38100">
            <a:solidFill>
              <a:srgbClr val="FF7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24</a:t>
            </a: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時間</a:t>
            </a:r>
            <a:r>
              <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日時間を問わず申請が可能です。</a:t>
            </a:r>
          </a:p>
          <a:p>
            <a:endParaRPr lang="vi-VN" sz="1200" b="1" dirty="0"/>
          </a:p>
        </p:txBody>
      </p:sp>
      <p:sp>
        <p:nvSpPr>
          <p:cNvPr id="1124" name="Rounded Rectangle 95"/>
          <p:cNvSpPr/>
          <p:nvPr/>
        </p:nvSpPr>
        <p:spPr>
          <a:xfrm>
            <a:off x="3609507" y="3605114"/>
            <a:ext cx="3061683" cy="603418"/>
          </a:xfrm>
          <a:prstGeom prst="roundRect">
            <a:avLst>
              <a:gd name="adj" fmla="val 15651"/>
            </a:avLst>
          </a:prstGeom>
          <a:solidFill>
            <a:schemeClr val="bg1"/>
          </a:solidFill>
          <a:ln w="38100">
            <a:solidFill>
              <a:srgbClr val="FF7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spc="-12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b="1" spc="-120" dirty="0">
                <a:solidFill>
                  <a:schemeClr val="tx1">
                    <a:lumMod val="75000"/>
                    <a:lumOff val="25000"/>
                  </a:schemeClr>
                </a:solidFill>
                <a:latin typeface="BIZ UDPゴシック" panose="020B0400000000000000" pitchFamily="50" charset="-128"/>
                <a:ea typeface="BIZ UDPゴシック" panose="020B0400000000000000" pitchFamily="50" charset="-128"/>
              </a:rPr>
              <a:t>パソコン・スマホ・タブレット（※）から、</a:t>
            </a:r>
            <a:r>
              <a:rPr lang="ja-JP" altLang="en-US" sz="1200" b="1" spc="-100" dirty="0">
                <a:solidFill>
                  <a:schemeClr val="tx1">
                    <a:lumMod val="75000"/>
                    <a:lumOff val="25000"/>
                  </a:schemeClr>
                </a:solidFill>
                <a:latin typeface="BIZ UDPゴシック" panose="020B0400000000000000" pitchFamily="50" charset="-128"/>
                <a:ea typeface="BIZ UDPゴシック" panose="020B0400000000000000" pitchFamily="50" charset="-128"/>
              </a:rPr>
              <a:t>場所を問わず申請が可能です。</a:t>
            </a:r>
            <a:endParaRPr lang="ja-JP" altLang="en-US" sz="1200" b="1" spc="-12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lang="vi-VN" sz="1200" b="1" dirty="0"/>
          </a:p>
        </p:txBody>
      </p:sp>
      <p:sp>
        <p:nvSpPr>
          <p:cNvPr id="1127" name="Rounded Rectangle 98"/>
          <p:cNvSpPr/>
          <p:nvPr/>
        </p:nvSpPr>
        <p:spPr>
          <a:xfrm>
            <a:off x="428887" y="4398160"/>
            <a:ext cx="6242303" cy="943833"/>
          </a:xfrm>
          <a:prstGeom prst="roundRect">
            <a:avLst>
              <a:gd name="adj" fmla="val 9337"/>
            </a:avLst>
          </a:prstGeom>
          <a:solidFill>
            <a:schemeClr val="bg1"/>
          </a:solidFill>
          <a:ln w="38100">
            <a:solidFill>
              <a:srgbClr val="FF7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Aft>
                <a:spcPts val="0"/>
              </a:spcAft>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① 旭川市のホームページから申請したい届出様式をダウンロード</a:t>
            </a:r>
            <a:endParaRPr lang="ja-JP" altLang="en-US" sz="1200" b="1" dirty="0">
              <a:latin typeface="BIZ UDPゴシック" panose="020B0400000000000000" pitchFamily="50" charset="-128"/>
              <a:ea typeface="BIZ UDPゴシック" panose="020B0400000000000000" pitchFamily="50" charset="-128"/>
            </a:endParaRPr>
          </a:p>
          <a:p>
            <a:pPr>
              <a:spcAft>
                <a:spcPts val="0"/>
              </a:spcAft>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② ダウンロードした届出様式に必要事項を入力して届出を電子データで作成</a:t>
            </a:r>
          </a:p>
          <a:p>
            <a:pPr>
              <a:spcAft>
                <a:spcPts val="0"/>
              </a:spcAft>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③ 必要な場合は、添付書類を事前に電子ファイル化して用意　 ⇒簡単申請</a:t>
            </a:r>
            <a:r>
              <a:rPr lang="ja-JP" altLang="en-US" sz="1200" b="1" i="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algn="ctr"/>
            <a:endParaRPr lang="vi-VN" sz="1200" b="1" dirty="0"/>
          </a:p>
        </p:txBody>
      </p:sp>
      <p:cxnSp>
        <p:nvCxnSpPr>
          <p:cNvPr id="1137" name="Straight Connector 11"/>
          <p:cNvCxnSpPr>
            <a:cxnSpLocks/>
          </p:cNvCxnSpPr>
          <p:nvPr/>
        </p:nvCxnSpPr>
        <p:spPr>
          <a:xfrm>
            <a:off x="428888" y="5551738"/>
            <a:ext cx="46788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8" name="Straight Connector 77"/>
          <p:cNvCxnSpPr>
            <a:cxnSpLocks/>
          </p:cNvCxnSpPr>
          <p:nvPr/>
        </p:nvCxnSpPr>
        <p:spPr>
          <a:xfrm>
            <a:off x="2546034" y="5546975"/>
            <a:ext cx="46340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40" name="Rounded Rectangle 93"/>
          <p:cNvSpPr/>
          <p:nvPr/>
        </p:nvSpPr>
        <p:spPr>
          <a:xfrm>
            <a:off x="482689" y="4264852"/>
            <a:ext cx="1238716" cy="263650"/>
          </a:xfrm>
          <a:prstGeom prst="roundRect">
            <a:avLst>
              <a:gd name="adj" fmla="val 28260"/>
            </a:avLst>
          </a:prstGeom>
          <a:solidFill>
            <a:srgbClr val="FF7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簡単に</a:t>
            </a:r>
            <a:endParaRPr lang="vi-VN" sz="1600" b="1" dirty="0">
              <a:latin typeface="AR P丸ゴシック体E"/>
              <a:ea typeface="BIZ UDPゴシック" panose="020B0400000000000000" pitchFamily="50" charset="-128"/>
            </a:endParaRPr>
          </a:p>
        </p:txBody>
      </p:sp>
      <p:sp>
        <p:nvSpPr>
          <p:cNvPr id="1142" name="Rounded Rectangle 93"/>
          <p:cNvSpPr/>
          <p:nvPr/>
        </p:nvSpPr>
        <p:spPr>
          <a:xfrm>
            <a:off x="480391" y="3455387"/>
            <a:ext cx="1228812" cy="263650"/>
          </a:xfrm>
          <a:prstGeom prst="roundRect">
            <a:avLst>
              <a:gd name="adj" fmla="val 30066"/>
            </a:avLst>
          </a:prstGeom>
          <a:solidFill>
            <a:srgbClr val="FF7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いつでも</a:t>
            </a:r>
            <a:endParaRPr lang="vi-VN" sz="1600" b="1" dirty="0">
              <a:ea typeface="BIZ UDPゴシック" panose="020B0400000000000000" pitchFamily="50" charset="-128"/>
            </a:endParaRPr>
          </a:p>
        </p:txBody>
      </p:sp>
      <p:sp>
        <p:nvSpPr>
          <p:cNvPr id="1144" name="Rounded Rectangle 93"/>
          <p:cNvSpPr/>
          <p:nvPr/>
        </p:nvSpPr>
        <p:spPr>
          <a:xfrm>
            <a:off x="3731695" y="3453841"/>
            <a:ext cx="1177871" cy="263650"/>
          </a:xfrm>
          <a:prstGeom prst="roundRect">
            <a:avLst>
              <a:gd name="adj" fmla="val 33679"/>
            </a:avLst>
          </a:prstGeom>
          <a:solidFill>
            <a:srgbClr val="FF7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どこでも</a:t>
            </a:r>
            <a:endParaRPr lang="vi-VN" sz="1600" b="1" dirty="0">
              <a:ea typeface="BIZ UDPゴシック" panose="020B0400000000000000" pitchFamily="50" charset="-128"/>
            </a:endParaRPr>
          </a:p>
        </p:txBody>
      </p:sp>
      <p:cxnSp>
        <p:nvCxnSpPr>
          <p:cNvPr id="1146" name="Straight Connector 11"/>
          <p:cNvCxnSpPr>
            <a:cxnSpLocks/>
          </p:cNvCxnSpPr>
          <p:nvPr/>
        </p:nvCxnSpPr>
        <p:spPr>
          <a:xfrm>
            <a:off x="344348" y="6803750"/>
            <a:ext cx="273900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147" name="Picture 70"/>
          <p:cNvPicPr>
            <a:picLocks noChangeAspect="1"/>
          </p:cNvPicPr>
          <p:nvPr/>
        </p:nvPicPr>
        <p:blipFill>
          <a:blip r:embed="rId4"/>
          <a:stretch>
            <a:fillRect/>
          </a:stretch>
        </p:blipFill>
        <p:spPr>
          <a:xfrm>
            <a:off x="5408358" y="1572013"/>
            <a:ext cx="1381125" cy="1746413"/>
          </a:xfrm>
          <a:prstGeom prst="rect">
            <a:avLst/>
          </a:prstGeom>
        </p:spPr>
      </p:pic>
      <p:pic>
        <p:nvPicPr>
          <p:cNvPr id="1148" name="Picture 71"/>
          <p:cNvPicPr>
            <a:picLocks noChangeAspect="1"/>
          </p:cNvPicPr>
          <p:nvPr/>
        </p:nvPicPr>
        <p:blipFill>
          <a:blip r:embed="rId5"/>
          <a:stretch>
            <a:fillRect/>
          </a:stretch>
        </p:blipFill>
        <p:spPr>
          <a:xfrm flipH="1">
            <a:off x="290512" y="1525671"/>
            <a:ext cx="1291956" cy="1790003"/>
          </a:xfrm>
          <a:prstGeom prst="rect">
            <a:avLst/>
          </a:prstGeom>
        </p:spPr>
      </p:pic>
      <p:sp>
        <p:nvSpPr>
          <p:cNvPr id="1151" name="サブタイトル 72"/>
          <p:cNvSpPr txBox="1"/>
          <p:nvPr/>
        </p:nvSpPr>
        <p:spPr>
          <a:xfrm>
            <a:off x="3172231" y="5430720"/>
            <a:ext cx="3607215" cy="1332761"/>
          </a:xfrm>
          <a:prstGeom prst="rect">
            <a:avLst/>
          </a:prstGeom>
        </p:spPr>
        <p:txBody>
          <a:bodyPr vert="horz" lIns="72000" tIns="37148" rIns="0" bIns="37148"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10000"/>
              </a:lnSpc>
              <a:spcBef>
                <a:spcPts val="800"/>
              </a:spcBef>
            </a:pPr>
            <a:r>
              <a:rPr lang="ja-JP" altLang="en-US" sz="1700" b="1" dirty="0">
                <a:solidFill>
                  <a:schemeClr val="tx1"/>
                </a:solidFill>
                <a:latin typeface="BIZ UDPゴシック" panose="020B0400000000000000" pitchFamily="50" charset="-128"/>
                <a:ea typeface="BIZ UDPゴシック" panose="020B0400000000000000" pitchFamily="50" charset="-128"/>
              </a:rPr>
              <a:t>電子申請の手続きは</a:t>
            </a:r>
          </a:p>
          <a:p>
            <a:pPr algn="ctr">
              <a:lnSpc>
                <a:spcPct val="100000"/>
              </a:lnSpc>
              <a:spcBef>
                <a:spcPts val="800"/>
              </a:spcBef>
              <a:spcAft>
                <a:spcPts val="0"/>
              </a:spcAft>
            </a:pPr>
            <a:r>
              <a:rPr lang="ja-JP" altLang="en-US" sz="1400" dirty="0">
                <a:latin typeface="BIZ UDPゴシック" panose="020B0400000000000000" pitchFamily="50" charset="-128"/>
                <a:ea typeface="BIZ UDPゴシック" panose="020B0400000000000000" pitchFamily="50" charset="-128"/>
              </a:rPr>
              <a:t>旭川市のホームページの「旭川市へのオンライン申請」</a:t>
            </a:r>
            <a:endParaRPr lang="en-US" altLang="ja-JP" sz="1400" dirty="0">
              <a:latin typeface="BIZ UDPゴシック" panose="020B0400000000000000" pitchFamily="50" charset="-128"/>
              <a:ea typeface="BIZ UDPゴシック" panose="020B0400000000000000" pitchFamily="50" charset="-128"/>
            </a:endParaRPr>
          </a:p>
          <a:p>
            <a:pPr algn="ctr">
              <a:lnSpc>
                <a:spcPct val="100000"/>
              </a:lnSpc>
              <a:spcBef>
                <a:spcPts val="500"/>
              </a:spcBef>
              <a:spcAft>
                <a:spcPts val="0"/>
              </a:spcAft>
            </a:pPr>
            <a:r>
              <a:rPr lang="ja-JP" altLang="en-US" sz="967" dirty="0">
                <a:latin typeface="BIZ UDPゴシック" panose="020B0400000000000000" pitchFamily="50" charset="-128"/>
                <a:ea typeface="BIZ UDPゴシック" panose="020B0400000000000000" pitchFamily="50" charset="-128"/>
              </a:rPr>
              <a:t>「消防・救急」カテゴリー</a:t>
            </a:r>
            <a:r>
              <a:rPr lang="ja-JP" altLang="en-US" sz="967" b="1" dirty="0">
                <a:latin typeface="BIZ UDPゴシック" panose="020B0400000000000000" pitchFamily="50" charset="-128"/>
                <a:ea typeface="BIZ UDPゴシック" panose="020B0400000000000000" pitchFamily="50" charset="-128"/>
              </a:rPr>
              <a:t>→</a:t>
            </a:r>
            <a:r>
              <a:rPr lang="ja-JP" altLang="en-US" sz="967" dirty="0">
                <a:latin typeface="BIZ UDPゴシック" panose="020B0400000000000000" pitchFamily="50" charset="-128"/>
                <a:ea typeface="BIZ UDPゴシック" panose="020B0400000000000000" pitchFamily="50" charset="-128"/>
              </a:rPr>
              <a:t>「各種消防本部・消防署へ提出する申請、届出等」</a:t>
            </a:r>
          </a:p>
          <a:p>
            <a:pPr algn="ctr">
              <a:lnSpc>
                <a:spcPct val="100000"/>
              </a:lnSpc>
              <a:spcBef>
                <a:spcPts val="300"/>
              </a:spcBef>
              <a:spcAft>
                <a:spcPts val="0"/>
              </a:spcAft>
            </a:pPr>
            <a:r>
              <a:rPr lang="ja-JP" altLang="en-US" sz="1000" dirty="0">
                <a:latin typeface="BIZ UDPゴシック" panose="020B0400000000000000" pitchFamily="50" charset="-128"/>
                <a:ea typeface="BIZ UDPゴシック" panose="020B0400000000000000" pitchFamily="50" charset="-128"/>
              </a:rPr>
              <a:t>↓</a:t>
            </a:r>
          </a:p>
          <a:p>
            <a:pPr algn="ctr">
              <a:lnSpc>
                <a:spcPct val="100000"/>
              </a:lnSpc>
              <a:spcBef>
                <a:spcPts val="300"/>
              </a:spcBef>
              <a:spcAft>
                <a:spcPts val="0"/>
              </a:spcAft>
            </a:pPr>
            <a:r>
              <a:rPr lang="ja-JP" altLang="en-US" sz="1400" dirty="0">
                <a:latin typeface="BIZ UDPゴシック" panose="020B0400000000000000" pitchFamily="50" charset="-128"/>
                <a:ea typeface="BIZ UDPゴシック" panose="020B0400000000000000" pitchFamily="50" charset="-128"/>
              </a:rPr>
              <a:t>消防本部予防課「申請・届出様式出力ページ」</a:t>
            </a:r>
            <a:endParaRPr lang="ja-JP" altLang="en-US" sz="900" dirty="0">
              <a:latin typeface="BIZ UDPゴシック" panose="020B0400000000000000" pitchFamily="50" charset="-128"/>
              <a:ea typeface="BIZ UDPゴシック" panose="020B0400000000000000" pitchFamily="50" charset="-128"/>
            </a:endParaRPr>
          </a:p>
          <a:p>
            <a:pPr algn="ctr">
              <a:lnSpc>
                <a:spcPct val="100000"/>
              </a:lnSpc>
              <a:spcBef>
                <a:spcPts val="300"/>
              </a:spcBef>
              <a:spcAft>
                <a:spcPts val="0"/>
              </a:spcAft>
            </a:pPr>
            <a:r>
              <a:rPr lang="ja-JP" altLang="en-US" sz="800" dirty="0">
                <a:latin typeface="BIZ UDPゴシック" panose="020B0400000000000000" pitchFamily="50" charset="-128"/>
                <a:ea typeface="BIZ UDPゴシック" panose="020B0400000000000000" pitchFamily="50" charset="-128"/>
                <a:hlinkClick r:id="rId6"/>
              </a:rPr>
              <a:t>https://www.city.asahikawa.hokkaido.jp/500/557/559/p0078141.html</a:t>
            </a:r>
            <a:endParaRPr lang="ja-JP" altLang="en-US" sz="600" dirty="0">
              <a:latin typeface="BIZ UDPゴシック" panose="020B0400000000000000" pitchFamily="50" charset="-128"/>
              <a:ea typeface="BIZ UDPゴシック" panose="020B0400000000000000" pitchFamily="50" charset="-128"/>
            </a:endParaRPr>
          </a:p>
          <a:p>
            <a:pPr algn="ctr">
              <a:lnSpc>
                <a:spcPct val="100000"/>
              </a:lnSpc>
              <a:spcBef>
                <a:spcPts val="300"/>
              </a:spcBef>
              <a:spcAft>
                <a:spcPts val="0"/>
              </a:spcAft>
            </a:pPr>
            <a:endParaRPr lang="ja-JP" altLang="en-US" sz="1000" dirty="0">
              <a:latin typeface="BIZ UDPゴシック" panose="020B0400000000000000" pitchFamily="50" charset="-128"/>
              <a:ea typeface="BIZ UDPゴシック" panose="020B0400000000000000" pitchFamily="50" charset="-128"/>
            </a:endParaRPr>
          </a:p>
          <a:p>
            <a:pPr algn="just">
              <a:lnSpc>
                <a:spcPct val="110000"/>
              </a:lnSpc>
              <a:spcBef>
                <a:spcPts val="600"/>
              </a:spcBef>
            </a:pPr>
            <a:endParaRPr lang="ja-JP" altLang="en-US" sz="1200" dirty="0">
              <a:latin typeface="BIZ UDPゴシック" panose="020B0400000000000000" pitchFamily="50" charset="-128"/>
              <a:ea typeface="BIZ UDPゴシック" panose="020B0400000000000000" pitchFamily="50" charset="-128"/>
            </a:endParaRPr>
          </a:p>
          <a:p>
            <a:pPr algn="l">
              <a:lnSpc>
                <a:spcPct val="110000"/>
              </a:lnSpc>
            </a:pPr>
            <a:endParaRPr lang="ja-JP" altLang="en-US" sz="1138" dirty="0">
              <a:latin typeface="BIZ UDPゴシック" panose="020B0400000000000000" pitchFamily="50" charset="-128"/>
              <a:ea typeface="BIZ UDPゴシック" panose="020B0400000000000000" pitchFamily="50" charset="-128"/>
            </a:endParaRPr>
          </a:p>
        </p:txBody>
      </p:sp>
      <p:sp>
        <p:nvSpPr>
          <p:cNvPr id="1152" name="Rounded Rectangle 73"/>
          <p:cNvSpPr/>
          <p:nvPr/>
        </p:nvSpPr>
        <p:spPr>
          <a:xfrm>
            <a:off x="436170" y="2682459"/>
            <a:ext cx="5838049" cy="769563"/>
          </a:xfrm>
          <a:prstGeom prst="roundRect">
            <a:avLst>
              <a:gd name="adj" fmla="val 933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dirty="0"/>
          </a:p>
        </p:txBody>
      </p:sp>
      <p:sp>
        <p:nvSpPr>
          <p:cNvPr id="1155" name="サブタイトル 2"/>
          <p:cNvSpPr txBox="1"/>
          <p:nvPr/>
        </p:nvSpPr>
        <p:spPr>
          <a:xfrm>
            <a:off x="519113" y="7227651"/>
            <a:ext cx="2862043" cy="1388066"/>
          </a:xfrm>
          <a:prstGeom prst="rect">
            <a:avLst/>
          </a:prstGeom>
        </p:spPr>
        <p:txBody>
          <a:bodyPr vert="horz" lIns="74295" tIns="37148" rIns="74295" bIns="37148"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❶</a:t>
            </a:r>
            <a:r>
              <a:rPr lang="ja-JP" altLang="en-US" sz="900" b="1" dirty="0">
                <a:latin typeface="BIZ UDPゴシック" panose="020B0400000000000000" pitchFamily="50" charset="-128"/>
                <a:ea typeface="BIZ UDPゴシック" panose="020B0400000000000000" pitchFamily="50" charset="-128"/>
              </a:rPr>
              <a:t>防火（防災）管理者選任（解任）届出書</a:t>
            </a:r>
            <a:endParaRPr lang="en-US" altLang="ja-JP"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❷</a:t>
            </a:r>
            <a:r>
              <a:rPr lang="zh-CN" altLang="en-US" sz="900" b="1" dirty="0">
                <a:latin typeface="BIZ UDPゴシック" panose="020B0400000000000000" pitchFamily="50" charset="-128"/>
                <a:ea typeface="BIZ UDPゴシック" panose="020B0400000000000000" pitchFamily="50" charset="-128"/>
              </a:rPr>
              <a:t>消防計画作成（変更）届出書</a:t>
            </a:r>
            <a:endParaRPr lang="en-US" altLang="ja-JP"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❸</a:t>
            </a:r>
            <a:r>
              <a:rPr lang="ja-JP" altLang="en-US" sz="900" b="1" dirty="0">
                <a:latin typeface="BIZ UDPゴシック" panose="020B0400000000000000" pitchFamily="50" charset="-128"/>
                <a:ea typeface="BIZ UDPゴシック" panose="020B0400000000000000" pitchFamily="50" charset="-128"/>
              </a:rPr>
              <a:t>統括防火（防災）管理者選任（解任）届出書</a:t>
            </a:r>
            <a:endParaRPr lang="en-US" altLang="ja-JP" sz="900" b="1" dirty="0">
              <a:latin typeface="BIZ UDPゴシック" panose="020B0400000000000000" pitchFamily="50" charset="-128"/>
              <a:ea typeface="BIZ UDPゴシック" panose="020B0400000000000000" pitchFamily="50" charset="-128"/>
            </a:endParaRPr>
          </a:p>
          <a:p>
            <a:pPr algn="l">
              <a:spcBef>
                <a:spcPts val="500"/>
              </a:spcBef>
            </a:pPr>
            <a:r>
              <a:rPr lang="zh-TW"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❹</a:t>
            </a:r>
            <a:r>
              <a:rPr lang="ja-JP" altLang="en-US" sz="900" b="1" dirty="0">
                <a:latin typeface="BIZ UDPゴシック" panose="020B0400000000000000" pitchFamily="50" charset="-128"/>
                <a:ea typeface="BIZ UDPゴシック" panose="020B0400000000000000" pitchFamily="50" charset="-128"/>
              </a:rPr>
              <a:t>全体についての消防計画作成（変更）届出書</a:t>
            </a:r>
            <a:endParaRPr lang="en-US" altLang="zh-TW"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❺</a:t>
            </a:r>
            <a:r>
              <a:rPr lang="zh-TW" altLang="en-US" sz="900" b="1" dirty="0">
                <a:latin typeface="BIZ UDPゴシック" panose="020B0400000000000000" pitchFamily="50" charset="-128"/>
                <a:ea typeface="BIZ UDPゴシック" panose="020B0400000000000000" pitchFamily="50" charset="-128"/>
              </a:rPr>
              <a:t>自衛消防組織設置（変更）届出書</a:t>
            </a:r>
            <a:endParaRPr sz="900" b="1" dirty="0">
              <a:latin typeface="BIZ UDPゴシック" panose="020B0400000000000000" pitchFamily="50" charset="-128"/>
              <a:ea typeface="BIZ UDPゴシック" panose="020B0400000000000000" pitchFamily="50" charset="-128"/>
            </a:endParaRPr>
          </a:p>
          <a:p>
            <a:pPr algn="l">
              <a:spcBef>
                <a:spcPts val="500"/>
              </a:spcBef>
            </a:pPr>
            <a:r>
              <a:rPr lang="zh-TW"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❻</a:t>
            </a:r>
            <a:r>
              <a:rPr lang="zh-TW" altLang="en-US" sz="900" b="1" dirty="0">
                <a:latin typeface="BIZ UDPゴシック" panose="020B0400000000000000" pitchFamily="50" charset="-128"/>
                <a:ea typeface="BIZ UDPゴシック" panose="020B0400000000000000" pitchFamily="50" charset="-128"/>
              </a:rPr>
              <a:t>防火対象物点検結果報告書</a:t>
            </a:r>
            <a:endParaRPr lang="en-US" altLang="zh-TW" sz="900" b="1" dirty="0">
              <a:latin typeface="BIZ UDPゴシック" panose="020B0400000000000000" pitchFamily="50" charset="-128"/>
              <a:ea typeface="BIZ UDPゴシック" panose="020B0400000000000000" pitchFamily="50" charset="-128"/>
            </a:endParaRPr>
          </a:p>
          <a:p>
            <a:pPr algn="l">
              <a:spcBef>
                <a:spcPts val="500"/>
              </a:spcBef>
            </a:pPr>
            <a:r>
              <a:rPr lang="zh-TW"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❼</a:t>
            </a:r>
            <a:r>
              <a:rPr lang="zh-TW" altLang="en-US" sz="900" b="1" dirty="0">
                <a:latin typeface="BIZ UDPゴシック" panose="020B0400000000000000" pitchFamily="50" charset="-128"/>
                <a:ea typeface="BIZ UDPゴシック" panose="020B0400000000000000" pitchFamily="50" charset="-128"/>
              </a:rPr>
              <a:t>防災管理点検結果報告書</a:t>
            </a:r>
            <a:endParaRPr lang="en-US" altLang="zh-TW" sz="900" b="1" dirty="0">
              <a:latin typeface="BIZ UDPゴシック" panose="020B0400000000000000" pitchFamily="50" charset="-128"/>
              <a:ea typeface="BIZ UDPゴシック" panose="020B0400000000000000" pitchFamily="50" charset="-128"/>
            </a:endParaRPr>
          </a:p>
          <a:p>
            <a:pPr algn="l">
              <a:spcBef>
                <a:spcPts val="500"/>
              </a:spcBef>
            </a:pPr>
            <a:endParaRPr lang="zh-TW" altLang="en-US" sz="900" b="1" dirty="0">
              <a:latin typeface="BIZ UDPゴシック" panose="020B0400000000000000" pitchFamily="50" charset="-128"/>
              <a:ea typeface="BIZ UDPゴシック" panose="020B0400000000000000" pitchFamily="50" charset="-128"/>
            </a:endParaRPr>
          </a:p>
        </p:txBody>
      </p:sp>
      <p:sp>
        <p:nvSpPr>
          <p:cNvPr id="1156" name="サブタイトル 2"/>
          <p:cNvSpPr txBox="1"/>
          <p:nvPr/>
        </p:nvSpPr>
        <p:spPr>
          <a:xfrm>
            <a:off x="3426859" y="7230690"/>
            <a:ext cx="3205565" cy="800372"/>
          </a:xfrm>
          <a:prstGeom prst="rect">
            <a:avLst/>
          </a:prstGeom>
        </p:spPr>
        <p:txBody>
          <a:bodyPr vert="horz" lIns="74295" tIns="37148" rIns="74295" bIns="37148"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❽</a:t>
            </a:r>
            <a:r>
              <a:rPr lang="zh-TW" altLang="en-US" sz="900" b="1" dirty="0">
                <a:latin typeface="BIZ UDPゴシック" panose="020B0400000000000000" pitchFamily="50" charset="-128"/>
                <a:ea typeface="BIZ UDPゴシック" panose="020B0400000000000000" pitchFamily="50" charset="-128"/>
              </a:rPr>
              <a:t>消防用設備等（特殊消防用設備等）点検結果報告書</a:t>
            </a:r>
            <a:endParaRPr lang="en-US" altLang="zh-TW"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❾</a:t>
            </a:r>
            <a:r>
              <a:rPr lang="zh-TW" altLang="en-US" sz="900" b="1" dirty="0">
                <a:latin typeface="BIZ UDPゴシック" panose="020B0400000000000000" pitchFamily="50" charset="-128"/>
                <a:ea typeface="BIZ UDPゴシック" panose="020B0400000000000000" pitchFamily="50" charset="-128"/>
              </a:rPr>
              <a:t>工事整備対象設備等着工届出書</a:t>
            </a:r>
            <a:endParaRPr lang="en-US" altLang="zh-TW"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❿</a:t>
            </a:r>
            <a:r>
              <a:rPr lang="zh-TW" altLang="en-US" sz="900" b="1" dirty="0">
                <a:latin typeface="BIZ UDPゴシック" panose="020B0400000000000000" pitchFamily="50" charset="-128"/>
                <a:ea typeface="BIZ UDPゴシック" panose="020B0400000000000000" pitchFamily="50" charset="-128"/>
              </a:rPr>
              <a:t>消防用設備等（特殊消防</a:t>
            </a:r>
            <a:r>
              <a:rPr lang="ja-JP" altLang="en-US" sz="900" b="1" dirty="0">
                <a:latin typeface="BIZ UDPゴシック" panose="020B0400000000000000" pitchFamily="50" charset="-128"/>
                <a:ea typeface="BIZ UDPゴシック" panose="020B0400000000000000" pitchFamily="50" charset="-128"/>
              </a:rPr>
              <a:t>用</a:t>
            </a:r>
            <a:r>
              <a:rPr lang="zh-TW" altLang="en-US" sz="900" b="1" dirty="0">
                <a:latin typeface="BIZ UDPゴシック" panose="020B0400000000000000" pitchFamily="50" charset="-128"/>
                <a:ea typeface="BIZ UDPゴシック" panose="020B0400000000000000" pitchFamily="50" charset="-128"/>
              </a:rPr>
              <a:t>設備等）設置届出書</a:t>
            </a:r>
            <a:endParaRPr lang="ja-JP" altLang="en-US"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900" b="1" dirty="0">
                <a:solidFill>
                  <a:schemeClr val="accent2">
                    <a:lumMod val="75000"/>
                  </a:schemeClr>
                </a:solidFill>
                <a:latin typeface="BIZ UDPゴシック" panose="020B0400000000000000" pitchFamily="50" charset="-128"/>
                <a:ea typeface="BIZ UDPゴシック" panose="020B0400000000000000" pitchFamily="50" charset="-128"/>
              </a:rPr>
              <a:t>⓫</a:t>
            </a:r>
            <a:r>
              <a:rPr lang="zh-TW" altLang="en-US" sz="900" b="1" dirty="0">
                <a:latin typeface="BIZ UDPゴシック" panose="020B0400000000000000" pitchFamily="50" charset="-128"/>
                <a:ea typeface="BIZ UDPゴシック" panose="020B0400000000000000" pitchFamily="50" charset="-128"/>
              </a:rPr>
              <a:t>自衛消防訓練通知書</a:t>
            </a:r>
          </a:p>
        </p:txBody>
      </p:sp>
      <p:sp>
        <p:nvSpPr>
          <p:cNvPr id="1162" name="タイトル 66"/>
          <p:cNvSpPr/>
          <p:nvPr/>
        </p:nvSpPr>
        <p:spPr>
          <a:xfrm>
            <a:off x="4314825" y="163831"/>
            <a:ext cx="2061552" cy="469932"/>
          </a:xfrm>
          <a:prstGeom prst="rect">
            <a:avLst/>
          </a:prstGeom>
          <a:noFill/>
        </p:spPr>
        <p:txBody>
          <a:bodyPr anchor="ctr"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ctr">
              <a:lnSpc>
                <a:spcPct val="100000"/>
              </a:lnSpc>
              <a:spcBef>
                <a:spcPts val="0"/>
              </a:spcBef>
              <a:spcAft>
                <a:spcPts val="1800"/>
              </a:spcAft>
            </a:pPr>
            <a:r>
              <a:rPr lang="ja-JP" altLang="en-US" sz="1600" dirty="0">
                <a:effectLst>
                  <a:glow rad="165100">
                    <a:schemeClr val="bg1">
                      <a:alpha val="40000"/>
                    </a:schemeClr>
                  </a:glow>
                </a:effectLst>
                <a:latin typeface="BIZ UDPゴシック" panose="020B0400000000000000" pitchFamily="50" charset="-128"/>
                <a:ea typeface="BIZ UDPゴシック" panose="020B0400000000000000" pitchFamily="50" charset="-128"/>
              </a:rPr>
              <a:t>旭川市消防本部</a:t>
            </a:r>
          </a:p>
        </p:txBody>
      </p:sp>
      <p:sp>
        <p:nvSpPr>
          <p:cNvPr id="1163" name="正方形/長方形 68"/>
          <p:cNvSpPr/>
          <p:nvPr/>
        </p:nvSpPr>
        <p:spPr>
          <a:xfrm>
            <a:off x="3709988" y="9403111"/>
            <a:ext cx="3007865" cy="400110"/>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Ｅﾒｰﾙ：yoboshido@city.asahikawa.hokkaido.jp</a:t>
            </a:r>
          </a:p>
        </p:txBody>
      </p:sp>
      <p:sp>
        <p:nvSpPr>
          <p:cNvPr id="1168" name="テキスト 62"/>
          <p:cNvSpPr txBox="1"/>
          <p:nvPr/>
        </p:nvSpPr>
        <p:spPr>
          <a:xfrm>
            <a:off x="140642" y="5606941"/>
            <a:ext cx="3025480" cy="1345387"/>
          </a:xfrm>
          <a:prstGeom prst="rect">
            <a:avLst/>
          </a:prstGeom>
        </p:spPr>
        <p:txBody>
          <a:bodyPr wrap="square" spcCol="0">
            <a:noAutofit/>
          </a:bodyPr>
          <a:lstStyle/>
          <a:p>
            <a:pPr marL="72000" lvl="0" algn="just">
              <a:lnSpc>
                <a:spcPct val="110000"/>
              </a:lnSpc>
              <a:spcAft>
                <a:spcPts val="200"/>
              </a:spcAft>
            </a:pPr>
            <a:r>
              <a:rPr lang="ja-JP" altLang="en-US" sz="1050" b="1" u="sng" dirty="0">
                <a:latin typeface="BIZ UDPゴシック" panose="020B0400000000000000" pitchFamily="50" charset="-128"/>
                <a:ea typeface="BIZ UDPゴシック" panose="020B0400000000000000" pitchFamily="50" charset="-128"/>
              </a:rPr>
              <a:t>電子申請の場合、控書類等の返却はありません。</a:t>
            </a:r>
          </a:p>
          <a:p>
            <a:pPr marL="72000" lvl="0" algn="just">
              <a:lnSpc>
                <a:spcPct val="110000"/>
              </a:lnSpc>
              <a:spcAft>
                <a:spcPts val="200"/>
              </a:spcAft>
            </a:pPr>
            <a:r>
              <a:rPr lang="ja-JP" altLang="en-US" sz="900" dirty="0">
                <a:latin typeface="BIZ UDPゴシック" panose="020B0400000000000000" pitchFamily="50" charset="-128"/>
                <a:ea typeface="BIZ UDPゴシック" panose="020B0400000000000000" pitchFamily="50" charset="-128"/>
              </a:rPr>
              <a:t>消防機関の受付印等が押印された控書類等を必要とする場合は、これまでのとおり、窓口又は郵送による届出を行ってください。なお、郵送の場合は返信用封筒が必要です。</a:t>
            </a:r>
          </a:p>
          <a:p>
            <a:pPr marL="72000" lvl="0" algn="just">
              <a:lnSpc>
                <a:spcPct val="110000"/>
              </a:lnSpc>
              <a:spcAft>
                <a:spcPts val="200"/>
              </a:spcAft>
            </a:pPr>
            <a:r>
              <a:rPr lang="ja-JP" altLang="en-US" sz="900" dirty="0">
                <a:latin typeface="BIZ UDPゴシック" panose="020B0400000000000000" pitchFamily="50" charset="-128"/>
                <a:ea typeface="BIZ UDPゴシック" panose="020B0400000000000000" pitchFamily="50" charset="-128"/>
              </a:rPr>
              <a:t>申請された書類内容の確認作業に数日いただく場合がありますので、あらかじめ御了承ください。</a:t>
            </a:r>
          </a:p>
          <a:p>
            <a:pPr>
              <a:defRPr lang="ja-JP" altLang="en-US"/>
            </a:pPr>
            <a:endParaRPr lang="ja-JP" altLang="en-US" sz="1050" dirty="0">
              <a:latin typeface="BIZ UDPゴシック" panose="020B0400000000000000" pitchFamily="50" charset="-128"/>
              <a:ea typeface="BIZ UDPゴシック" panose="020B0400000000000000" pitchFamily="50" charset="-128"/>
            </a:endParaRPr>
          </a:p>
        </p:txBody>
      </p:sp>
      <p:sp>
        <p:nvSpPr>
          <p:cNvPr id="1169" name="テキスト 63"/>
          <p:cNvSpPr txBox="1"/>
          <p:nvPr/>
        </p:nvSpPr>
        <p:spPr>
          <a:xfrm>
            <a:off x="699761" y="5368006"/>
            <a:ext cx="2018884" cy="306884"/>
          </a:xfrm>
          <a:prstGeom prst="rect">
            <a:avLst/>
          </a:prstGeom>
        </p:spPr>
        <p:txBody>
          <a:bodyPr wrap="square">
            <a:spAutoFit/>
          </a:bodyPr>
          <a:lstStyle/>
          <a:p>
            <a:pPr algn="ctr">
              <a:defRPr lang="ja-JP" altLang="en-US"/>
            </a:pPr>
            <a:r>
              <a:rPr lang="ja-JP" altLang="en-US" sz="1400" b="1" dirty="0">
                <a:latin typeface="BIZ UDPゴシック" panose="020B0400000000000000" pitchFamily="50" charset="-128"/>
                <a:ea typeface="BIZ UDPゴシック" panose="020B0400000000000000" pitchFamily="50" charset="-128"/>
              </a:rPr>
              <a:t>申請時の注意事項</a:t>
            </a:r>
            <a:endParaRPr lang="ja-JP" altLang="en-US"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8A599687-5FF2-195E-E6E0-1D1956F7C083}"/>
              </a:ext>
            </a:extLst>
          </p:cNvPr>
          <p:cNvSpPr/>
          <p:nvPr/>
        </p:nvSpPr>
        <p:spPr>
          <a:xfrm>
            <a:off x="876477" y="2479500"/>
            <a:ext cx="5231692" cy="830997"/>
          </a:xfrm>
          <a:prstGeom prst="rect">
            <a:avLst/>
          </a:prstGeom>
          <a:noFill/>
        </p:spPr>
        <p:txBody>
          <a:bodyPr wrap="square" lIns="91440" tIns="45720" rIns="91440" bIns="45720">
            <a:spAutoFit/>
          </a:bodyPr>
          <a:lstStyle/>
          <a:p>
            <a:pPr algn="ctr">
              <a:defRPr lang="ja-JP" altLang="en-US"/>
            </a:pPr>
            <a:r>
              <a:rPr lang="ja-JP" altLang="en-US" sz="2400" b="1" dirty="0">
                <a:ln w="9525" cap="rnd" cmpd="sng">
                  <a:solidFill>
                    <a:schemeClr val="tx1"/>
                  </a:solidFill>
                  <a:prstDash val="solid"/>
                </a:ln>
                <a:solidFill>
                  <a:schemeClr val="bg1"/>
                </a:solidFill>
                <a:latin typeface="BIZ UDPゴシック" panose="020B0400000000000000" pitchFamily="50" charset="-128"/>
                <a:ea typeface="BIZ UDPゴシック" panose="020B0400000000000000" pitchFamily="50" charset="-128"/>
              </a:rPr>
              <a:t>電子申請が可能な届出等は</a:t>
            </a:r>
            <a:endParaRPr lang="en-US" altLang="ja-JP" sz="2400" b="1" dirty="0">
              <a:ln w="9525" cap="rnd" cmpd="sng">
                <a:solidFill>
                  <a:schemeClr val="tx1"/>
                </a:solidFill>
                <a:prstDash val="solid"/>
              </a:ln>
              <a:solidFill>
                <a:schemeClr val="bg1"/>
              </a:solidFill>
              <a:latin typeface="BIZ UDPゴシック" panose="020B0400000000000000" pitchFamily="50" charset="-128"/>
              <a:ea typeface="BIZ UDPゴシック" panose="020B0400000000000000" pitchFamily="50" charset="-128"/>
            </a:endParaRPr>
          </a:p>
          <a:p>
            <a:pPr algn="ctr">
              <a:defRPr lang="ja-JP" altLang="en-US"/>
            </a:pPr>
            <a:r>
              <a:rPr lang="ja-JP" altLang="en-US" sz="2400" b="1" dirty="0">
                <a:ln w="9525" cap="rnd" cmpd="sng">
                  <a:solidFill>
                    <a:schemeClr val="tx1"/>
                  </a:solidFill>
                  <a:prstDash val="solid"/>
                </a:ln>
                <a:solidFill>
                  <a:schemeClr val="bg1"/>
                </a:solidFill>
                <a:latin typeface="BIZ UDPゴシック" panose="020B0400000000000000" pitchFamily="50" charset="-128"/>
                <a:ea typeface="BIZ UDPゴシック" panose="020B0400000000000000" pitchFamily="50" charset="-128"/>
              </a:rPr>
              <a:t>４９様式です。</a:t>
            </a:r>
            <a:endParaRPr lang="ja-JP" altLang="en-US" sz="2400" b="1" dirty="0">
              <a:ln w="9525" cap="rnd" cmpd="sng">
                <a:solidFill>
                  <a:schemeClr val="tx1"/>
                </a:solidFill>
                <a:prstDash val="solid"/>
              </a:ln>
              <a:solidFill>
                <a:schemeClr val="bg1"/>
              </a:solidFill>
            </a:endParaRPr>
          </a:p>
        </p:txBody>
      </p:sp>
      <p:sp>
        <p:nvSpPr>
          <p:cNvPr id="5" name="四角形: 上の 2 つの角を丸める 4">
            <a:extLst>
              <a:ext uri="{FF2B5EF4-FFF2-40B4-BE49-F238E27FC236}">
                <a16:creationId xmlns:a16="http://schemas.microsoft.com/office/drawing/2014/main" id="{252CF2B3-457A-376D-669B-9E2257957934}"/>
              </a:ext>
            </a:extLst>
          </p:cNvPr>
          <p:cNvSpPr/>
          <p:nvPr/>
        </p:nvSpPr>
        <p:spPr>
          <a:xfrm>
            <a:off x="325471" y="6886336"/>
            <a:ext cx="6392381" cy="280139"/>
          </a:xfrm>
          <a:prstGeom prst="round2SameRect">
            <a:avLst>
              <a:gd name="adj1" fmla="val 42242"/>
              <a:gd name="adj2" fmla="val 0"/>
            </a:avLst>
          </a:prstGeom>
          <a:solidFill>
            <a:srgbClr val="FF75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0" name="サブタイトル 2"/>
          <p:cNvSpPr txBox="1"/>
          <p:nvPr/>
        </p:nvSpPr>
        <p:spPr>
          <a:xfrm>
            <a:off x="1846368" y="6879423"/>
            <a:ext cx="3317311" cy="364404"/>
          </a:xfrm>
          <a:prstGeom prst="rect">
            <a:avLst/>
          </a:prstGeom>
          <a:noFill/>
          <a:ln>
            <a:noFill/>
          </a:ln>
        </p:spPr>
        <p:txBody>
          <a:bodyPr vert="horz" lIns="74295" tIns="37148" rIns="74295" bIns="37148"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600" b="1" dirty="0">
                <a:ln w="3175" cap="rnd">
                  <a:solidFill>
                    <a:schemeClr val="tx1"/>
                  </a:solidFill>
                  <a:round/>
                </a:ln>
                <a:solidFill>
                  <a:schemeClr val="bg1"/>
                </a:solidFill>
                <a:latin typeface="BIZ UDPゴシック" panose="020B0400000000000000" pitchFamily="50" charset="-128"/>
                <a:ea typeface="BIZ UDPゴシック" panose="020B0400000000000000" pitchFamily="50" charset="-128"/>
              </a:rPr>
              <a:t>電子申請可能な手続の一例</a:t>
            </a:r>
            <a:br>
              <a:rPr lang="en-US" altLang="ja-JP" sz="1600" b="1" dirty="0">
                <a:ln w="3175" cap="rnd">
                  <a:solidFill>
                    <a:schemeClr val="tx1"/>
                  </a:solidFill>
                  <a:round/>
                </a:ln>
                <a:solidFill>
                  <a:schemeClr val="bg1"/>
                </a:solidFill>
                <a:latin typeface="BIZ UDPゴシック" panose="020B0400000000000000" pitchFamily="50" charset="-128"/>
                <a:ea typeface="BIZ UDPゴシック" panose="020B0400000000000000" pitchFamily="50" charset="-128"/>
              </a:rPr>
            </a:br>
            <a:endParaRPr sz="1400" b="1" dirty="0">
              <a:ln w="3175" cap="rnd">
                <a:solidFill>
                  <a:schemeClr val="tx1"/>
                </a:solidFill>
              </a:ln>
              <a:solidFill>
                <a:schemeClr val="bg1"/>
              </a:solidFill>
              <a:latin typeface="BIZ UDPゴシック" panose="020B0400000000000000" pitchFamily="50" charset="-128"/>
              <a:ea typeface="BIZ UDPゴシック" panose="020B0400000000000000" pitchFamily="50" charset="-128"/>
            </a:endParaRPr>
          </a:p>
        </p:txBody>
      </p:sp>
      <p:sp>
        <p:nvSpPr>
          <p:cNvPr id="1161" name="サブタイトル 2"/>
          <p:cNvSpPr txBox="1"/>
          <p:nvPr/>
        </p:nvSpPr>
        <p:spPr>
          <a:xfrm>
            <a:off x="4688911" y="6947513"/>
            <a:ext cx="1943513" cy="280138"/>
          </a:xfrm>
          <a:prstGeom prst="rect">
            <a:avLst/>
          </a:prstGeom>
          <a:noFill/>
          <a:ln>
            <a:noFill/>
          </a:ln>
        </p:spPr>
        <p:txBody>
          <a:bodyPr vert="horz" lIns="74295" tIns="37148" rIns="74295" bIns="37148"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100" b="1" dirty="0">
                <a:ln w="6350" cap="flat">
                  <a:noFill/>
                  <a:round/>
                </a:ln>
                <a:latin typeface="BIZ UDPゴシック" panose="020B0400000000000000" pitchFamily="50" charset="-128"/>
                <a:ea typeface="BIZ UDPゴシック" panose="020B0400000000000000" pitchFamily="50" charset="-128"/>
              </a:rPr>
              <a:t>（令和７年７月１日現在）</a:t>
            </a:r>
            <a:endParaRPr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B711477-0C78-E1DB-0FAA-60C1C23FF4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5873" y="4470948"/>
            <a:ext cx="632824" cy="632824"/>
          </a:xfrm>
          <a:prstGeom prst="rect">
            <a:avLst/>
          </a:prstGeom>
        </p:spPr>
      </p:pic>
      <p:sp>
        <p:nvSpPr>
          <p:cNvPr id="6" name="テキスト ボックス 5">
            <a:extLst>
              <a:ext uri="{FF2B5EF4-FFF2-40B4-BE49-F238E27FC236}">
                <a16:creationId xmlns:a16="http://schemas.microsoft.com/office/drawing/2014/main" id="{43007039-986C-35B3-E61C-105C791FAFA1}"/>
              </a:ext>
            </a:extLst>
          </p:cNvPr>
          <p:cNvSpPr txBox="1"/>
          <p:nvPr/>
        </p:nvSpPr>
        <p:spPr>
          <a:xfrm>
            <a:off x="5585811" y="5074674"/>
            <a:ext cx="1132041" cy="200055"/>
          </a:xfrm>
          <a:prstGeom prst="rect">
            <a:avLst/>
          </a:prstGeom>
          <a:noFill/>
        </p:spPr>
        <p:txBody>
          <a:bodyPr wrap="none" rtlCol="0">
            <a:spAutoFit/>
          </a:bodyPr>
          <a:lstStyle/>
          <a:p>
            <a:r>
              <a:rPr kumimoji="1" lang="ja-JP" altLang="en-US" sz="700" dirty="0">
                <a:latin typeface="BIZ UDPゴシック" panose="020B0400000000000000" pitchFamily="50" charset="-128"/>
                <a:ea typeface="BIZ UDPゴシック" panose="020B0400000000000000" pitchFamily="50" charset="-128"/>
              </a:rPr>
              <a:t>申請ページはこちらから</a:t>
            </a:r>
          </a:p>
        </p:txBody>
      </p:sp>
      <p:sp>
        <p:nvSpPr>
          <p:cNvPr id="3" name="サブタイトル 2">
            <a:extLst>
              <a:ext uri="{FF2B5EF4-FFF2-40B4-BE49-F238E27FC236}">
                <a16:creationId xmlns:a16="http://schemas.microsoft.com/office/drawing/2014/main" id="{BE63F337-840A-1D86-C408-B876C712294B}"/>
              </a:ext>
            </a:extLst>
          </p:cNvPr>
          <p:cNvSpPr txBox="1"/>
          <p:nvPr/>
        </p:nvSpPr>
        <p:spPr>
          <a:xfrm>
            <a:off x="3429000" y="7984590"/>
            <a:ext cx="3326603" cy="800372"/>
          </a:xfrm>
          <a:prstGeom prst="rect">
            <a:avLst/>
          </a:prstGeom>
        </p:spPr>
        <p:txBody>
          <a:bodyPr vert="horz" lIns="74295" tIns="37148" rIns="74295" bIns="37148"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spcBef>
                <a:spcPts val="500"/>
              </a:spcBef>
            </a:pPr>
            <a:r>
              <a:rPr lang="ja-JP" altLang="en-US" sz="900" b="1" dirty="0">
                <a:latin typeface="BIZ UDPゴシック" panose="020B0400000000000000" pitchFamily="50" charset="-128"/>
                <a:ea typeface="BIZ UDPゴシック" panose="020B0400000000000000" pitchFamily="50" charset="-128"/>
              </a:rPr>
              <a:t>ほか</a:t>
            </a:r>
            <a:r>
              <a:rPr lang="ja-JP" altLang="en-US" sz="900" b="1">
                <a:latin typeface="BIZ UDPゴシック" panose="020B0400000000000000" pitchFamily="50" charset="-128"/>
                <a:ea typeface="BIZ UDPゴシック" panose="020B0400000000000000" pitchFamily="50" charset="-128"/>
              </a:rPr>
              <a:t>、</a:t>
            </a:r>
            <a:r>
              <a:rPr lang="ja-JP" altLang="en-US" sz="900" b="1" u="sng">
                <a:latin typeface="BIZ UDPゴシック" panose="020B0400000000000000" pitchFamily="50" charset="-128"/>
                <a:ea typeface="BIZ UDPゴシック" panose="020B0400000000000000" pitchFamily="50" charset="-128"/>
              </a:rPr>
              <a:t>３８様式</a:t>
            </a:r>
            <a:r>
              <a:rPr lang="ja-JP" altLang="en-US" sz="900" b="1" u="sng" dirty="0">
                <a:latin typeface="BIZ UDPゴシック" panose="020B0400000000000000" pitchFamily="50" charset="-128"/>
                <a:ea typeface="BIZ UDPゴシック" panose="020B0400000000000000" pitchFamily="50" charset="-128"/>
              </a:rPr>
              <a:t>の手続きが可能となりました</a:t>
            </a:r>
            <a:r>
              <a:rPr lang="ja-JP" altLang="en-US" sz="900" b="1" dirty="0">
                <a:latin typeface="BIZ UDPゴシック" panose="020B0400000000000000" pitchFamily="50" charset="-128"/>
                <a:ea typeface="BIZ UDPゴシック" panose="020B0400000000000000" pitchFamily="50" charset="-128"/>
              </a:rPr>
              <a:t>。</a:t>
            </a:r>
            <a:endParaRPr lang="en-US" altLang="ja-JP" sz="9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1000" b="1" dirty="0">
                <a:latin typeface="BIZ UDPゴシック" panose="020B0400000000000000" pitchFamily="50" charset="-128"/>
                <a:ea typeface="BIZ UDPゴシック" panose="020B0400000000000000" pitchFamily="50" charset="-128"/>
              </a:rPr>
              <a:t>詳細は消防本部予防課「申請・届出様式出力ページ」を</a:t>
            </a:r>
            <a:endParaRPr lang="en-US" altLang="ja-JP" sz="1000" b="1" dirty="0">
              <a:latin typeface="BIZ UDPゴシック" panose="020B0400000000000000" pitchFamily="50" charset="-128"/>
              <a:ea typeface="BIZ UDPゴシック" panose="020B0400000000000000" pitchFamily="50" charset="-128"/>
            </a:endParaRPr>
          </a:p>
          <a:p>
            <a:pPr algn="l">
              <a:spcBef>
                <a:spcPts val="500"/>
              </a:spcBef>
            </a:pPr>
            <a:r>
              <a:rPr lang="ja-JP" altLang="en-US" sz="1000" b="1" dirty="0">
                <a:latin typeface="BIZ UDPゴシック" panose="020B0400000000000000" pitchFamily="50" charset="-128"/>
                <a:ea typeface="BIZ UDPゴシック" panose="020B0400000000000000" pitchFamily="50" charset="-128"/>
              </a:rPr>
              <a:t>御確認ください。</a:t>
            </a:r>
            <a:endParaRPr lang="zh-TW" altLang="en-US"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8575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525</Words>
  <Application>Microsoft Office PowerPoint</Application>
  <PresentationFormat>A4 210 x 297 mm</PresentationFormat>
  <Paragraphs>53</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 P丸ゴシック体E</vt:lpstr>
      <vt:lpstr>BIZ UDPゴシック</vt:lpstr>
      <vt:lpstr>ＭＳ Ｐゴシック</vt:lpstr>
      <vt:lpstr>游ゴシック</vt:lpstr>
      <vt:lpstr>Arial</vt:lpstr>
      <vt:lpstr>Calibri</vt:lpstr>
      <vt:lpstr>Calibri Light</vt:lpstr>
      <vt:lpstr>Office テーマ</vt:lpstr>
      <vt:lpstr>火災予防の手続には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66</cp:revision>
  <dcterms:created xsi:type="dcterms:W3CDTF">2022-02-14T06:07:24Z</dcterms:created>
  <dcterms:modified xsi:type="dcterms:W3CDTF">2025-07-01T07:26:54Z</dcterms:modified>
</cp:coreProperties>
</file>