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9" r:id="rId3"/>
    <p:sldId id="271" r:id="rId4"/>
    <p:sldId id="267" r:id="rId5"/>
    <p:sldId id="269" r:id="rId6"/>
    <p:sldId id="258" r:id="rId7"/>
    <p:sldId id="275" r:id="rId8"/>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626" autoAdjust="0"/>
  </p:normalViewPr>
  <p:slideViewPr>
    <p:cSldViewPr>
      <p:cViewPr>
        <p:scale>
          <a:sx n="80" d="100"/>
          <a:sy n="80" d="100"/>
        </p:scale>
        <p:origin x="-1662" y="504"/>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680" cy="496967"/>
          </a:xfrm>
          <a:prstGeom prst="rect">
            <a:avLst/>
          </a:prstGeom>
        </p:spPr>
        <p:txBody>
          <a:bodyPr vert="horz" lIns="91719" tIns="45859" rIns="91719" bIns="4585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929" y="1"/>
            <a:ext cx="2949680" cy="496967"/>
          </a:xfrm>
          <a:prstGeom prst="rect">
            <a:avLst/>
          </a:prstGeom>
        </p:spPr>
        <p:txBody>
          <a:bodyPr vert="horz" lIns="91719" tIns="45859" rIns="91719" bIns="45859" rtlCol="0"/>
          <a:lstStyle>
            <a:lvl1pPr algn="r">
              <a:defRPr sz="1200"/>
            </a:lvl1pPr>
          </a:lstStyle>
          <a:p>
            <a:fld id="{84B82BEF-75D0-45AC-8C9B-5F36489B401F}" type="datetimeFigureOut">
              <a:rPr kumimoji="1" lang="ja-JP" altLang="en-US" smtClean="0"/>
              <a:t>2017/9/22</a:t>
            </a:fld>
            <a:endParaRPr kumimoji="1" lang="ja-JP" altLang="en-US"/>
          </a:p>
        </p:txBody>
      </p:sp>
      <p:sp>
        <p:nvSpPr>
          <p:cNvPr id="4" name="スライド イメージ プレースホルダー 3"/>
          <p:cNvSpPr>
            <a:spLocks noGrp="1" noRot="1" noChangeAspect="1"/>
          </p:cNvSpPr>
          <p:nvPr>
            <p:ph type="sldImg" idx="2"/>
          </p:nvPr>
        </p:nvSpPr>
        <p:spPr>
          <a:xfrm>
            <a:off x="2114550" y="746125"/>
            <a:ext cx="2578100" cy="3725863"/>
          </a:xfrm>
          <a:prstGeom prst="rect">
            <a:avLst/>
          </a:prstGeom>
          <a:noFill/>
          <a:ln w="12700">
            <a:solidFill>
              <a:prstClr val="black"/>
            </a:solidFill>
          </a:ln>
        </p:spPr>
        <p:txBody>
          <a:bodyPr vert="horz" lIns="91719" tIns="45859" rIns="91719" bIns="45859" rtlCol="0" anchor="ctr"/>
          <a:lstStyle/>
          <a:p>
            <a:endParaRPr lang="ja-JP" altLang="en-US"/>
          </a:p>
        </p:txBody>
      </p:sp>
      <p:sp>
        <p:nvSpPr>
          <p:cNvPr id="5" name="ノート プレースホルダー 4"/>
          <p:cNvSpPr>
            <a:spLocks noGrp="1"/>
          </p:cNvSpPr>
          <p:nvPr>
            <p:ph type="body" sz="quarter" idx="3"/>
          </p:nvPr>
        </p:nvSpPr>
        <p:spPr>
          <a:xfrm>
            <a:off x="680084" y="4721186"/>
            <a:ext cx="5447034" cy="4472702"/>
          </a:xfrm>
          <a:prstGeom prst="rect">
            <a:avLst/>
          </a:prstGeom>
        </p:spPr>
        <p:txBody>
          <a:bodyPr vert="horz" lIns="91719" tIns="45859" rIns="91719" bIns="45859"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780"/>
            <a:ext cx="2949680" cy="496967"/>
          </a:xfrm>
          <a:prstGeom prst="rect">
            <a:avLst/>
          </a:prstGeom>
        </p:spPr>
        <p:txBody>
          <a:bodyPr vert="horz" lIns="91719" tIns="45859" rIns="91719" bIns="4585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929" y="9440780"/>
            <a:ext cx="2949680" cy="496967"/>
          </a:xfrm>
          <a:prstGeom prst="rect">
            <a:avLst/>
          </a:prstGeom>
        </p:spPr>
        <p:txBody>
          <a:bodyPr vert="horz" lIns="91719" tIns="45859" rIns="91719" bIns="45859" rtlCol="0" anchor="b"/>
          <a:lstStyle>
            <a:lvl1pPr algn="r">
              <a:defRPr sz="1200"/>
            </a:lvl1pPr>
          </a:lstStyle>
          <a:p>
            <a:fld id="{3EC79D0D-9ABA-41E1-950E-D2C68AC4A61B}" type="slidenum">
              <a:rPr kumimoji="1" lang="ja-JP" altLang="en-US" smtClean="0"/>
              <a:t>‹#›</a:t>
            </a:fld>
            <a:endParaRPr kumimoji="1" lang="ja-JP" altLang="en-US"/>
          </a:p>
        </p:txBody>
      </p:sp>
    </p:spTree>
    <p:extLst>
      <p:ext uri="{BB962C8B-B14F-4D97-AF65-F5344CB8AC3E}">
        <p14:creationId xmlns:p14="http://schemas.microsoft.com/office/powerpoint/2010/main" val="42657964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09EA02AB-606C-4745-B092-43E0B6934F5E}" type="datetimeFigureOut">
              <a:rPr kumimoji="1" lang="ja-JP" altLang="en-US" smtClean="0"/>
              <a:t>2017/9/22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E56DE27-8F29-4C39-9C8A-7001EA338036}" type="slidenum">
              <a:rPr kumimoji="1" lang="ja-JP" altLang="en-US" smtClean="0"/>
              <a:t>‹#›</a:t>
            </a:fld>
            <a:endParaRPr kumimoji="1" lang="ja-JP" altLang="en-US"/>
          </a:p>
        </p:txBody>
      </p:sp>
    </p:spTree>
    <p:extLst>
      <p:ext uri="{BB962C8B-B14F-4D97-AF65-F5344CB8AC3E}">
        <p14:creationId xmlns:p14="http://schemas.microsoft.com/office/powerpoint/2010/main" val="678220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9EA02AB-606C-4745-B092-43E0B6934F5E}" type="datetimeFigureOut">
              <a:rPr kumimoji="1" lang="ja-JP" altLang="en-US" smtClean="0"/>
              <a:t>2017/9/22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E56DE27-8F29-4C39-9C8A-7001EA338036}" type="slidenum">
              <a:rPr kumimoji="1" lang="ja-JP" altLang="en-US" smtClean="0"/>
              <a:t>‹#›</a:t>
            </a:fld>
            <a:endParaRPr kumimoji="1" lang="ja-JP" altLang="en-US"/>
          </a:p>
        </p:txBody>
      </p:sp>
    </p:spTree>
    <p:extLst>
      <p:ext uri="{BB962C8B-B14F-4D97-AF65-F5344CB8AC3E}">
        <p14:creationId xmlns:p14="http://schemas.microsoft.com/office/powerpoint/2010/main" val="2140607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0"/>
            <a:ext cx="1543050" cy="8452203"/>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342900" y="396700"/>
            <a:ext cx="4514850" cy="8452203"/>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9EA02AB-606C-4745-B092-43E0B6934F5E}" type="datetimeFigureOut">
              <a:rPr kumimoji="1" lang="ja-JP" altLang="en-US" smtClean="0"/>
              <a:t>2017/9/22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E56DE27-8F29-4C39-9C8A-7001EA338036}" type="slidenum">
              <a:rPr kumimoji="1" lang="ja-JP" altLang="en-US" smtClean="0"/>
              <a:t>‹#›</a:t>
            </a:fld>
            <a:endParaRPr kumimoji="1" lang="ja-JP" altLang="en-US"/>
          </a:p>
        </p:txBody>
      </p:sp>
    </p:spTree>
    <p:extLst>
      <p:ext uri="{BB962C8B-B14F-4D97-AF65-F5344CB8AC3E}">
        <p14:creationId xmlns:p14="http://schemas.microsoft.com/office/powerpoint/2010/main" val="2209267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9EA02AB-606C-4745-B092-43E0B6934F5E}" type="datetimeFigureOut">
              <a:rPr kumimoji="1" lang="ja-JP" altLang="en-US" smtClean="0"/>
              <a:t>2017/9/22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E56DE27-8F29-4C39-9C8A-7001EA338036}" type="slidenum">
              <a:rPr kumimoji="1" lang="ja-JP" altLang="en-US" smtClean="0"/>
              <a:t>‹#›</a:t>
            </a:fld>
            <a:endParaRPr kumimoji="1" lang="ja-JP" altLang="en-US"/>
          </a:p>
        </p:txBody>
      </p:sp>
    </p:spTree>
    <p:extLst>
      <p:ext uri="{BB962C8B-B14F-4D97-AF65-F5344CB8AC3E}">
        <p14:creationId xmlns:p14="http://schemas.microsoft.com/office/powerpoint/2010/main" val="2455571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09EA02AB-606C-4745-B092-43E0B6934F5E}" type="datetimeFigureOut">
              <a:rPr kumimoji="1" lang="ja-JP" altLang="en-US" smtClean="0"/>
              <a:t>2017/9/22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E56DE27-8F29-4C39-9C8A-7001EA338036}" type="slidenum">
              <a:rPr kumimoji="1" lang="ja-JP" altLang="en-US" smtClean="0"/>
              <a:t>‹#›</a:t>
            </a:fld>
            <a:endParaRPr kumimoji="1" lang="ja-JP" altLang="en-US"/>
          </a:p>
        </p:txBody>
      </p:sp>
    </p:spTree>
    <p:extLst>
      <p:ext uri="{BB962C8B-B14F-4D97-AF65-F5344CB8AC3E}">
        <p14:creationId xmlns:p14="http://schemas.microsoft.com/office/powerpoint/2010/main" val="1883526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34290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348615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09EA02AB-606C-4745-B092-43E0B6934F5E}" type="datetimeFigureOut">
              <a:rPr kumimoji="1" lang="ja-JP" altLang="en-US" smtClean="0"/>
              <a:t>2017/9/22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E56DE27-8F29-4C39-9C8A-7001EA338036}" type="slidenum">
              <a:rPr kumimoji="1" lang="ja-JP" altLang="en-US" smtClean="0"/>
              <a:t>‹#›</a:t>
            </a:fld>
            <a:endParaRPr kumimoji="1" lang="ja-JP" altLang="en-US"/>
          </a:p>
        </p:txBody>
      </p:sp>
    </p:spTree>
    <p:extLst>
      <p:ext uri="{BB962C8B-B14F-4D97-AF65-F5344CB8AC3E}">
        <p14:creationId xmlns:p14="http://schemas.microsoft.com/office/powerpoint/2010/main" val="6831300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09EA02AB-606C-4745-B092-43E0B6934F5E}" type="datetimeFigureOut">
              <a:rPr kumimoji="1" lang="ja-JP" altLang="en-US" smtClean="0"/>
              <a:t>2017/9/22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CE56DE27-8F29-4C39-9C8A-7001EA338036}" type="slidenum">
              <a:rPr kumimoji="1" lang="ja-JP" altLang="en-US" smtClean="0"/>
              <a:t>‹#›</a:t>
            </a:fld>
            <a:endParaRPr kumimoji="1" lang="ja-JP" altLang="en-US"/>
          </a:p>
        </p:txBody>
      </p:sp>
    </p:spTree>
    <p:extLst>
      <p:ext uri="{BB962C8B-B14F-4D97-AF65-F5344CB8AC3E}">
        <p14:creationId xmlns:p14="http://schemas.microsoft.com/office/powerpoint/2010/main" val="633922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09EA02AB-606C-4745-B092-43E0B6934F5E}" type="datetimeFigureOut">
              <a:rPr kumimoji="1" lang="ja-JP" altLang="en-US" smtClean="0"/>
              <a:t>2017/9/22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E56DE27-8F29-4C39-9C8A-7001EA338036}" type="slidenum">
              <a:rPr kumimoji="1" lang="ja-JP" altLang="en-US" smtClean="0"/>
              <a:t>‹#›</a:t>
            </a:fld>
            <a:endParaRPr kumimoji="1" lang="ja-JP" altLang="en-US"/>
          </a:p>
        </p:txBody>
      </p:sp>
    </p:spTree>
    <p:extLst>
      <p:ext uri="{BB962C8B-B14F-4D97-AF65-F5344CB8AC3E}">
        <p14:creationId xmlns:p14="http://schemas.microsoft.com/office/powerpoint/2010/main" val="1442060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9EA02AB-606C-4745-B092-43E0B6934F5E}" type="datetimeFigureOut">
              <a:rPr kumimoji="1" lang="ja-JP" altLang="en-US" smtClean="0"/>
              <a:t>2017/9/22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CE56DE27-8F29-4C39-9C8A-7001EA338036}" type="slidenum">
              <a:rPr kumimoji="1" lang="ja-JP" altLang="en-US" smtClean="0"/>
              <a:t>‹#›</a:t>
            </a:fld>
            <a:endParaRPr kumimoji="1" lang="ja-JP" altLang="en-US"/>
          </a:p>
        </p:txBody>
      </p:sp>
    </p:spTree>
    <p:extLst>
      <p:ext uri="{BB962C8B-B14F-4D97-AF65-F5344CB8AC3E}">
        <p14:creationId xmlns:p14="http://schemas.microsoft.com/office/powerpoint/2010/main" val="796431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09EA02AB-606C-4745-B092-43E0B6934F5E}" type="datetimeFigureOut">
              <a:rPr kumimoji="1" lang="ja-JP" altLang="en-US" smtClean="0"/>
              <a:t>2017/9/22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E56DE27-8F29-4C39-9C8A-7001EA338036}" type="slidenum">
              <a:rPr kumimoji="1" lang="ja-JP" altLang="en-US" smtClean="0"/>
              <a:t>‹#›</a:t>
            </a:fld>
            <a:endParaRPr kumimoji="1" lang="ja-JP" altLang="en-US"/>
          </a:p>
        </p:txBody>
      </p:sp>
    </p:spTree>
    <p:extLst>
      <p:ext uri="{BB962C8B-B14F-4D97-AF65-F5344CB8AC3E}">
        <p14:creationId xmlns:p14="http://schemas.microsoft.com/office/powerpoint/2010/main" val="2944418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09EA02AB-606C-4745-B092-43E0B6934F5E}" type="datetimeFigureOut">
              <a:rPr kumimoji="1" lang="ja-JP" altLang="en-US" smtClean="0"/>
              <a:t>2017/9/22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E56DE27-8F29-4C39-9C8A-7001EA338036}" type="slidenum">
              <a:rPr kumimoji="1" lang="ja-JP" altLang="en-US" smtClean="0"/>
              <a:t>‹#›</a:t>
            </a:fld>
            <a:endParaRPr kumimoji="1" lang="ja-JP" altLang="en-US"/>
          </a:p>
        </p:txBody>
      </p:sp>
    </p:spTree>
    <p:extLst>
      <p:ext uri="{BB962C8B-B14F-4D97-AF65-F5344CB8AC3E}">
        <p14:creationId xmlns:p14="http://schemas.microsoft.com/office/powerpoint/2010/main" val="3845591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09EA02AB-606C-4745-B092-43E0B6934F5E}" type="datetimeFigureOut">
              <a:rPr kumimoji="1" lang="ja-JP" altLang="en-US" smtClean="0"/>
              <a:t>2017/9/22</a:t>
            </a:fld>
            <a:endParaRPr kumimoji="1" lang="ja-JP" altLang="en-US"/>
          </a:p>
        </p:txBody>
      </p:sp>
      <p:sp>
        <p:nvSpPr>
          <p:cNvPr id="5" name="フッター プレースホルダー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CE56DE27-8F29-4C39-9C8A-7001EA338036}" type="slidenum">
              <a:rPr kumimoji="1" lang="ja-JP" altLang="en-US" smtClean="0"/>
              <a:t>‹#›</a:t>
            </a:fld>
            <a:endParaRPr kumimoji="1" lang="ja-JP" altLang="en-US"/>
          </a:p>
        </p:txBody>
      </p:sp>
    </p:spTree>
    <p:extLst>
      <p:ext uri="{BB962C8B-B14F-4D97-AF65-F5344CB8AC3E}">
        <p14:creationId xmlns:p14="http://schemas.microsoft.com/office/powerpoint/2010/main" val="22357748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4.wmf"/><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image" Target="http://www.pref.gunma.jp/hpm/shokuhinka/images/00022_2.gif" TargetMode="Externa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5.jpeg"/><Relationship Id="rId13" Type="http://schemas.openxmlformats.org/officeDocument/2006/relationships/image" Target="../media/image20.jpe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jpeg"/><Relationship Id="rId2" Type="http://schemas.openxmlformats.org/officeDocument/2006/relationships/image" Target="../media/image9.jpeg"/><Relationship Id="rId1" Type="http://schemas.openxmlformats.org/officeDocument/2006/relationships/slideLayout" Target="../slideLayouts/slideLayout2.xml"/><Relationship Id="rId6" Type="http://schemas.openxmlformats.org/officeDocument/2006/relationships/image" Target="../media/image13.png"/><Relationship Id="rId11" Type="http://schemas.openxmlformats.org/officeDocument/2006/relationships/image" Target="../media/image18.jpeg"/><Relationship Id="rId5" Type="http://schemas.openxmlformats.org/officeDocument/2006/relationships/image" Target="../media/image12.jpeg"/><Relationship Id="rId10" Type="http://schemas.openxmlformats.org/officeDocument/2006/relationships/image" Target="../media/image17.jpeg"/><Relationship Id="rId4" Type="http://schemas.openxmlformats.org/officeDocument/2006/relationships/image" Target="../media/image11.jpeg"/><Relationship Id="rId9" Type="http://schemas.openxmlformats.org/officeDocument/2006/relationships/image" Target="../media/image16.jpeg"/><Relationship Id="rId14" Type="http://schemas.openxmlformats.org/officeDocument/2006/relationships/image" Target="../media/image21.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0"/>
            <a:ext cx="6858000" cy="2936776"/>
          </a:xfrm>
          <a:prstGeom prst="rect">
            <a:avLst/>
          </a:prstGeom>
          <a:solidFill>
            <a:srgbClr val="FFFF99"/>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1"/>
                </a:solidFill>
                <a:latin typeface="HG丸ｺﾞｼｯｸM-PRO" panose="020F0600000000000000" pitchFamily="50" charset="-128"/>
                <a:ea typeface="HG丸ｺﾞｼｯｸM-PRO" panose="020F0600000000000000" pitchFamily="50" charset="-128"/>
              </a:rPr>
              <a:t>施設内感染症対策マニュアル</a:t>
            </a:r>
            <a:endParaRPr kumimoji="1" lang="ja-JP" altLang="en-US" sz="2400" b="1" dirty="0">
              <a:solidFill>
                <a:schemeClr val="tx1"/>
              </a:solidFill>
              <a:latin typeface="HG丸ｺﾞｼｯｸM-PRO" panose="020F0600000000000000" pitchFamily="50" charset="-128"/>
              <a:ea typeface="HG丸ｺﾞｼｯｸM-PRO" panose="020F0600000000000000" pitchFamily="50" charset="-128"/>
            </a:endParaRPr>
          </a:p>
        </p:txBody>
      </p:sp>
      <p:sp>
        <p:nvSpPr>
          <p:cNvPr id="34" name="テキスト ボックス 33"/>
          <p:cNvSpPr txBox="1"/>
          <p:nvPr/>
        </p:nvSpPr>
        <p:spPr>
          <a:xfrm>
            <a:off x="3250790" y="8611996"/>
            <a:ext cx="3570208" cy="1200329"/>
          </a:xfrm>
          <a:prstGeom prst="rect">
            <a:avLst/>
          </a:prstGeom>
          <a:noFill/>
        </p:spPr>
        <p:txBody>
          <a:bodyPr wrap="none" rtlCol="0">
            <a:spAutoFit/>
          </a:bodyPr>
          <a:lstStyle/>
          <a:p>
            <a:r>
              <a:rPr lang="ja-JP" altLang="en-US" sz="1200" dirty="0" smtClean="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お問い合わせ先◆</a:t>
            </a:r>
            <a:endParaRPr kumimoji="1" lang="en-US" altLang="ja-JP" sz="1200" dirty="0" smtClean="0">
              <a:latin typeface="HG丸ｺﾞｼｯｸM-PRO" panose="020F0600000000000000" pitchFamily="50" charset="-128"/>
              <a:ea typeface="HG丸ｺﾞｼｯｸM-PRO" panose="020F0600000000000000" pitchFamily="50" charset="-128"/>
            </a:endParaRPr>
          </a:p>
          <a:p>
            <a:r>
              <a:rPr lang="ja-JP" altLang="en-US" sz="1200" dirty="0" smtClean="0">
                <a:latin typeface="HG丸ｺﾞｼｯｸM-PRO" panose="020F0600000000000000" pitchFamily="50" charset="-128"/>
                <a:ea typeface="HG丸ｺﾞｼｯｸM-PRO" panose="020F0600000000000000" pitchFamily="50" charset="-128"/>
              </a:rPr>
              <a:t>旭川市保健所　健康推進課　保健予防係</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smtClean="0">
                <a:latin typeface="HG丸ｺﾞｼｯｸM-PRO" panose="020F0600000000000000" pitchFamily="50" charset="-128"/>
                <a:ea typeface="HG丸ｺﾞｼｯｸM-PRO" panose="020F0600000000000000" pitchFamily="50" charset="-128"/>
              </a:rPr>
              <a:t>住所：旭川市</a:t>
            </a:r>
            <a:r>
              <a:rPr lang="en-US" altLang="ja-JP" sz="1200" dirty="0" smtClean="0">
                <a:latin typeface="HG丸ｺﾞｼｯｸM-PRO" panose="020F0600000000000000" pitchFamily="50" charset="-128"/>
                <a:ea typeface="HG丸ｺﾞｼｯｸM-PRO" panose="020F0600000000000000" pitchFamily="50" charset="-128"/>
              </a:rPr>
              <a:t>7</a:t>
            </a:r>
            <a:r>
              <a:rPr lang="ja-JP" altLang="en-US" sz="1200" dirty="0" smtClean="0">
                <a:latin typeface="HG丸ｺﾞｼｯｸM-PRO" panose="020F0600000000000000" pitchFamily="50" charset="-128"/>
                <a:ea typeface="HG丸ｺﾞｼｯｸM-PRO" panose="020F0600000000000000" pitchFamily="50" charset="-128"/>
              </a:rPr>
              <a:t>条通</a:t>
            </a:r>
            <a:r>
              <a:rPr lang="en-US" altLang="ja-JP" sz="1200" dirty="0" smtClean="0">
                <a:latin typeface="HG丸ｺﾞｼｯｸM-PRO" panose="020F0600000000000000" pitchFamily="50" charset="-128"/>
                <a:ea typeface="HG丸ｺﾞｼｯｸM-PRO" panose="020F0600000000000000" pitchFamily="50" charset="-128"/>
              </a:rPr>
              <a:t>10</a:t>
            </a:r>
            <a:r>
              <a:rPr lang="ja-JP" altLang="en-US" sz="1200" dirty="0" smtClean="0">
                <a:latin typeface="HG丸ｺﾞｼｯｸM-PRO" panose="020F0600000000000000" pitchFamily="50" charset="-128"/>
                <a:ea typeface="HG丸ｺﾞｼｯｸM-PRO" panose="020F0600000000000000" pitchFamily="50" charset="-128"/>
              </a:rPr>
              <a:t>丁目第二庁舎</a:t>
            </a:r>
            <a:endParaRPr lang="en-US" altLang="ja-JP" sz="1200" dirty="0" smtClean="0">
              <a:latin typeface="HG丸ｺﾞｼｯｸM-PRO" panose="020F0600000000000000" pitchFamily="50" charset="-128"/>
              <a:ea typeface="HG丸ｺﾞｼｯｸM-PRO" panose="020F0600000000000000" pitchFamily="50" charset="-128"/>
            </a:endParaRPr>
          </a:p>
          <a:p>
            <a:r>
              <a:rPr kumimoji="1" lang="ja-JP" altLang="en-US" sz="1200" dirty="0" smtClean="0">
                <a:latin typeface="HG丸ｺﾞｼｯｸM-PRO" panose="020F0600000000000000" pitchFamily="50" charset="-128"/>
                <a:ea typeface="HG丸ｺﾞｼｯｸM-PRO" panose="020F0600000000000000" pitchFamily="50" charset="-128"/>
              </a:rPr>
              <a:t>電話</a:t>
            </a:r>
            <a:r>
              <a:rPr lang="ja-JP" altLang="en-US" sz="1200" dirty="0" smtClean="0">
                <a:latin typeface="HG丸ｺﾞｼｯｸM-PRO" panose="020F0600000000000000" pitchFamily="50" charset="-128"/>
                <a:ea typeface="HG丸ｺﾞｼｯｸM-PRO" panose="020F0600000000000000" pitchFamily="50" charset="-128"/>
                <a:sym typeface="Wingdings" panose="05000000000000000000" pitchFamily="2" charset="2"/>
              </a:rPr>
              <a:t>：（代表）２６－１１１１（内線</a:t>
            </a:r>
            <a:r>
              <a:rPr lang="ja-JP" altLang="en-US" sz="1200" dirty="0">
                <a:latin typeface="HG丸ｺﾞｼｯｸM-PRO" panose="020F0600000000000000" pitchFamily="50" charset="-128"/>
                <a:ea typeface="HG丸ｺﾞｼｯｸM-PRO" panose="020F0600000000000000" pitchFamily="50" charset="-128"/>
                <a:sym typeface="Wingdings" panose="05000000000000000000" pitchFamily="2" charset="2"/>
              </a:rPr>
              <a:t>２９５３</a:t>
            </a:r>
            <a:r>
              <a:rPr lang="ja-JP" altLang="en-US" sz="1200" dirty="0" smtClean="0">
                <a:latin typeface="HG丸ｺﾞｼｯｸM-PRO" panose="020F0600000000000000" pitchFamily="50" charset="-128"/>
                <a:ea typeface="HG丸ｺﾞｼｯｸM-PRO" panose="020F0600000000000000" pitchFamily="50" charset="-128"/>
                <a:sym typeface="Wingdings" panose="05000000000000000000" pitchFamily="2" charset="2"/>
              </a:rPr>
              <a:t>）</a:t>
            </a:r>
            <a:endParaRPr lang="en-US" altLang="ja-JP" sz="1200" dirty="0" smtClean="0">
              <a:latin typeface="HG丸ｺﾞｼｯｸM-PRO" panose="020F0600000000000000" pitchFamily="50" charset="-128"/>
              <a:ea typeface="HG丸ｺﾞｼｯｸM-PRO" panose="020F0600000000000000" pitchFamily="50" charset="-128"/>
              <a:sym typeface="Wingdings" panose="05000000000000000000" pitchFamily="2" charset="2"/>
            </a:endParaRPr>
          </a:p>
          <a:p>
            <a:r>
              <a:rPr kumimoji="1" lang="ja-JP" altLang="en-US" sz="1200" dirty="0" smtClean="0">
                <a:latin typeface="HG丸ｺﾞｼｯｸM-PRO" panose="020F0600000000000000" pitchFamily="50" charset="-128"/>
                <a:ea typeface="HG丸ｺﾞｼｯｸM-PRO" panose="020F0600000000000000" pitchFamily="50" charset="-128"/>
                <a:sym typeface="Wingdings" panose="05000000000000000000" pitchFamily="2" charset="2"/>
              </a:rPr>
              <a:t>　　</a:t>
            </a:r>
            <a:r>
              <a:rPr lang="ja-JP" altLang="en-US" sz="1200" dirty="0">
                <a:latin typeface="HG丸ｺﾞｼｯｸM-PRO" panose="020F0600000000000000" pitchFamily="50" charset="-128"/>
                <a:ea typeface="HG丸ｺﾞｼｯｸM-PRO" panose="020F0600000000000000" pitchFamily="50" charset="-128"/>
                <a:sym typeface="Wingdings" panose="05000000000000000000" pitchFamily="2" charset="2"/>
              </a:rPr>
              <a:t> </a:t>
            </a:r>
            <a:r>
              <a:rPr lang="ja-JP" altLang="en-US" sz="1200" dirty="0" smtClean="0">
                <a:latin typeface="HG丸ｺﾞｼｯｸM-PRO" panose="020F0600000000000000" pitchFamily="50" charset="-128"/>
                <a:ea typeface="HG丸ｺﾞｼｯｸM-PRO" panose="020F0600000000000000" pitchFamily="50" charset="-128"/>
                <a:sym typeface="Wingdings" panose="05000000000000000000" pitchFamily="2" charset="2"/>
              </a:rPr>
              <a:t> </a:t>
            </a:r>
            <a:r>
              <a:rPr kumimoji="1" lang="ja-JP" altLang="en-US" sz="1200" dirty="0" smtClean="0">
                <a:latin typeface="HG丸ｺﾞｼｯｸM-PRO" panose="020F0600000000000000" pitchFamily="50" charset="-128"/>
                <a:ea typeface="HG丸ｺﾞｼｯｸM-PRO" panose="020F0600000000000000" pitchFamily="50" charset="-128"/>
                <a:sym typeface="Wingdings" panose="05000000000000000000" pitchFamily="2" charset="2"/>
              </a:rPr>
              <a:t> （直通）２５－９８４８</a:t>
            </a:r>
            <a:endParaRPr kumimoji="1" lang="en-US" altLang="ja-JP" sz="1200" dirty="0" smtClean="0">
              <a:latin typeface="HG丸ｺﾞｼｯｸM-PRO" panose="020F0600000000000000" pitchFamily="50" charset="-128"/>
              <a:ea typeface="HG丸ｺﾞｼｯｸM-PRO" panose="020F0600000000000000" pitchFamily="50" charset="-128"/>
            </a:endParaRPr>
          </a:p>
          <a:p>
            <a:r>
              <a:rPr kumimoji="1" lang="en-US" altLang="ja-JP" sz="1200" dirty="0" smtClean="0">
                <a:latin typeface="HG丸ｺﾞｼｯｸM-PRO" panose="020F0600000000000000" pitchFamily="50" charset="-128"/>
                <a:ea typeface="HG丸ｺﾞｼｯｸM-PRO" panose="020F0600000000000000" pitchFamily="50" charset="-128"/>
              </a:rPr>
              <a:t>FAX</a:t>
            </a:r>
            <a:r>
              <a:rPr kumimoji="1" lang="ja-JP" altLang="en-US" sz="1200" dirty="0" smtClean="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２６－７７３３</a:t>
            </a:r>
            <a:endParaRPr kumimoji="1" lang="ja-JP" altLang="en-US" sz="1200" dirty="0">
              <a:latin typeface="HG丸ｺﾞｼｯｸM-PRO" panose="020F0600000000000000" pitchFamily="50" charset="-128"/>
              <a:ea typeface="HG丸ｺﾞｼｯｸM-PRO" panose="020F0600000000000000" pitchFamily="50" charset="-128"/>
            </a:endParaRPr>
          </a:p>
        </p:txBody>
      </p:sp>
      <p:pic>
        <p:nvPicPr>
          <p:cNvPr id="33" name="図 32"/>
          <p:cNvPicPr/>
          <p:nvPr/>
        </p:nvPicPr>
        <p:blipFill>
          <a:blip r:embed="rId2" cstate="print">
            <a:extLst>
              <a:ext uri="{28A0092B-C50C-407E-A947-70E740481C1C}">
                <a14:useLocalDpi xmlns:a14="http://schemas.microsoft.com/office/drawing/2010/main" val="0"/>
              </a:ext>
            </a:extLst>
          </a:blip>
          <a:stretch>
            <a:fillRect/>
          </a:stretch>
        </p:blipFill>
        <p:spPr>
          <a:xfrm>
            <a:off x="5448939" y="6609184"/>
            <a:ext cx="1387925" cy="1483399"/>
          </a:xfrm>
          <a:prstGeom prst="rect">
            <a:avLst/>
          </a:prstGeom>
        </p:spPr>
      </p:pic>
      <p:pic>
        <p:nvPicPr>
          <p:cNvPr id="24" name="図 23" descr="スライス1.png"/>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5448940" y="7871255"/>
            <a:ext cx="1224136" cy="442656"/>
          </a:xfrm>
          <a:prstGeom prst="rect">
            <a:avLst/>
          </a:prstGeom>
        </p:spPr>
      </p:pic>
      <p:sp>
        <p:nvSpPr>
          <p:cNvPr id="4" name="テキスト ボックス 3"/>
          <p:cNvSpPr txBox="1"/>
          <p:nvPr/>
        </p:nvSpPr>
        <p:spPr>
          <a:xfrm>
            <a:off x="285339" y="7501923"/>
            <a:ext cx="4724370" cy="369332"/>
          </a:xfrm>
          <a:prstGeom prst="rect">
            <a:avLst/>
          </a:prstGeom>
          <a:noFill/>
        </p:spPr>
        <p:txBody>
          <a:bodyPr wrap="none" rtlCol="0">
            <a:spAutoFit/>
          </a:bodyPr>
          <a:lstStyle/>
          <a:p>
            <a:r>
              <a:rPr kumimoji="1" lang="ja-JP" altLang="en-US" u="sng" dirty="0" smtClean="0">
                <a:latin typeface="HG丸ｺﾞｼｯｸM-PRO" panose="020F0600000000000000" pitchFamily="50" charset="-128"/>
                <a:ea typeface="HG丸ｺﾞｼｯｸM-PRO" panose="020F0600000000000000" pitchFamily="50" charset="-128"/>
              </a:rPr>
              <a:t>施設名</a:t>
            </a:r>
            <a:r>
              <a:rPr kumimoji="1" lang="ja-JP" altLang="en-US" u="sng" dirty="0" smtClean="0"/>
              <a:t>　　　　　　　　　　　　　　　　　　　　　　　　　</a:t>
            </a:r>
            <a:endParaRPr kumimoji="1" lang="ja-JP" altLang="en-US" u="sng" dirty="0"/>
          </a:p>
        </p:txBody>
      </p:sp>
      <p:sp>
        <p:nvSpPr>
          <p:cNvPr id="6" name="テキスト ボックス 5"/>
          <p:cNvSpPr txBox="1"/>
          <p:nvPr/>
        </p:nvSpPr>
        <p:spPr>
          <a:xfrm>
            <a:off x="5097449" y="2407113"/>
            <a:ext cx="1415772" cy="461665"/>
          </a:xfrm>
          <a:prstGeom prst="rect">
            <a:avLst/>
          </a:prstGeom>
          <a:noFill/>
        </p:spPr>
        <p:txBody>
          <a:bodyPr wrap="none" rtlCol="0">
            <a:spAutoFit/>
          </a:bodyPr>
          <a:lstStyle/>
          <a:p>
            <a:r>
              <a:rPr lang="ja-JP" altLang="en-US" sz="2400" dirty="0" smtClean="0">
                <a:latin typeface="HG丸ｺﾞｼｯｸM-PRO" panose="020F0600000000000000" pitchFamily="50" charset="-128"/>
                <a:ea typeface="HG丸ｺﾞｼｯｸM-PRO" panose="020F0600000000000000" pitchFamily="50" charset="-128"/>
              </a:rPr>
              <a:t>－</a:t>
            </a:r>
            <a:r>
              <a:rPr lang="ja-JP" altLang="en-US" sz="2400" dirty="0">
                <a:latin typeface="HG丸ｺﾞｼｯｸM-PRO" panose="020F0600000000000000" pitchFamily="50" charset="-128"/>
                <a:ea typeface="HG丸ｺﾞｼｯｸM-PRO" panose="020F0600000000000000" pitchFamily="50" charset="-128"/>
              </a:rPr>
              <a:t>見本</a:t>
            </a:r>
            <a:r>
              <a:rPr lang="ja-JP" altLang="en-US" sz="2400" dirty="0" smtClean="0">
                <a:latin typeface="HG丸ｺﾞｼｯｸM-PRO" panose="020F0600000000000000" pitchFamily="50" charset="-128"/>
                <a:ea typeface="HG丸ｺﾞｼｯｸM-PRO" panose="020F0600000000000000" pitchFamily="50" charset="-128"/>
              </a:rPr>
              <a:t>－</a:t>
            </a:r>
            <a:endParaRPr kumimoji="1" lang="ja-JP" altLang="en-US" sz="2400" dirty="0">
              <a:latin typeface="HG丸ｺﾞｼｯｸM-PRO" panose="020F0600000000000000" pitchFamily="50" charset="-128"/>
              <a:ea typeface="HG丸ｺﾞｼｯｸM-PRO" panose="020F0600000000000000" pitchFamily="50" charset="-128"/>
            </a:endParaRPr>
          </a:p>
        </p:txBody>
      </p:sp>
      <p:sp>
        <p:nvSpPr>
          <p:cNvPr id="2" name="テキスト ボックス 1"/>
          <p:cNvSpPr txBox="1"/>
          <p:nvPr/>
        </p:nvSpPr>
        <p:spPr>
          <a:xfrm>
            <a:off x="285339" y="1875869"/>
            <a:ext cx="6288901" cy="523220"/>
          </a:xfrm>
          <a:prstGeom prst="rect">
            <a:avLst/>
          </a:prstGeom>
          <a:noFill/>
        </p:spPr>
        <p:txBody>
          <a:bodyPr wrap="none" rtlCol="0">
            <a:spAutoFit/>
          </a:bodyPr>
          <a:lstStyle/>
          <a:p>
            <a:r>
              <a:rPr kumimoji="1" lang="ja-JP" altLang="en-US" sz="2800" b="1" dirty="0" smtClean="0">
                <a:latin typeface="HG丸ｺﾞｼｯｸM-PRO" panose="020F0600000000000000" pitchFamily="50" charset="-128"/>
                <a:ea typeface="HG丸ｺﾞｼｯｸM-PRO" panose="020F0600000000000000" pitchFamily="50" charset="-128"/>
              </a:rPr>
              <a:t>～感染性胃腸炎（ノロウイルス）編～</a:t>
            </a:r>
            <a:endParaRPr kumimoji="1" lang="ja-JP" altLang="en-US" sz="2800" b="1"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2348652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04448" y="41517"/>
            <a:ext cx="2509020" cy="369332"/>
          </a:xfrm>
          <a:prstGeom prst="rect">
            <a:avLst/>
          </a:prstGeom>
          <a:noFill/>
        </p:spPr>
        <p:txBody>
          <a:bodyPr wrap="none" rtlCol="0">
            <a:spAutoFit/>
          </a:bodyPr>
          <a:lstStyle/>
          <a:p>
            <a:r>
              <a:rPr lang="ja-JP" altLang="en-US" b="1" dirty="0" smtClean="0">
                <a:latin typeface="HG丸ｺﾞｼｯｸM-PRO" panose="020F0600000000000000" pitchFamily="50" charset="-128"/>
                <a:ea typeface="HG丸ｺﾞｼｯｸM-PRO" panose="020F0600000000000000" pitchFamily="50" charset="-128"/>
              </a:rPr>
              <a:t>１　</a:t>
            </a:r>
            <a:r>
              <a:rPr kumimoji="1" lang="ja-JP" altLang="en-US" b="1" dirty="0" smtClean="0">
                <a:latin typeface="HG丸ｺﾞｼｯｸM-PRO" panose="020F0600000000000000" pitchFamily="50" charset="-128"/>
                <a:ea typeface="HG丸ｺﾞｼｯｸM-PRO" panose="020F0600000000000000" pitchFamily="50" charset="-128"/>
              </a:rPr>
              <a:t>ノロウイルスとは</a:t>
            </a: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5" name="テキスト ボックス 4"/>
          <p:cNvSpPr txBox="1"/>
          <p:nvPr/>
        </p:nvSpPr>
        <p:spPr>
          <a:xfrm>
            <a:off x="260648" y="359971"/>
            <a:ext cx="6480719" cy="830997"/>
          </a:xfrm>
          <a:prstGeom prst="rect">
            <a:avLst/>
          </a:prstGeom>
          <a:noFill/>
        </p:spPr>
        <p:txBody>
          <a:bodyPr wrap="square" rtlCol="0">
            <a:spAutoFit/>
          </a:bodyPr>
          <a:lstStyle/>
          <a:p>
            <a:r>
              <a:rPr kumimoji="1" lang="ja-JP" altLang="en-US" sz="1200" dirty="0" smtClean="0">
                <a:latin typeface="HG丸ｺﾞｼｯｸM-PRO" panose="020F0600000000000000" pitchFamily="50" charset="-128"/>
                <a:ea typeface="HG丸ｺﾞｼｯｸM-PRO" panose="020F0600000000000000" pitchFamily="50" charset="-128"/>
              </a:rPr>
              <a:t>   ノロウイルスは，海水や河川水などに分布し，急性胃腸炎の原因となるウイルスです</a:t>
            </a:r>
            <a:r>
              <a:rPr lang="ja-JP" altLang="en-US" sz="1200" dirty="0" smtClean="0">
                <a:latin typeface="HG丸ｺﾞｼｯｸM-PRO" panose="020F0600000000000000" pitchFamily="50" charset="-128"/>
                <a:ea typeface="HG丸ｺﾞｼｯｸM-PRO" panose="020F0600000000000000" pitchFamily="50" charset="-128"/>
              </a:rPr>
              <a:t>。このウイルスは感染力が強く，少量のウイルスで感染が成立します。一般に冬季に多く発生するといわれていますが，近年は，４月以降も学校や社会福祉施設等において，集団感染事例や食中毒事例が発生しています。</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6" name="テキスト ボックス 5"/>
          <p:cNvSpPr txBox="1"/>
          <p:nvPr/>
        </p:nvSpPr>
        <p:spPr>
          <a:xfrm>
            <a:off x="322572" y="1190968"/>
            <a:ext cx="6356870" cy="4546373"/>
          </a:xfrm>
          <a:prstGeom prst="rect">
            <a:avLst/>
          </a:prstGeom>
          <a:noFill/>
        </p:spPr>
        <p:txBody>
          <a:bodyPr wrap="square" rtlCol="0">
            <a:spAutoFit/>
          </a:bodyPr>
          <a:lstStyle/>
          <a:p>
            <a:r>
              <a:rPr kumimoji="1" lang="ja-JP" altLang="en-US" sz="1400" b="1" dirty="0" smtClean="0">
                <a:latin typeface="HG丸ｺﾞｼｯｸM-PRO" panose="020F0600000000000000" pitchFamily="50" charset="-128"/>
                <a:ea typeface="HG丸ｺﾞｼｯｸM-PRO" panose="020F0600000000000000" pitchFamily="50" charset="-128"/>
              </a:rPr>
              <a:t>●症状</a:t>
            </a:r>
            <a:endParaRPr kumimoji="1" lang="en-US" altLang="ja-JP" sz="1400" b="1" dirty="0" smtClean="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嘔吐，腹痛，下痢，発熱（３８度以下）等の急性胃腸炎を引き起こします。比較的症状 </a:t>
            </a:r>
            <a:endParaRPr lang="en-US" altLang="ja-JP" sz="1200" dirty="0" smtClean="0">
              <a:latin typeface="HG丸ｺﾞｼｯｸM-PRO" panose="020F0600000000000000" pitchFamily="50" charset="-128"/>
              <a:ea typeface="HG丸ｺﾞｼｯｸM-PRO" panose="020F0600000000000000" pitchFamily="50" charset="-128"/>
            </a:endParaRPr>
          </a:p>
          <a:p>
            <a:r>
              <a:rPr lang="en-US" altLang="ja-JP" sz="1200" dirty="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は軽く，１日から３日で軽快します。</a:t>
            </a:r>
            <a:endParaRPr lang="en-US" altLang="ja-JP" sz="1200" dirty="0" smtClean="0">
              <a:latin typeface="HG丸ｺﾞｼｯｸM-PRO" panose="020F0600000000000000" pitchFamily="50" charset="-128"/>
              <a:ea typeface="HG丸ｺﾞｼｯｸM-PRO" panose="020F0600000000000000" pitchFamily="50" charset="-128"/>
            </a:endParaRPr>
          </a:p>
          <a:p>
            <a:endParaRPr lang="en-US" altLang="ja-JP" sz="1200" dirty="0" smtClean="0">
              <a:latin typeface="HG丸ｺﾞｼｯｸM-PRO" panose="020F0600000000000000" pitchFamily="50" charset="-128"/>
              <a:ea typeface="HG丸ｺﾞｼｯｸM-PRO" panose="020F0600000000000000" pitchFamily="50" charset="-128"/>
            </a:endParaRPr>
          </a:p>
          <a:p>
            <a:r>
              <a:rPr kumimoji="1" lang="ja-JP" altLang="en-US" sz="1400" b="1" dirty="0" smtClean="0">
                <a:latin typeface="HG丸ｺﾞｼｯｸM-PRO" panose="020F0600000000000000" pitchFamily="50" charset="-128"/>
                <a:ea typeface="HG丸ｺﾞｼｯｸM-PRO" panose="020F0600000000000000" pitchFamily="50" charset="-128"/>
              </a:rPr>
              <a:t>●潜伏期間</a:t>
            </a:r>
            <a:endParaRPr kumimoji="1" lang="en-US" altLang="ja-JP" sz="1400" b="1" dirty="0" smtClean="0">
              <a:latin typeface="HG丸ｺﾞｼｯｸM-PRO" panose="020F0600000000000000" pitchFamily="50" charset="-128"/>
              <a:ea typeface="HG丸ｺﾞｼｯｸM-PRO" panose="020F0600000000000000" pitchFamily="50" charset="-128"/>
            </a:endParaRPr>
          </a:p>
          <a:p>
            <a:r>
              <a:rPr lang="en-US" altLang="ja-JP" sz="1200" dirty="0">
                <a:latin typeface="HG丸ｺﾞｼｯｸM-PRO" panose="020F0600000000000000" pitchFamily="50" charset="-128"/>
                <a:ea typeface="HG丸ｺﾞｼｯｸM-PRO" panose="020F0600000000000000" pitchFamily="50" charset="-128"/>
              </a:rPr>
              <a:t> </a:t>
            </a:r>
            <a:r>
              <a:rPr lang="en-US" altLang="ja-JP" sz="1200" dirty="0" smtClean="0">
                <a:latin typeface="HG丸ｺﾞｼｯｸM-PRO" panose="020F0600000000000000" pitchFamily="50" charset="-128"/>
                <a:ea typeface="HG丸ｺﾞｼｯｸM-PRO" panose="020F0600000000000000" pitchFamily="50" charset="-128"/>
              </a:rPr>
              <a:t>   </a:t>
            </a:r>
            <a:r>
              <a:rPr kumimoji="1" lang="ja-JP" altLang="en-US" sz="1200" dirty="0" smtClean="0">
                <a:latin typeface="HG丸ｺﾞｼｯｸM-PRO" panose="020F0600000000000000" pitchFamily="50" charset="-128"/>
                <a:ea typeface="HG丸ｺﾞｼｯｸM-PRO" panose="020F0600000000000000" pitchFamily="50" charset="-128"/>
              </a:rPr>
              <a:t>２４時間～４８時間</a:t>
            </a:r>
            <a:endParaRPr kumimoji="1" lang="en-US" altLang="ja-JP" sz="1200" dirty="0" smtClean="0">
              <a:latin typeface="HG丸ｺﾞｼｯｸM-PRO" panose="020F0600000000000000" pitchFamily="50" charset="-128"/>
              <a:ea typeface="HG丸ｺﾞｼｯｸM-PRO" panose="020F0600000000000000" pitchFamily="50" charset="-128"/>
            </a:endParaRPr>
          </a:p>
          <a:p>
            <a:endParaRPr lang="en-US" altLang="ja-JP" sz="1200" dirty="0" smtClean="0">
              <a:latin typeface="HG丸ｺﾞｼｯｸM-PRO" panose="020F0600000000000000" pitchFamily="50" charset="-128"/>
              <a:ea typeface="HG丸ｺﾞｼｯｸM-PRO" panose="020F0600000000000000" pitchFamily="50" charset="-128"/>
            </a:endParaRPr>
          </a:p>
          <a:p>
            <a:r>
              <a:rPr lang="ja-JP" altLang="en-US" sz="1400" b="1" dirty="0" smtClean="0">
                <a:latin typeface="HG丸ｺﾞｼｯｸM-PRO" panose="020F0600000000000000" pitchFamily="50" charset="-128"/>
                <a:ea typeface="HG丸ｺﾞｼｯｸM-PRO" panose="020F0600000000000000" pitchFamily="50" charset="-128"/>
              </a:rPr>
              <a:t>●治療</a:t>
            </a:r>
            <a:endParaRPr lang="en-US" altLang="ja-JP" sz="1400" b="1" dirty="0" smtClean="0">
              <a:latin typeface="HG丸ｺﾞｼｯｸM-PRO" panose="020F0600000000000000" pitchFamily="50" charset="-128"/>
              <a:ea typeface="HG丸ｺﾞｼｯｸM-PRO" panose="020F0600000000000000" pitchFamily="50" charset="-128"/>
            </a:endParaRPr>
          </a:p>
          <a:p>
            <a:r>
              <a:rPr lang="en-US" altLang="ja-JP" sz="1200" dirty="0">
                <a:latin typeface="HG丸ｺﾞｼｯｸM-PRO" panose="020F0600000000000000" pitchFamily="50" charset="-128"/>
                <a:ea typeface="HG丸ｺﾞｼｯｸM-PRO" panose="020F0600000000000000" pitchFamily="50" charset="-128"/>
              </a:rPr>
              <a:t> </a:t>
            </a:r>
            <a:r>
              <a:rPr lang="en-US" altLang="ja-JP" sz="1200" dirty="0" smtClean="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ノロウイルスに効果のある薬はないため，症状を緩和させるための対症療法に限られ</a:t>
            </a:r>
            <a:r>
              <a:rPr lang="ja-JP" altLang="en-US" sz="1200" dirty="0" err="1" smtClean="0">
                <a:latin typeface="HG丸ｺﾞｼｯｸM-PRO" panose="020F0600000000000000" pitchFamily="50" charset="-128"/>
                <a:ea typeface="HG丸ｺﾞｼｯｸM-PRO" panose="020F0600000000000000" pitchFamily="50" charset="-128"/>
              </a:rPr>
              <a:t>ま</a:t>
            </a:r>
            <a:endParaRPr lang="en-US" altLang="ja-JP" sz="1200" dirty="0" smtClean="0">
              <a:latin typeface="HG丸ｺﾞｼｯｸM-PRO" panose="020F0600000000000000" pitchFamily="50" charset="-128"/>
              <a:ea typeface="HG丸ｺﾞｼｯｸM-PRO" panose="020F0600000000000000" pitchFamily="50" charset="-128"/>
            </a:endParaRPr>
          </a:p>
          <a:p>
            <a:r>
              <a:rPr lang="en-US" altLang="ja-JP" sz="1200" dirty="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す。</a:t>
            </a:r>
            <a:endParaRPr lang="en-US" altLang="ja-JP" sz="1200" dirty="0" smtClean="0">
              <a:latin typeface="HG丸ｺﾞｼｯｸM-PRO" panose="020F0600000000000000" pitchFamily="50" charset="-128"/>
              <a:ea typeface="HG丸ｺﾞｼｯｸM-PRO" panose="020F0600000000000000" pitchFamily="50" charset="-128"/>
            </a:endParaRPr>
          </a:p>
          <a:p>
            <a:r>
              <a:rPr kumimoji="1" lang="ja-JP" altLang="en-US" sz="1200" dirty="0">
                <a:latin typeface="HG丸ｺﾞｼｯｸM-PRO" panose="020F0600000000000000" pitchFamily="50" charset="-128"/>
                <a:ea typeface="HG丸ｺﾞｼｯｸM-PRO" panose="020F0600000000000000" pitchFamily="50" charset="-128"/>
              </a:rPr>
              <a:t>　</a:t>
            </a:r>
            <a:r>
              <a:rPr kumimoji="1" lang="ja-JP" altLang="en-US" sz="1200" dirty="0" smtClean="0">
                <a:latin typeface="HG丸ｺﾞｼｯｸM-PRO" panose="020F0600000000000000" pitchFamily="50" charset="-128"/>
                <a:ea typeface="HG丸ｺﾞｼｯｸM-PRO" panose="020F0600000000000000" pitchFamily="50" charset="-128"/>
              </a:rPr>
              <a:t> </a:t>
            </a:r>
            <a:r>
              <a:rPr kumimoji="1" lang="en-US" altLang="ja-JP" sz="1200" dirty="0" smtClean="0">
                <a:latin typeface="HG丸ｺﾞｼｯｸM-PRO" panose="020F0600000000000000" pitchFamily="50" charset="-128"/>
                <a:ea typeface="HG丸ｺﾞｼｯｸM-PRO" panose="020F0600000000000000" pitchFamily="50" charset="-128"/>
              </a:rPr>
              <a:t>※</a:t>
            </a:r>
            <a:r>
              <a:rPr kumimoji="1" lang="ja-JP" altLang="en-US" sz="1200" dirty="0" smtClean="0">
                <a:latin typeface="HG丸ｺﾞｼｯｸM-PRO" panose="020F0600000000000000" pitchFamily="50" charset="-128"/>
                <a:ea typeface="HG丸ｺﾞｼｯｸM-PRO" panose="020F0600000000000000" pitchFamily="50" charset="-128"/>
              </a:rPr>
              <a:t>乳幼児や高齢者では重症化することもあるため，早めに医療機関を受診する</a:t>
            </a:r>
            <a:r>
              <a:rPr kumimoji="1" lang="ja-JP" altLang="en-US" sz="1200" dirty="0" err="1" smtClean="0">
                <a:latin typeface="HG丸ｺﾞｼｯｸM-PRO" panose="020F0600000000000000" pitchFamily="50" charset="-128"/>
                <a:ea typeface="HG丸ｺﾞｼｯｸM-PRO" panose="020F0600000000000000" pitchFamily="50" charset="-128"/>
              </a:rPr>
              <a:t>必要があ</a:t>
            </a:r>
            <a:endParaRPr kumimoji="1" lang="en-US" altLang="ja-JP" sz="1200" dirty="0" smtClean="0">
              <a:latin typeface="HG丸ｺﾞｼｯｸM-PRO" panose="020F0600000000000000" pitchFamily="50" charset="-128"/>
              <a:ea typeface="HG丸ｺﾞｼｯｸM-PRO" panose="020F0600000000000000" pitchFamily="50" charset="-128"/>
            </a:endParaRPr>
          </a:p>
          <a:p>
            <a:r>
              <a:rPr kumimoji="1" lang="ja-JP" altLang="en-US" sz="1200" dirty="0" smtClean="0">
                <a:latin typeface="HG丸ｺﾞｼｯｸM-PRO" panose="020F0600000000000000" pitchFamily="50" charset="-128"/>
                <a:ea typeface="HG丸ｺﾞｼｯｸM-PRO" panose="020F0600000000000000" pitchFamily="50" charset="-128"/>
              </a:rPr>
              <a:t> ります。</a:t>
            </a:r>
            <a:endParaRPr kumimoji="1" lang="en-US" altLang="ja-JP" sz="1200" dirty="0" smtClean="0">
              <a:latin typeface="HG丸ｺﾞｼｯｸM-PRO" panose="020F0600000000000000" pitchFamily="50" charset="-128"/>
              <a:ea typeface="HG丸ｺﾞｼｯｸM-PRO" panose="020F0600000000000000" pitchFamily="50" charset="-128"/>
            </a:endParaRPr>
          </a:p>
          <a:p>
            <a:endParaRPr lang="en-US" altLang="ja-JP" sz="1200" dirty="0" smtClean="0">
              <a:latin typeface="HG丸ｺﾞｼｯｸM-PRO" panose="020F0600000000000000" pitchFamily="50" charset="-128"/>
              <a:ea typeface="HG丸ｺﾞｼｯｸM-PRO" panose="020F0600000000000000" pitchFamily="50" charset="-128"/>
            </a:endParaRPr>
          </a:p>
          <a:p>
            <a:r>
              <a:rPr lang="ja-JP" altLang="en-US" sz="1400" b="1" dirty="0" smtClean="0">
                <a:latin typeface="HG丸ｺﾞｼｯｸM-PRO" panose="020F0600000000000000" pitchFamily="50" charset="-128"/>
                <a:ea typeface="HG丸ｺﾞｼｯｸM-PRO" panose="020F0600000000000000" pitchFamily="50" charset="-128"/>
              </a:rPr>
              <a:t>●その他</a:t>
            </a:r>
            <a:endParaRPr lang="en-US" altLang="ja-JP" sz="1400" b="1" dirty="0" smtClean="0">
              <a:latin typeface="HG丸ｺﾞｼｯｸM-PRO" panose="020F0600000000000000" pitchFamily="50" charset="-128"/>
              <a:ea typeface="HG丸ｺﾞｼｯｸM-PRO" panose="020F0600000000000000" pitchFamily="50" charset="-128"/>
            </a:endParaRPr>
          </a:p>
          <a:p>
            <a:r>
              <a:rPr lang="en-US" altLang="ja-JP" sz="1200" dirty="0">
                <a:latin typeface="HG丸ｺﾞｼｯｸM-PRO" panose="020F0600000000000000" pitchFamily="50" charset="-128"/>
                <a:ea typeface="HG丸ｺﾞｼｯｸM-PRO" panose="020F0600000000000000" pitchFamily="50" charset="-128"/>
              </a:rPr>
              <a:t> </a:t>
            </a:r>
            <a:r>
              <a:rPr lang="en-US" altLang="ja-JP" sz="1200" dirty="0" smtClean="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症状がなくなっても，通常では１週間（長いときで１か月間）程度，便からウイルスが</a:t>
            </a:r>
            <a:endParaRPr lang="en-US" altLang="ja-JP" sz="1200" dirty="0" smtClean="0">
              <a:latin typeface="HG丸ｺﾞｼｯｸM-PRO" panose="020F0600000000000000" pitchFamily="50" charset="-128"/>
              <a:ea typeface="HG丸ｺﾞｼｯｸM-PRO" panose="020F0600000000000000" pitchFamily="50" charset="-128"/>
            </a:endParaRPr>
          </a:p>
          <a:p>
            <a:r>
              <a:rPr lang="en-US" altLang="ja-JP" sz="1200" dirty="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排出されるため，症状改善後も注意が必要です。</a:t>
            </a:r>
            <a:endParaRPr lang="en-US" altLang="ja-JP" sz="1200" dirty="0" smtClean="0">
              <a:latin typeface="HG丸ｺﾞｼｯｸM-PRO" panose="020F0600000000000000" pitchFamily="50" charset="-128"/>
              <a:ea typeface="HG丸ｺﾞｼｯｸM-PRO" panose="020F0600000000000000" pitchFamily="50" charset="-128"/>
            </a:endParaRPr>
          </a:p>
          <a:p>
            <a:endParaRPr lang="en-US" altLang="ja-JP" sz="1400" b="1" dirty="0" smtClean="0">
              <a:latin typeface="HG丸ｺﾞｼｯｸM-PRO" panose="020F0600000000000000" pitchFamily="50" charset="-128"/>
              <a:ea typeface="HG丸ｺﾞｼｯｸM-PRO" panose="020F0600000000000000" pitchFamily="50" charset="-128"/>
            </a:endParaRPr>
          </a:p>
          <a:p>
            <a:r>
              <a:rPr lang="ja-JP" altLang="en-US" sz="1400" b="1" dirty="0" smtClean="0">
                <a:latin typeface="HG丸ｺﾞｼｯｸM-PRO" panose="020F0600000000000000" pitchFamily="50" charset="-128"/>
                <a:ea typeface="HG丸ｺﾞｼｯｸM-PRO" panose="020F0600000000000000" pitchFamily="50" charset="-128"/>
              </a:rPr>
              <a:t>●感染経路</a:t>
            </a:r>
            <a:endParaRPr lang="en-US" altLang="ja-JP" sz="1400" b="1" dirty="0" smtClean="0">
              <a:latin typeface="HG丸ｺﾞｼｯｸM-PRO" panose="020F0600000000000000" pitchFamily="50" charset="-128"/>
              <a:ea typeface="HG丸ｺﾞｼｯｸM-PRO" panose="020F0600000000000000" pitchFamily="50" charset="-128"/>
            </a:endParaRPr>
          </a:p>
          <a:p>
            <a:pPr lvl="0" algn="just" fontAlgn="base">
              <a:lnSpc>
                <a:spcPct val="128000"/>
              </a:lnSpc>
              <a:spcBef>
                <a:spcPct val="0"/>
              </a:spcBef>
              <a:spcAft>
                <a:spcPct val="0"/>
              </a:spcAft>
            </a:pPr>
            <a:r>
              <a:rPr kumimoji="1" lang="ja-JP" altLang="en-US" sz="1200" dirty="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cs typeface="ＭＳ Ｐゴシック" pitchFamily="50" charset="-128"/>
              </a:rPr>
              <a:t>ノロウイルス</a:t>
            </a:r>
            <a:r>
              <a:rPr lang="ja-JP" altLang="en-US" sz="1200" dirty="0">
                <a:latin typeface="HG丸ｺﾞｼｯｸM-PRO" panose="020F0600000000000000" pitchFamily="50" charset="-128"/>
                <a:ea typeface="HG丸ｺﾞｼｯｸM-PRO" panose="020F0600000000000000" pitchFamily="50" charset="-128"/>
                <a:cs typeface="ＭＳ Ｐゴシック" pitchFamily="50" charset="-128"/>
              </a:rPr>
              <a:t>は感染力が強く，感染経路は，ほとんどが経口感染（ウイルスが口から入って</a:t>
            </a:r>
            <a:r>
              <a:rPr lang="ja-JP" altLang="en-US" sz="1200" dirty="0" smtClean="0">
                <a:latin typeface="HG丸ｺﾞｼｯｸM-PRO" panose="020F0600000000000000" pitchFamily="50" charset="-128"/>
                <a:ea typeface="HG丸ｺﾞｼｯｸM-PRO" panose="020F0600000000000000" pitchFamily="50" charset="-128"/>
                <a:cs typeface="ＭＳ Ｐゴシック" pitchFamily="50" charset="-128"/>
              </a:rPr>
              <a:t>感染する</a:t>
            </a:r>
            <a:r>
              <a:rPr lang="ja-JP" altLang="en-US" sz="1200" dirty="0">
                <a:latin typeface="HG丸ｺﾞｼｯｸM-PRO" panose="020F0600000000000000" pitchFamily="50" charset="-128"/>
                <a:ea typeface="HG丸ｺﾞｼｯｸM-PRO" panose="020F0600000000000000" pitchFamily="50" charset="-128"/>
                <a:cs typeface="ＭＳ Ｐゴシック" pitchFamily="50" charset="-128"/>
              </a:rPr>
              <a:t>こと）ですが，</a:t>
            </a:r>
            <a:r>
              <a:rPr lang="ja-JP" altLang="en-US" sz="1200" dirty="0" smtClean="0">
                <a:latin typeface="HG丸ｺﾞｼｯｸM-PRO" panose="020F0600000000000000" pitchFamily="50" charset="-128"/>
                <a:ea typeface="HG丸ｺﾞｼｯｸM-PRO" panose="020F0600000000000000" pitchFamily="50" charset="-128"/>
                <a:cs typeface="ＭＳ Ｐゴシック" pitchFamily="50" charset="-128"/>
              </a:rPr>
              <a:t>吐物</a:t>
            </a:r>
            <a:r>
              <a:rPr lang="ja-JP" altLang="en-US" sz="1200" dirty="0">
                <a:latin typeface="HG丸ｺﾞｼｯｸM-PRO" panose="020F0600000000000000" pitchFamily="50" charset="-128"/>
                <a:ea typeface="HG丸ｺﾞｼｯｸM-PRO" panose="020F0600000000000000" pitchFamily="50" charset="-128"/>
                <a:cs typeface="ＭＳ Ｐゴシック" pitchFamily="50" charset="-128"/>
              </a:rPr>
              <a:t>など</a:t>
            </a:r>
            <a:r>
              <a:rPr lang="ja-JP" altLang="en-US" sz="1200" dirty="0" smtClean="0">
                <a:latin typeface="HG丸ｺﾞｼｯｸM-PRO" panose="020F0600000000000000" pitchFamily="50" charset="-128"/>
                <a:ea typeface="HG丸ｺﾞｼｯｸM-PRO" panose="020F0600000000000000" pitchFamily="50" charset="-128"/>
                <a:cs typeface="ＭＳ Ｐゴシック" pitchFamily="50" charset="-128"/>
              </a:rPr>
              <a:t>の</a:t>
            </a:r>
            <a:r>
              <a:rPr lang="ja-JP" altLang="en-US" sz="1200" dirty="0">
                <a:latin typeface="HG丸ｺﾞｼｯｸM-PRO" panose="020F0600000000000000" pitchFamily="50" charset="-128"/>
                <a:ea typeface="HG丸ｺﾞｼｯｸM-PRO" panose="020F0600000000000000" pitchFamily="50" charset="-128"/>
                <a:cs typeface="ＭＳ Ｐゴシック" pitchFamily="50" charset="-128"/>
              </a:rPr>
              <a:t>中に含まれているウイルスが，乾燥して空気中をただよい，これが</a:t>
            </a:r>
            <a:r>
              <a:rPr lang="ja-JP" altLang="en-US" sz="1200" dirty="0" smtClean="0">
                <a:latin typeface="HG丸ｺﾞｼｯｸM-PRO" panose="020F0600000000000000" pitchFamily="50" charset="-128"/>
                <a:ea typeface="HG丸ｺﾞｼｯｸM-PRO" panose="020F0600000000000000" pitchFamily="50" charset="-128"/>
                <a:cs typeface="ＭＳ Ｐゴシック" pitchFamily="50" charset="-128"/>
              </a:rPr>
              <a:t>口に入って</a:t>
            </a:r>
            <a:r>
              <a:rPr lang="ja-JP" altLang="en-US" sz="1200" dirty="0">
                <a:latin typeface="HG丸ｺﾞｼｯｸM-PRO" panose="020F0600000000000000" pitchFamily="50" charset="-128"/>
                <a:ea typeface="HG丸ｺﾞｼｯｸM-PRO" panose="020F0600000000000000" pitchFamily="50" charset="-128"/>
                <a:cs typeface="ＭＳ Ｐゴシック" pitchFamily="50" charset="-128"/>
              </a:rPr>
              <a:t>感染することもあるといわれています</a:t>
            </a:r>
            <a:r>
              <a:rPr lang="ja-JP" altLang="en-US" sz="1200" dirty="0" smtClean="0">
                <a:latin typeface="HG丸ｺﾞｼｯｸM-PRO" panose="020F0600000000000000" pitchFamily="50" charset="-128"/>
                <a:ea typeface="HG丸ｺﾞｼｯｸM-PRO" panose="020F0600000000000000" pitchFamily="50" charset="-128"/>
                <a:cs typeface="ＭＳ Ｐゴシック" pitchFamily="50" charset="-128"/>
              </a:rPr>
              <a:t>。</a:t>
            </a:r>
            <a:endParaRPr lang="en-US" altLang="ja-JP" sz="12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lgn="just" fontAlgn="base">
              <a:lnSpc>
                <a:spcPct val="128000"/>
              </a:lnSpc>
              <a:spcBef>
                <a:spcPct val="0"/>
              </a:spcBef>
              <a:spcAft>
                <a:spcPct val="0"/>
              </a:spcAft>
            </a:pPr>
            <a:r>
              <a:rPr lang="ja-JP" altLang="en-US" sz="1200" b="1" dirty="0" smtClean="0">
                <a:latin typeface="HG丸ｺﾞｼｯｸM-PRO" panose="020F0600000000000000" pitchFamily="50" charset="-128"/>
                <a:ea typeface="HG丸ｺﾞｼｯｸM-PRO" panose="020F0600000000000000" pitchFamily="50" charset="-128"/>
                <a:cs typeface="ＭＳ Ｐゴシック" pitchFamily="50" charset="-128"/>
              </a:rPr>
              <a:t>   </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7" name="Rectangle 2"/>
          <p:cNvSpPr>
            <a:spLocks noChangeArrowheads="1"/>
          </p:cNvSpPr>
          <p:nvPr/>
        </p:nvSpPr>
        <p:spPr bwMode="auto">
          <a:xfrm>
            <a:off x="275720" y="4209147"/>
            <a:ext cx="6321632" cy="20399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28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HGP創英角ｺﾞｼｯｸUB" panose="020B0900000000000000" pitchFamily="50" charset="-128"/>
                <a:ea typeface="HGP創英角ｺﾞｼｯｸUB" panose="020B0900000000000000" pitchFamily="50" charset="-128"/>
                <a:cs typeface="ＭＳ Ｐゴシック" pitchFamily="50" charset="-128"/>
              </a:rPr>
              <a:t>　</a:t>
            </a:r>
            <a:endParaRPr kumimoji="1" lang="ja-JP" altLang="ja-JP" sz="2800" b="0" i="0" u="none" strike="noStrike" cap="none" normalizeH="0" baseline="0" dirty="0" smtClean="0">
              <a:ln>
                <a:noFill/>
              </a:ln>
              <a:solidFill>
                <a:schemeClr val="tx1"/>
              </a:solidFill>
              <a:effectLst/>
              <a:latin typeface="HGP創英角ｺﾞｼｯｸUB" panose="020B0900000000000000" pitchFamily="50" charset="-128"/>
              <a:ea typeface="HGP創英角ｺﾞｼｯｸUB" panose="020B0900000000000000" pitchFamily="50" charset="-128"/>
              <a:cs typeface="ＭＳ Ｐゴシック" pitchFamily="50" charset="-128"/>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8010" y="6781907"/>
            <a:ext cx="994858" cy="667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Oval 3"/>
          <p:cNvSpPr>
            <a:spLocks noChangeArrowheads="1"/>
          </p:cNvSpPr>
          <p:nvPr/>
        </p:nvSpPr>
        <p:spPr bwMode="auto">
          <a:xfrm>
            <a:off x="750947" y="7856331"/>
            <a:ext cx="1107383" cy="423862"/>
          </a:xfrm>
          <a:prstGeom prst="ellipse">
            <a:avLst/>
          </a:prstGeom>
          <a:noFill/>
          <a:ln w="9525">
            <a:solidFill>
              <a:srgbClr val="00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lang="ja-JP" altLang="en-US" sz="900" dirty="0" smtClean="0">
                <a:latin typeface="HGS創英角ｺﾞｼｯｸUB" panose="020B0900000000000000" pitchFamily="50" charset="-128"/>
                <a:ea typeface="HGS創英角ｺﾞｼｯｸUB" panose="020B0900000000000000" pitchFamily="50" charset="-128"/>
                <a:cs typeface="ＭＳ Ｐゴシック" pitchFamily="50" charset="-128"/>
              </a:rPr>
              <a:t>患者が排出</a:t>
            </a:r>
            <a:endParaRPr kumimoji="1" lang="ja-JP" altLang="ja-JP" sz="1800" b="0" i="0" u="none" strike="noStrike" cap="none" normalizeH="0" baseline="0" dirty="0" smtClean="0">
              <a:ln>
                <a:noFill/>
              </a:ln>
              <a:solidFill>
                <a:schemeClr val="tx1"/>
              </a:solidFill>
              <a:effectLst/>
              <a:latin typeface="HGS創英角ｺﾞｼｯｸUB" panose="020B0900000000000000" pitchFamily="50" charset="-128"/>
              <a:ea typeface="HGS創英角ｺﾞｼｯｸUB" panose="020B0900000000000000" pitchFamily="50" charset="-128"/>
              <a:cs typeface="ＭＳ Ｐゴシック" pitchFamily="50" charset="-128"/>
            </a:endParaRPr>
          </a:p>
        </p:txBody>
      </p:sp>
      <p:sp>
        <p:nvSpPr>
          <p:cNvPr id="3" name="AutoShape 4"/>
          <p:cNvSpPr>
            <a:spLocks noChangeArrowheads="1"/>
          </p:cNvSpPr>
          <p:nvPr/>
        </p:nvSpPr>
        <p:spPr bwMode="auto">
          <a:xfrm>
            <a:off x="624481" y="8828001"/>
            <a:ext cx="1352170" cy="823916"/>
          </a:xfrm>
          <a:prstGeom prst="irregularSeal2">
            <a:avLst/>
          </a:prstGeom>
          <a:noFill/>
          <a:ln w="222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900" b="1" i="0" u="none" strike="noStrike" cap="none" normalizeH="0" baseline="0" dirty="0" smtClean="0">
                <a:ln>
                  <a:noFill/>
                </a:ln>
                <a:solidFill>
                  <a:schemeClr val="tx1"/>
                </a:solidFill>
                <a:effectLst/>
                <a:latin typeface="Century" pitchFamily="18" charset="0"/>
                <a:ea typeface="ＭＳ 明朝" pitchFamily="17" charset="-128"/>
                <a:cs typeface="ＭＳ Ｐゴシック" pitchFamily="50" charset="-128"/>
              </a:rPr>
              <a:t>吐</a:t>
            </a:r>
            <a:r>
              <a:rPr kumimoji="1" lang="ja-JP" altLang="en-US" sz="1000" b="1" i="0" u="none" strike="noStrike" cap="none" normalizeH="0" baseline="0" dirty="0" smtClean="0">
                <a:ln>
                  <a:noFill/>
                </a:ln>
                <a:solidFill>
                  <a:schemeClr val="tx1"/>
                </a:solidFill>
                <a:effectLst/>
                <a:latin typeface="Century" pitchFamily="18" charset="0"/>
                <a:ea typeface="ＭＳ 明朝" pitchFamily="17" charset="-128"/>
                <a:cs typeface="ＭＳ Ｐゴシック" pitchFamily="50" charset="-128"/>
              </a:rPr>
              <a:t>物･便</a:t>
            </a: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9" name="Oval 6"/>
          <p:cNvSpPr>
            <a:spLocks noChangeArrowheads="1"/>
          </p:cNvSpPr>
          <p:nvPr/>
        </p:nvSpPr>
        <p:spPr bwMode="auto">
          <a:xfrm>
            <a:off x="2403318" y="9295017"/>
            <a:ext cx="638175" cy="371475"/>
          </a:xfrm>
          <a:prstGeom prst="ellipse">
            <a:avLst/>
          </a:prstGeom>
          <a:noFill/>
          <a:ln w="9525">
            <a:solidFill>
              <a:srgbClr val="00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HGS創英角ｺﾞｼｯｸUB" panose="020B0900000000000000" pitchFamily="50" charset="-128"/>
                <a:ea typeface="HGS創英角ｺﾞｼｯｸUB" panose="020B0900000000000000" pitchFamily="50" charset="-128"/>
                <a:cs typeface="ＭＳ Ｐゴシック" pitchFamily="50" charset="-128"/>
              </a:rPr>
              <a:t>下水</a:t>
            </a:r>
            <a:endParaRPr kumimoji="1" lang="ja-JP" altLang="ja-JP" sz="1800" b="0" i="0" u="none" strike="noStrike" cap="none" normalizeH="0" baseline="0" dirty="0" smtClean="0">
              <a:ln>
                <a:noFill/>
              </a:ln>
              <a:solidFill>
                <a:schemeClr val="tx1"/>
              </a:solidFill>
              <a:effectLst/>
              <a:latin typeface="HGS創英角ｺﾞｼｯｸUB" panose="020B0900000000000000" pitchFamily="50" charset="-128"/>
              <a:ea typeface="HGS創英角ｺﾞｼｯｸUB" panose="020B0900000000000000" pitchFamily="50" charset="-128"/>
              <a:cs typeface="ＭＳ Ｐゴシック" pitchFamily="50" charset="-128"/>
            </a:endParaRPr>
          </a:p>
        </p:txBody>
      </p:sp>
      <p:sp>
        <p:nvSpPr>
          <p:cNvPr id="10" name="Oval 7"/>
          <p:cNvSpPr>
            <a:spLocks noChangeArrowheads="1"/>
          </p:cNvSpPr>
          <p:nvPr/>
        </p:nvSpPr>
        <p:spPr bwMode="auto">
          <a:xfrm>
            <a:off x="3778454" y="9325030"/>
            <a:ext cx="648072" cy="331911"/>
          </a:xfrm>
          <a:prstGeom prst="ellipse">
            <a:avLst/>
          </a:prstGeom>
          <a:noFill/>
          <a:ln w="9525">
            <a:solidFill>
              <a:srgbClr val="00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HGS創英角ｺﾞｼｯｸUB" panose="020B0900000000000000" pitchFamily="50" charset="-128"/>
                <a:ea typeface="HGS創英角ｺﾞｼｯｸUB" panose="020B0900000000000000" pitchFamily="50" charset="-128"/>
                <a:cs typeface="ＭＳ Ｐゴシック" pitchFamily="50" charset="-128"/>
              </a:rPr>
              <a:t>河川</a:t>
            </a:r>
            <a:endParaRPr kumimoji="1" lang="ja-JP" altLang="ja-JP" sz="1800" b="0" i="0" u="none" strike="noStrike" cap="none" normalizeH="0" baseline="0" dirty="0" smtClean="0">
              <a:ln>
                <a:noFill/>
              </a:ln>
              <a:solidFill>
                <a:schemeClr val="tx1"/>
              </a:solidFill>
              <a:effectLst/>
              <a:latin typeface="HGS創英角ｺﾞｼｯｸUB" panose="020B0900000000000000" pitchFamily="50" charset="-128"/>
              <a:ea typeface="HGS創英角ｺﾞｼｯｸUB" panose="020B0900000000000000" pitchFamily="50" charset="-128"/>
              <a:cs typeface="ＭＳ Ｐゴシック" pitchFamily="50" charset="-128"/>
            </a:endParaRPr>
          </a:p>
        </p:txBody>
      </p:sp>
      <p:sp>
        <p:nvSpPr>
          <p:cNvPr id="11" name="Oval 8"/>
          <p:cNvSpPr>
            <a:spLocks noChangeArrowheads="1"/>
          </p:cNvSpPr>
          <p:nvPr/>
        </p:nvSpPr>
        <p:spPr bwMode="auto">
          <a:xfrm>
            <a:off x="5324193" y="9325030"/>
            <a:ext cx="638175" cy="371475"/>
          </a:xfrm>
          <a:prstGeom prst="ellipse">
            <a:avLst/>
          </a:prstGeom>
          <a:noFill/>
          <a:ln w="9525">
            <a:solidFill>
              <a:srgbClr val="00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HGS創英角ｺﾞｼｯｸUB" panose="020B0900000000000000" pitchFamily="50" charset="-128"/>
                <a:ea typeface="HGS創英角ｺﾞｼｯｸUB" panose="020B0900000000000000" pitchFamily="50" charset="-128"/>
                <a:cs typeface="ＭＳ Ｐゴシック" pitchFamily="50" charset="-128"/>
              </a:rPr>
              <a:t>海</a:t>
            </a:r>
            <a:endParaRPr kumimoji="1" lang="ja-JP" altLang="ja-JP" sz="1800" b="0" i="0" u="none" strike="noStrike" cap="none" normalizeH="0" baseline="0" dirty="0" smtClean="0">
              <a:ln>
                <a:noFill/>
              </a:ln>
              <a:solidFill>
                <a:schemeClr val="tx1"/>
              </a:solidFill>
              <a:effectLst/>
              <a:latin typeface="HGS創英角ｺﾞｼｯｸUB" panose="020B0900000000000000" pitchFamily="50" charset="-128"/>
              <a:ea typeface="HGS創英角ｺﾞｼｯｸUB" panose="020B0900000000000000" pitchFamily="50" charset="-128"/>
              <a:cs typeface="ＭＳ Ｐゴシック" pitchFamily="50" charset="-128"/>
            </a:endParaRPr>
          </a:p>
        </p:txBody>
      </p:sp>
      <p:pic>
        <p:nvPicPr>
          <p:cNvPr id="1033" name="Picture 9" descr="画像&quot;http://www.pref.gunma.jp/hpm/shokuhinka/images/00022_2.gif&quot; は、エラーを含んでいるため表示できません。"/>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5377510" y="7761639"/>
            <a:ext cx="728662"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10"/>
          <p:cNvSpPr>
            <a:spLocks noChangeArrowheads="1"/>
          </p:cNvSpPr>
          <p:nvPr/>
        </p:nvSpPr>
        <p:spPr bwMode="auto">
          <a:xfrm>
            <a:off x="5487084" y="7211648"/>
            <a:ext cx="736600" cy="738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000" i="0" u="none" strike="noStrike" cap="none" normalizeH="0" baseline="0" dirty="0" smtClean="0">
                <a:ln>
                  <a:noFill/>
                </a:ln>
                <a:solidFill>
                  <a:schemeClr val="tx1"/>
                </a:solidFill>
                <a:effectLst/>
                <a:latin typeface="HGS創英角ｺﾞｼｯｸUB" panose="020B0900000000000000" pitchFamily="50" charset="-128"/>
                <a:ea typeface="HGS創英角ｺﾞｼｯｸUB" panose="020B0900000000000000" pitchFamily="50" charset="-128"/>
                <a:cs typeface="ＭＳ Ｐゴシック" pitchFamily="50" charset="-128"/>
              </a:rPr>
              <a:t>生や加熱</a:t>
            </a: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000" i="0" u="none" strike="noStrike" cap="none" normalizeH="0" baseline="0" dirty="0" smtClean="0">
                <a:ln>
                  <a:noFill/>
                </a:ln>
                <a:solidFill>
                  <a:schemeClr val="tx1"/>
                </a:solidFill>
                <a:effectLst/>
                <a:latin typeface="HGS創英角ｺﾞｼｯｸUB" panose="020B0900000000000000" pitchFamily="50" charset="-128"/>
                <a:ea typeface="HGS創英角ｺﾞｼｯｸUB" panose="020B0900000000000000" pitchFamily="50" charset="-128"/>
                <a:cs typeface="ＭＳ Ｐゴシック" pitchFamily="50" charset="-128"/>
              </a:rPr>
              <a:t>不十分な</a:t>
            </a: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000" i="0" u="none" strike="noStrike" cap="none" normalizeH="0" baseline="0" dirty="0" smtClean="0">
                <a:ln>
                  <a:noFill/>
                </a:ln>
                <a:solidFill>
                  <a:schemeClr val="tx1"/>
                </a:solidFill>
                <a:effectLst/>
                <a:latin typeface="HGS創英角ｺﾞｼｯｸUB" panose="020B0900000000000000" pitchFamily="50" charset="-128"/>
                <a:ea typeface="HGS創英角ｺﾞｼｯｸUB" panose="020B0900000000000000" pitchFamily="50" charset="-128"/>
                <a:cs typeface="ＭＳ Ｐゴシック" pitchFamily="50" charset="-128"/>
              </a:rPr>
              <a:t>二枚貝</a:t>
            </a:r>
            <a:endParaRPr kumimoji="1" lang="ja-JP" altLang="ja-JP" sz="1800" i="0" u="none" strike="noStrike" cap="none" normalizeH="0" baseline="0" dirty="0" smtClean="0">
              <a:ln>
                <a:noFill/>
              </a:ln>
              <a:solidFill>
                <a:schemeClr val="tx1"/>
              </a:solidFill>
              <a:effectLst/>
              <a:latin typeface="HGS創英角ｺﾞｼｯｸUB" panose="020B0900000000000000" pitchFamily="50" charset="-128"/>
              <a:ea typeface="HGS創英角ｺﾞｼｯｸUB" panose="020B0900000000000000" pitchFamily="50" charset="-128"/>
              <a:cs typeface="ＭＳ Ｐゴシック" pitchFamily="50" charset="-128"/>
            </a:endParaRPr>
          </a:p>
        </p:txBody>
      </p:sp>
      <p:sp>
        <p:nvSpPr>
          <p:cNvPr id="13" name="Oval 11"/>
          <p:cNvSpPr>
            <a:spLocks noChangeArrowheads="1"/>
          </p:cNvSpPr>
          <p:nvPr/>
        </p:nvSpPr>
        <p:spPr bwMode="auto">
          <a:xfrm>
            <a:off x="4109484" y="7817150"/>
            <a:ext cx="634084" cy="502223"/>
          </a:xfrm>
          <a:prstGeom prst="ellipse">
            <a:avLst/>
          </a:prstGeom>
          <a:noFill/>
          <a:ln w="9525">
            <a:solidFill>
              <a:srgbClr val="00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HGS創英角ｺﾞｼｯｸUB" panose="020B0900000000000000" pitchFamily="50" charset="-128"/>
                <a:ea typeface="HGS創英角ｺﾞｼｯｸUB" panose="020B0900000000000000" pitchFamily="50" charset="-128"/>
                <a:cs typeface="ＭＳ Ｐゴシック" pitchFamily="50" charset="-128"/>
              </a:rPr>
              <a:t>食品</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HGS創英角ｺﾞｼｯｸUB" panose="020B0900000000000000" pitchFamily="50" charset="-128"/>
                <a:ea typeface="HGS創英角ｺﾞｼｯｸUB" panose="020B0900000000000000" pitchFamily="50" charset="-128"/>
                <a:cs typeface="ＭＳ Ｐゴシック" pitchFamily="50" charset="-128"/>
              </a:rPr>
              <a:t>物</a:t>
            </a:r>
            <a:endParaRPr kumimoji="1" lang="ja-JP" altLang="ja-JP" sz="1800" b="0" i="0" u="none" strike="noStrike" cap="none" normalizeH="0" baseline="0" dirty="0" smtClean="0">
              <a:ln>
                <a:noFill/>
              </a:ln>
              <a:solidFill>
                <a:schemeClr val="tx1"/>
              </a:solidFill>
              <a:effectLst/>
              <a:latin typeface="HGS創英角ｺﾞｼｯｸUB" panose="020B0900000000000000" pitchFamily="50" charset="-128"/>
              <a:ea typeface="HGS創英角ｺﾞｼｯｸUB" panose="020B0900000000000000" pitchFamily="50" charset="-128"/>
              <a:cs typeface="ＭＳ Ｐゴシック" pitchFamily="50" charset="-128"/>
            </a:endParaRPr>
          </a:p>
        </p:txBody>
      </p:sp>
      <p:sp>
        <p:nvSpPr>
          <p:cNvPr id="14" name="Oval 12"/>
          <p:cNvSpPr>
            <a:spLocks noChangeArrowheads="1"/>
          </p:cNvSpPr>
          <p:nvPr/>
        </p:nvSpPr>
        <p:spPr bwMode="auto">
          <a:xfrm>
            <a:off x="2504205" y="7813454"/>
            <a:ext cx="1074576" cy="502223"/>
          </a:xfrm>
          <a:prstGeom prst="ellipse">
            <a:avLst/>
          </a:prstGeom>
          <a:noFill/>
          <a:ln w="9525">
            <a:solidFill>
              <a:srgbClr val="00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HGS創英角ｺﾞｼｯｸUB" panose="020B0900000000000000" pitchFamily="50" charset="-128"/>
                <a:ea typeface="HGS創英角ｺﾞｼｯｸUB" panose="020B0900000000000000" pitchFamily="50" charset="-128"/>
                <a:cs typeface="ＭＳ Ｐゴシック" pitchFamily="50" charset="-128"/>
              </a:rPr>
              <a:t>まわりに飛び散る　</a:t>
            </a:r>
            <a:endParaRPr kumimoji="1" lang="ja-JP" altLang="ja-JP" sz="1800" b="0" i="0" u="none" strike="noStrike" cap="none" normalizeH="0" baseline="0" dirty="0" smtClean="0">
              <a:ln>
                <a:noFill/>
              </a:ln>
              <a:solidFill>
                <a:schemeClr val="tx1"/>
              </a:solidFill>
              <a:effectLst/>
              <a:latin typeface="HGS創英角ｺﾞｼｯｸUB" panose="020B0900000000000000" pitchFamily="50" charset="-128"/>
              <a:ea typeface="HGS創英角ｺﾞｼｯｸUB" panose="020B0900000000000000" pitchFamily="50" charset="-128"/>
              <a:cs typeface="ＭＳ Ｐゴシック" pitchFamily="50" charset="-128"/>
            </a:endParaRPr>
          </a:p>
        </p:txBody>
      </p:sp>
      <p:sp>
        <p:nvSpPr>
          <p:cNvPr id="15" name="AutoShape 13"/>
          <p:cNvSpPr>
            <a:spLocks noChangeArrowheads="1"/>
          </p:cNvSpPr>
          <p:nvPr/>
        </p:nvSpPr>
        <p:spPr bwMode="auto">
          <a:xfrm>
            <a:off x="1165628" y="7525958"/>
            <a:ext cx="391163" cy="272162"/>
          </a:xfrm>
          <a:prstGeom prst="downArrow">
            <a:avLst>
              <a:gd name="adj1" fmla="val 50000"/>
              <a:gd name="adj2" fmla="val 25000"/>
            </a:avLst>
          </a:prstGeom>
          <a:solidFill>
            <a:srgbClr val="000000"/>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16" name="AutoShape 14"/>
          <p:cNvSpPr>
            <a:spLocks noChangeArrowheads="1"/>
          </p:cNvSpPr>
          <p:nvPr/>
        </p:nvSpPr>
        <p:spPr bwMode="auto">
          <a:xfrm>
            <a:off x="1165626" y="8409383"/>
            <a:ext cx="391165" cy="418617"/>
          </a:xfrm>
          <a:prstGeom prst="downArrow">
            <a:avLst>
              <a:gd name="adj1" fmla="val 50000"/>
              <a:gd name="adj2" fmla="val 25000"/>
            </a:avLst>
          </a:prstGeom>
          <a:solidFill>
            <a:srgbClr val="000000"/>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21" name="右矢印 20"/>
          <p:cNvSpPr/>
          <p:nvPr/>
        </p:nvSpPr>
        <p:spPr>
          <a:xfrm>
            <a:off x="1848800" y="9371744"/>
            <a:ext cx="451441" cy="294748"/>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4" name="右矢印 23"/>
          <p:cNvSpPr/>
          <p:nvPr/>
        </p:nvSpPr>
        <p:spPr>
          <a:xfrm>
            <a:off x="3193196" y="9343611"/>
            <a:ext cx="451441" cy="294748"/>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5" name="右矢印 24"/>
          <p:cNvSpPr/>
          <p:nvPr/>
        </p:nvSpPr>
        <p:spPr>
          <a:xfrm>
            <a:off x="4671100" y="9343611"/>
            <a:ext cx="451441" cy="294748"/>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graphicFrame>
        <p:nvGraphicFramePr>
          <p:cNvPr id="22" name="オブジェクト 21"/>
          <p:cNvGraphicFramePr>
            <a:graphicFrameLocks noChangeAspect="1"/>
          </p:cNvGraphicFramePr>
          <p:nvPr>
            <p:extLst>
              <p:ext uri="{D42A27DB-BD31-4B8C-83A1-F6EECF244321}">
                <p14:modId xmlns:p14="http://schemas.microsoft.com/office/powerpoint/2010/main" val="2346401937"/>
              </p:ext>
            </p:extLst>
          </p:nvPr>
        </p:nvGraphicFramePr>
        <p:xfrm>
          <a:off x="4048430" y="8604579"/>
          <a:ext cx="695325" cy="609600"/>
        </p:xfrm>
        <a:graphic>
          <a:graphicData uri="http://schemas.openxmlformats.org/presentationml/2006/ole">
            <mc:AlternateContent xmlns:mc="http://schemas.openxmlformats.org/markup-compatibility/2006">
              <mc:Choice xmlns:v="urn:schemas-microsoft-com:vml" Requires="v">
                <p:oleObj spid="_x0000_s1149" name="ビットマップ イメージ" r:id="rId6" imgW="1714739" imgH="1714739" progId="Paint.Picture">
                  <p:embed/>
                </p:oleObj>
              </mc:Choice>
              <mc:Fallback>
                <p:oleObj name="ビットマップ イメージ" r:id="rId6" imgW="1714739" imgH="1714739" progId="Paint.Picture">
                  <p:embed/>
                  <p:pic>
                    <p:nvPicPr>
                      <p:cNvPr id="0" name="Object 1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48430" y="8604579"/>
                        <a:ext cx="6953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7" name="右矢印 26"/>
          <p:cNvSpPr/>
          <p:nvPr/>
        </p:nvSpPr>
        <p:spPr>
          <a:xfrm>
            <a:off x="2152006" y="8828135"/>
            <a:ext cx="1853058" cy="294748"/>
          </a:xfrm>
          <a:prstGeom prst="rightArrow">
            <a:avLst>
              <a:gd name="adj1" fmla="val 50000"/>
              <a:gd name="adj2" fmla="val 5805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3" name="上矢印 22"/>
          <p:cNvSpPr/>
          <p:nvPr/>
        </p:nvSpPr>
        <p:spPr>
          <a:xfrm>
            <a:off x="5544495" y="8403647"/>
            <a:ext cx="394691" cy="719236"/>
          </a:xfrm>
          <a:prstGeom prst="up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9" name="上矢印 28"/>
          <p:cNvSpPr/>
          <p:nvPr/>
        </p:nvSpPr>
        <p:spPr>
          <a:xfrm>
            <a:off x="4261564" y="8378571"/>
            <a:ext cx="394691" cy="252096"/>
          </a:xfrm>
          <a:prstGeom prst="up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6" name="AutoShape 18"/>
          <p:cNvSpPr>
            <a:spLocks noChangeArrowheads="1"/>
          </p:cNvSpPr>
          <p:nvPr/>
        </p:nvSpPr>
        <p:spPr bwMode="auto">
          <a:xfrm rot="-6991009">
            <a:off x="2118430" y="8197479"/>
            <a:ext cx="368533" cy="754223"/>
          </a:xfrm>
          <a:prstGeom prst="downArrow">
            <a:avLst>
              <a:gd name="adj1" fmla="val 50000"/>
              <a:gd name="adj2" fmla="val 52219"/>
            </a:avLst>
          </a:prstGeom>
          <a:solidFill>
            <a:schemeClr val="bg1">
              <a:lumMod val="85000"/>
            </a:schemeClr>
          </a:solidFill>
          <a:ln w="19050">
            <a:solidFill>
              <a:schemeClr val="tx1"/>
            </a:solidFill>
            <a:miter lim="800000"/>
            <a:headEnd/>
            <a:tailEnd/>
          </a:ln>
          <a:effectLst/>
        </p:spPr>
        <p:txBody>
          <a:bodyPr vert="horz" wrap="square" lIns="91440" tIns="45720" rIns="91440" bIns="45720" numCol="1" anchor="t" anchorCtr="0" compatLnSpc="1">
            <a:prstTxWarp prst="textNoShape">
              <a:avLst/>
            </a:prstTxWarp>
          </a:bodyPr>
          <a:lstStyle/>
          <a:p>
            <a:endParaRPr lang="ja-JP" altLang="en-US" dirty="0"/>
          </a:p>
        </p:txBody>
      </p:sp>
      <p:sp>
        <p:nvSpPr>
          <p:cNvPr id="31" name="上矢印 30"/>
          <p:cNvSpPr/>
          <p:nvPr/>
        </p:nvSpPr>
        <p:spPr>
          <a:xfrm>
            <a:off x="2820267" y="7443912"/>
            <a:ext cx="394691" cy="334142"/>
          </a:xfrm>
          <a:prstGeom prst="upArrow">
            <a:avLst/>
          </a:prstGeom>
          <a:solidFill>
            <a:schemeClr val="bg1">
              <a:lumMod val="8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2" name="上矢印 31"/>
          <p:cNvSpPr/>
          <p:nvPr/>
        </p:nvSpPr>
        <p:spPr>
          <a:xfrm rot="17833216">
            <a:off x="3604907" y="6973068"/>
            <a:ext cx="394691" cy="1020938"/>
          </a:xfrm>
          <a:prstGeom prst="upArrow">
            <a:avLst>
              <a:gd name="adj1" fmla="val 44505"/>
              <a:gd name="adj2" fmla="val 5000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3" name="上矢印 32"/>
          <p:cNvSpPr/>
          <p:nvPr/>
        </p:nvSpPr>
        <p:spPr>
          <a:xfrm rot="17536186">
            <a:off x="4450899" y="6399174"/>
            <a:ext cx="394691" cy="1651271"/>
          </a:xfrm>
          <a:prstGeom prst="up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pic>
        <p:nvPicPr>
          <p:cNvPr id="1043" name="Picture 19" descr="CDPE010"/>
          <p:cNvPicPr>
            <a:picLocks noChangeAspect="1" noChangeArrowheads="1"/>
          </p:cNvPicPr>
          <p:nvPr/>
        </p:nvPicPr>
        <p:blipFill>
          <a:blip r:embed="rId8">
            <a:extLst>
              <a:ext uri="{28A0092B-C50C-407E-A947-70E740481C1C}">
                <a14:useLocalDpi xmlns:a14="http://schemas.microsoft.com/office/drawing/2010/main" val="0"/>
              </a:ext>
            </a:extLst>
          </a:blip>
          <a:srcRect l="20508" t="21027" r="66672" b="67139"/>
          <a:stretch>
            <a:fillRect/>
          </a:stretch>
        </p:blipFill>
        <p:spPr bwMode="auto">
          <a:xfrm>
            <a:off x="1433760" y="6679669"/>
            <a:ext cx="246062" cy="184150"/>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CDPE010"/>
          <p:cNvPicPr>
            <a:picLocks noChangeAspect="1" noChangeArrowheads="1"/>
          </p:cNvPicPr>
          <p:nvPr/>
        </p:nvPicPr>
        <p:blipFill>
          <a:blip r:embed="rId8">
            <a:extLst>
              <a:ext uri="{28A0092B-C50C-407E-A947-70E740481C1C}">
                <a14:useLocalDpi xmlns:a14="http://schemas.microsoft.com/office/drawing/2010/main" val="0"/>
              </a:ext>
            </a:extLst>
          </a:blip>
          <a:srcRect l="20508" t="21027" r="66672" b="67139"/>
          <a:stretch>
            <a:fillRect/>
          </a:stretch>
        </p:blipFill>
        <p:spPr bwMode="auto">
          <a:xfrm>
            <a:off x="2911559" y="6711628"/>
            <a:ext cx="246062" cy="184150"/>
          </a:xfrm>
          <a:prstGeom prst="rect">
            <a:avLst/>
          </a:prstGeom>
          <a:noFill/>
          <a:extLst>
            <a:ext uri="{909E8E84-426E-40DD-AFC4-6F175D3DCCD1}">
              <a14:hiddenFill xmlns:a14="http://schemas.microsoft.com/office/drawing/2010/main">
                <a:solidFill>
                  <a:srgbClr val="FFFFFF"/>
                </a:solidFill>
              </a14:hiddenFill>
            </a:ext>
          </a:extLst>
        </p:spPr>
      </p:pic>
      <p:pic>
        <p:nvPicPr>
          <p:cNvPr id="1045" name="Picture 21" descr="CDPE010"/>
          <p:cNvPicPr>
            <a:picLocks noChangeAspect="1" noChangeArrowheads="1"/>
          </p:cNvPicPr>
          <p:nvPr/>
        </p:nvPicPr>
        <p:blipFill>
          <a:blip r:embed="rId8">
            <a:extLst>
              <a:ext uri="{28A0092B-C50C-407E-A947-70E740481C1C}">
                <a14:useLocalDpi xmlns:a14="http://schemas.microsoft.com/office/drawing/2010/main" val="0"/>
              </a:ext>
            </a:extLst>
          </a:blip>
          <a:srcRect l="20508" t="21027" r="66672" b="67139"/>
          <a:stretch>
            <a:fillRect/>
          </a:stretch>
        </p:blipFill>
        <p:spPr bwMode="auto">
          <a:xfrm>
            <a:off x="734979" y="6985475"/>
            <a:ext cx="246062" cy="184150"/>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CDPE010"/>
          <p:cNvPicPr>
            <a:picLocks noChangeAspect="1" noChangeArrowheads="1"/>
          </p:cNvPicPr>
          <p:nvPr/>
        </p:nvPicPr>
        <p:blipFill>
          <a:blip r:embed="rId8">
            <a:extLst>
              <a:ext uri="{28A0092B-C50C-407E-A947-70E740481C1C}">
                <a14:useLocalDpi xmlns:a14="http://schemas.microsoft.com/office/drawing/2010/main" val="0"/>
              </a:ext>
            </a:extLst>
          </a:blip>
          <a:srcRect l="20508" t="21027" r="66672" b="67139"/>
          <a:stretch>
            <a:fillRect/>
          </a:stretch>
        </p:blipFill>
        <p:spPr bwMode="auto">
          <a:xfrm>
            <a:off x="2420884" y="7206803"/>
            <a:ext cx="246062" cy="184150"/>
          </a:xfrm>
          <a:prstGeom prst="rect">
            <a:avLst/>
          </a:prstGeom>
          <a:noFill/>
          <a:extLst>
            <a:ext uri="{909E8E84-426E-40DD-AFC4-6F175D3DCCD1}">
              <a14:hiddenFill xmlns:a14="http://schemas.microsoft.com/office/drawing/2010/main">
                <a:solidFill>
                  <a:srgbClr val="FFFFFF"/>
                </a:solidFill>
              </a14:hiddenFill>
            </a:ext>
          </a:extLst>
        </p:spPr>
      </p:pic>
      <p:pic>
        <p:nvPicPr>
          <p:cNvPr id="1047" name="Picture 23" descr="CDPE010"/>
          <p:cNvPicPr>
            <a:picLocks noChangeAspect="1" noChangeArrowheads="1"/>
          </p:cNvPicPr>
          <p:nvPr/>
        </p:nvPicPr>
        <p:blipFill>
          <a:blip r:embed="rId8">
            <a:extLst>
              <a:ext uri="{28A0092B-C50C-407E-A947-70E740481C1C}">
                <a14:useLocalDpi xmlns:a14="http://schemas.microsoft.com/office/drawing/2010/main" val="0"/>
              </a:ext>
            </a:extLst>
          </a:blip>
          <a:srcRect l="20508" t="21027" r="66672" b="67139"/>
          <a:stretch>
            <a:fillRect/>
          </a:stretch>
        </p:blipFill>
        <p:spPr bwMode="auto">
          <a:xfrm>
            <a:off x="905752" y="7341808"/>
            <a:ext cx="246062" cy="184150"/>
          </a:xfrm>
          <a:prstGeom prst="rect">
            <a:avLst/>
          </a:prstGeom>
          <a:noFill/>
          <a:extLst>
            <a:ext uri="{909E8E84-426E-40DD-AFC4-6F175D3DCCD1}">
              <a14:hiddenFill xmlns:a14="http://schemas.microsoft.com/office/drawing/2010/main">
                <a:solidFill>
                  <a:srgbClr val="FFFFFF"/>
                </a:solidFill>
              </a14:hiddenFill>
            </a:ext>
          </a:extLst>
        </p:spPr>
      </p:pic>
      <p:pic>
        <p:nvPicPr>
          <p:cNvPr id="1048" name="Picture 24" descr="CDPE010"/>
          <p:cNvPicPr>
            <a:picLocks noChangeAspect="1" noChangeArrowheads="1"/>
          </p:cNvPicPr>
          <p:nvPr/>
        </p:nvPicPr>
        <p:blipFill>
          <a:blip r:embed="rId8">
            <a:extLst>
              <a:ext uri="{28A0092B-C50C-407E-A947-70E740481C1C}">
                <a14:useLocalDpi xmlns:a14="http://schemas.microsoft.com/office/drawing/2010/main" val="0"/>
              </a:ext>
            </a:extLst>
          </a:blip>
          <a:srcRect l="20508" t="21027" r="66672" b="67139"/>
          <a:stretch>
            <a:fillRect/>
          </a:stretch>
        </p:blipFill>
        <p:spPr bwMode="auto">
          <a:xfrm>
            <a:off x="2918462" y="7132735"/>
            <a:ext cx="246062" cy="184150"/>
          </a:xfrm>
          <a:prstGeom prst="rect">
            <a:avLst/>
          </a:prstGeom>
          <a:noFill/>
          <a:extLst>
            <a:ext uri="{909E8E84-426E-40DD-AFC4-6F175D3DCCD1}">
              <a14:hiddenFill xmlns:a14="http://schemas.microsoft.com/office/drawing/2010/main">
                <a:solidFill>
                  <a:srgbClr val="FFFFFF"/>
                </a:solidFill>
              </a14:hiddenFill>
            </a:ext>
          </a:extLst>
        </p:spPr>
      </p:pic>
      <p:pic>
        <p:nvPicPr>
          <p:cNvPr id="1049" name="Picture 25" descr="CDPE010"/>
          <p:cNvPicPr>
            <a:picLocks noChangeAspect="1" noChangeArrowheads="1"/>
          </p:cNvPicPr>
          <p:nvPr/>
        </p:nvPicPr>
        <p:blipFill>
          <a:blip r:embed="rId8">
            <a:extLst>
              <a:ext uri="{28A0092B-C50C-407E-A947-70E740481C1C}">
                <a14:useLocalDpi xmlns:a14="http://schemas.microsoft.com/office/drawing/2010/main" val="0"/>
              </a:ext>
            </a:extLst>
          </a:blip>
          <a:srcRect l="20508" t="21027" r="66672" b="67139"/>
          <a:stretch>
            <a:fillRect/>
          </a:stretch>
        </p:blipFill>
        <p:spPr bwMode="auto">
          <a:xfrm>
            <a:off x="1801768" y="6890401"/>
            <a:ext cx="246062" cy="184150"/>
          </a:xfrm>
          <a:prstGeom prst="rect">
            <a:avLst/>
          </a:prstGeom>
          <a:noFill/>
          <a:extLst>
            <a:ext uri="{909E8E84-426E-40DD-AFC4-6F175D3DCCD1}">
              <a14:hiddenFill xmlns:a14="http://schemas.microsoft.com/office/drawing/2010/main">
                <a:solidFill>
                  <a:srgbClr val="FFFFFF"/>
                </a:solidFill>
              </a14:hiddenFill>
            </a:ext>
          </a:extLst>
        </p:spPr>
      </p:pic>
      <p:sp>
        <p:nvSpPr>
          <p:cNvPr id="28" name="テキスト ボックス 27"/>
          <p:cNvSpPr txBox="1"/>
          <p:nvPr/>
        </p:nvSpPr>
        <p:spPr>
          <a:xfrm>
            <a:off x="1800362" y="6864379"/>
            <a:ext cx="1733167" cy="400110"/>
          </a:xfrm>
          <a:prstGeom prst="rect">
            <a:avLst/>
          </a:prstGeom>
          <a:noFill/>
        </p:spPr>
        <p:txBody>
          <a:bodyPr wrap="none" rtlCol="0">
            <a:spAutoFit/>
          </a:bodyPr>
          <a:lstStyle/>
          <a:p>
            <a:r>
              <a:rPr kumimoji="1" lang="ja-JP" altLang="en-US" sz="2000" b="1" dirty="0" smtClean="0">
                <a:latin typeface="HGS創英角ｺﾞｼｯｸUB" panose="020B0900000000000000" pitchFamily="50" charset="-128"/>
                <a:ea typeface="HGS創英角ｺﾞｼｯｸUB" panose="020B0900000000000000" pitchFamily="50" charset="-128"/>
              </a:rPr>
              <a:t>ノロウイルス</a:t>
            </a:r>
            <a:endParaRPr kumimoji="1" lang="ja-JP" altLang="en-US" sz="2000" b="1" dirty="0">
              <a:latin typeface="HGS創英角ｺﾞｼｯｸUB" panose="020B0900000000000000" pitchFamily="50" charset="-128"/>
              <a:ea typeface="HGS創英角ｺﾞｼｯｸUB" panose="020B0900000000000000" pitchFamily="50" charset="-128"/>
            </a:endParaRPr>
          </a:p>
        </p:txBody>
      </p:sp>
      <p:pic>
        <p:nvPicPr>
          <p:cNvPr id="1051" name="Picture 27" descr="CDPE010"/>
          <p:cNvPicPr>
            <a:picLocks noChangeAspect="1" noChangeArrowheads="1"/>
          </p:cNvPicPr>
          <p:nvPr/>
        </p:nvPicPr>
        <p:blipFill>
          <a:blip r:embed="rId8">
            <a:extLst>
              <a:ext uri="{28A0092B-C50C-407E-A947-70E740481C1C}">
                <a14:useLocalDpi xmlns:a14="http://schemas.microsoft.com/office/drawing/2010/main" val="0"/>
              </a:ext>
            </a:extLst>
          </a:blip>
          <a:srcRect l="20508" t="21027" r="66672" b="67139"/>
          <a:stretch>
            <a:fillRect/>
          </a:stretch>
        </p:blipFill>
        <p:spPr bwMode="auto">
          <a:xfrm>
            <a:off x="3326760" y="6620957"/>
            <a:ext cx="482645" cy="403052"/>
          </a:xfrm>
          <a:prstGeom prst="rect">
            <a:avLst/>
          </a:prstGeom>
          <a:noFill/>
          <a:extLst>
            <a:ext uri="{909E8E84-426E-40DD-AFC4-6F175D3DCCD1}">
              <a14:hiddenFill xmlns:a14="http://schemas.microsoft.com/office/drawing/2010/main">
                <a:solidFill>
                  <a:srgbClr val="FFFFFF"/>
                </a:solidFill>
              </a14:hiddenFill>
            </a:ext>
          </a:extLst>
        </p:spPr>
      </p:pic>
      <p:pic>
        <p:nvPicPr>
          <p:cNvPr id="43" name="Picture 27" descr="CDPE010"/>
          <p:cNvPicPr>
            <a:picLocks noChangeAspect="1" noChangeArrowheads="1"/>
          </p:cNvPicPr>
          <p:nvPr/>
        </p:nvPicPr>
        <p:blipFill>
          <a:blip r:embed="rId8">
            <a:extLst>
              <a:ext uri="{28A0092B-C50C-407E-A947-70E740481C1C}">
                <a14:useLocalDpi xmlns:a14="http://schemas.microsoft.com/office/drawing/2010/main" val="0"/>
              </a:ext>
            </a:extLst>
          </a:blip>
          <a:srcRect l="20508" t="21027" r="66672" b="67139"/>
          <a:stretch>
            <a:fillRect/>
          </a:stretch>
        </p:blipFill>
        <p:spPr bwMode="auto">
          <a:xfrm>
            <a:off x="1789650" y="7169625"/>
            <a:ext cx="482645" cy="403052"/>
          </a:xfrm>
          <a:prstGeom prst="rect">
            <a:avLst/>
          </a:prstGeom>
          <a:noFill/>
          <a:extLst>
            <a:ext uri="{909E8E84-426E-40DD-AFC4-6F175D3DCCD1}">
              <a14:hiddenFill xmlns:a14="http://schemas.microsoft.com/office/drawing/2010/main">
                <a:solidFill>
                  <a:srgbClr val="FFFFFF"/>
                </a:solidFill>
              </a14:hiddenFill>
            </a:ext>
          </a:extLst>
        </p:spPr>
      </p:pic>
      <p:pic>
        <p:nvPicPr>
          <p:cNvPr id="44" name="Picture 27" descr="CDPE010"/>
          <p:cNvPicPr>
            <a:picLocks noChangeAspect="1" noChangeArrowheads="1"/>
          </p:cNvPicPr>
          <p:nvPr/>
        </p:nvPicPr>
        <p:blipFill>
          <a:blip r:embed="rId8">
            <a:extLst>
              <a:ext uri="{28A0092B-C50C-407E-A947-70E740481C1C}">
                <a14:useLocalDpi xmlns:a14="http://schemas.microsoft.com/office/drawing/2010/main" val="0"/>
              </a:ext>
            </a:extLst>
          </a:blip>
          <a:srcRect l="20508" t="21027" r="66672" b="67139"/>
          <a:stretch>
            <a:fillRect/>
          </a:stretch>
        </p:blipFill>
        <p:spPr bwMode="auto">
          <a:xfrm>
            <a:off x="2088834" y="6602177"/>
            <a:ext cx="482645" cy="403052"/>
          </a:xfrm>
          <a:prstGeom prst="rect">
            <a:avLst/>
          </a:prstGeom>
          <a:noFill/>
          <a:extLst>
            <a:ext uri="{909E8E84-426E-40DD-AFC4-6F175D3DCCD1}">
              <a14:hiddenFill xmlns:a14="http://schemas.microsoft.com/office/drawing/2010/main">
                <a:solidFill>
                  <a:srgbClr val="FFFFFF"/>
                </a:solidFill>
              </a14:hiddenFill>
            </a:ext>
          </a:extLst>
        </p:spPr>
      </p:pic>
      <p:sp>
        <p:nvSpPr>
          <p:cNvPr id="45" name="Rectangle 10"/>
          <p:cNvSpPr>
            <a:spLocks noChangeArrowheads="1"/>
          </p:cNvSpPr>
          <p:nvPr/>
        </p:nvSpPr>
        <p:spPr bwMode="auto">
          <a:xfrm>
            <a:off x="3924774" y="9005885"/>
            <a:ext cx="1772096" cy="23399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lang="ja-JP" altLang="en-US" sz="1000" b="1" dirty="0" smtClean="0">
                <a:latin typeface="HGS創英角ｺﾞｼｯｸUB" panose="020B0900000000000000" pitchFamily="50" charset="-128"/>
                <a:ea typeface="HGS創英角ｺﾞｼｯｸUB" panose="020B0900000000000000" pitchFamily="50" charset="-128"/>
                <a:cs typeface="ＭＳ Ｐゴシック" pitchFamily="50" charset="-128"/>
              </a:rPr>
              <a:t>ウイルスが付着</a:t>
            </a:r>
            <a:endParaRPr kumimoji="1" lang="ja-JP" altLang="en-US" sz="1000" b="1" i="0" u="none" strike="noStrike" cap="none" normalizeH="0" baseline="0" dirty="0" smtClean="0">
              <a:ln>
                <a:noFill/>
              </a:ln>
              <a:solidFill>
                <a:schemeClr val="tx1"/>
              </a:solidFill>
              <a:effectLst/>
              <a:latin typeface="HGS創英角ｺﾞｼｯｸUB" panose="020B0900000000000000" pitchFamily="50" charset="-128"/>
              <a:ea typeface="HGS創英角ｺﾞｼｯｸUB" panose="020B0900000000000000" pitchFamily="50" charset="-128"/>
              <a:cs typeface="ＭＳ Ｐゴシック" pitchFamily="50" charset="-128"/>
            </a:endParaRPr>
          </a:p>
        </p:txBody>
      </p:sp>
      <p:sp>
        <p:nvSpPr>
          <p:cNvPr id="17" name="テキスト ボックス 16"/>
          <p:cNvSpPr txBox="1"/>
          <p:nvPr/>
        </p:nvSpPr>
        <p:spPr>
          <a:xfrm>
            <a:off x="279612" y="5392905"/>
            <a:ext cx="6442789" cy="4425442"/>
          </a:xfrm>
          <a:prstGeom prst="rect">
            <a:avLst/>
          </a:prstGeom>
          <a:noFill/>
          <a:ln>
            <a:solidFill>
              <a:schemeClr val="tx1"/>
            </a:solidFill>
          </a:ln>
        </p:spPr>
        <p:txBody>
          <a:bodyPr wrap="none" rtlCol="0">
            <a:spAutoFit/>
          </a:bodyPr>
          <a:lstStyle/>
          <a:p>
            <a:pPr lvl="0" algn="just" fontAlgn="base">
              <a:lnSpc>
                <a:spcPct val="128000"/>
              </a:lnSpc>
              <a:spcBef>
                <a:spcPct val="0"/>
              </a:spcBef>
              <a:spcAft>
                <a:spcPct val="0"/>
              </a:spcAft>
            </a:pPr>
            <a:r>
              <a:rPr lang="ja-JP" altLang="en-US" sz="1200" b="1" dirty="0">
                <a:latin typeface="HG丸ｺﾞｼｯｸM-PRO" panose="020F0600000000000000" pitchFamily="50" charset="-128"/>
                <a:ea typeface="HG丸ｺﾞｼｯｸM-PRO" panose="020F0600000000000000" pitchFamily="50" charset="-128"/>
                <a:cs typeface="ＭＳ Ｐゴシック" pitchFamily="50" charset="-128"/>
              </a:rPr>
              <a:t>［主な感染経路］</a:t>
            </a:r>
            <a:endParaRPr lang="en-US" altLang="ja-JP" sz="1200" b="1" dirty="0">
              <a:latin typeface="HG丸ｺﾞｼｯｸM-PRO" panose="020F0600000000000000" pitchFamily="50" charset="-128"/>
              <a:ea typeface="HG丸ｺﾞｼｯｸM-PRO" panose="020F0600000000000000" pitchFamily="50" charset="-128"/>
              <a:cs typeface="ＭＳ Ｐゴシック" pitchFamily="50" charset="-128"/>
            </a:endParaRPr>
          </a:p>
          <a:p>
            <a:pPr lvl="0" algn="just" fontAlgn="base">
              <a:lnSpc>
                <a:spcPct val="128000"/>
              </a:lnSpc>
              <a:spcBef>
                <a:spcPct val="0"/>
              </a:spcBef>
              <a:spcAft>
                <a:spcPct val="0"/>
              </a:spcAft>
            </a:pPr>
            <a:r>
              <a:rPr lang="ja-JP" altLang="en-US" sz="1200" dirty="0">
                <a:latin typeface="HG丸ｺﾞｼｯｸM-PRO" panose="020F0600000000000000" pitchFamily="50" charset="-128"/>
                <a:ea typeface="HG丸ｺﾞｼｯｸM-PRO" panose="020F0600000000000000" pitchFamily="50" charset="-128"/>
                <a:cs typeface="ＭＳ Ｐゴシック" pitchFamily="50" charset="-128"/>
              </a:rPr>
              <a:t>　 ①調理する人が感染しており，その人の手指を介して汚染された食物等を食べた場合</a:t>
            </a:r>
            <a:endParaRPr lang="en-US" altLang="ja-JP" sz="1200" dirty="0">
              <a:latin typeface="HG丸ｺﾞｼｯｸM-PRO" panose="020F0600000000000000" pitchFamily="50" charset="-128"/>
              <a:ea typeface="HG丸ｺﾞｼｯｸM-PRO" panose="020F0600000000000000" pitchFamily="50" charset="-128"/>
              <a:cs typeface="ＭＳ Ｐゴシック" pitchFamily="50" charset="-128"/>
            </a:endParaRPr>
          </a:p>
          <a:p>
            <a:pPr lvl="0" algn="just" fontAlgn="base">
              <a:lnSpc>
                <a:spcPct val="128000"/>
              </a:lnSpc>
              <a:spcBef>
                <a:spcPct val="0"/>
              </a:spcBef>
              <a:spcAft>
                <a:spcPct val="0"/>
              </a:spcAft>
            </a:pPr>
            <a:r>
              <a:rPr lang="ja-JP" altLang="en-US" sz="1200" dirty="0">
                <a:latin typeface="HG丸ｺﾞｼｯｸM-PRO" panose="020F0600000000000000" pitchFamily="50" charset="-128"/>
                <a:ea typeface="HG丸ｺﾞｼｯｸM-PRO" panose="020F0600000000000000" pitchFamily="50" charset="-128"/>
                <a:cs typeface="ＭＳ Ｐゴシック" pitchFamily="50" charset="-128"/>
              </a:rPr>
              <a:t>　 ②感染者の糞便や吐物及びそれらに汚染された物（ドアノブやオムツなど）を触った手 </a:t>
            </a:r>
            <a:endParaRPr lang="en-US" altLang="ja-JP" sz="1200" dirty="0">
              <a:latin typeface="HG丸ｺﾞｼｯｸM-PRO" panose="020F0600000000000000" pitchFamily="50" charset="-128"/>
              <a:ea typeface="HG丸ｺﾞｼｯｸM-PRO" panose="020F0600000000000000" pitchFamily="50" charset="-128"/>
              <a:cs typeface="ＭＳ Ｐゴシック" pitchFamily="50" charset="-128"/>
            </a:endParaRPr>
          </a:p>
          <a:p>
            <a:pPr lvl="0" algn="just" fontAlgn="base">
              <a:lnSpc>
                <a:spcPct val="128000"/>
              </a:lnSpc>
              <a:spcBef>
                <a:spcPct val="0"/>
              </a:spcBef>
              <a:spcAft>
                <a:spcPct val="0"/>
              </a:spcAft>
            </a:pPr>
            <a:r>
              <a:rPr lang="en-US" altLang="ja-JP" sz="12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200" dirty="0">
                <a:latin typeface="HG丸ｺﾞｼｯｸM-PRO" panose="020F0600000000000000" pitchFamily="50" charset="-128"/>
                <a:ea typeface="HG丸ｺﾞｼｯｸM-PRO" panose="020F0600000000000000" pitchFamily="50" charset="-128"/>
                <a:cs typeface="ＭＳ Ｐゴシック" pitchFamily="50" charset="-128"/>
              </a:rPr>
              <a:t>などから口に入る場合（二次感染）</a:t>
            </a:r>
            <a:endParaRPr lang="en-US" altLang="ja-JP" sz="1200" dirty="0">
              <a:latin typeface="HG丸ｺﾞｼｯｸM-PRO" panose="020F0600000000000000" pitchFamily="50" charset="-128"/>
              <a:ea typeface="HG丸ｺﾞｼｯｸM-PRO" panose="020F0600000000000000" pitchFamily="50" charset="-128"/>
              <a:cs typeface="ＭＳ Ｐゴシック" pitchFamily="50" charset="-128"/>
            </a:endParaRPr>
          </a:p>
          <a:p>
            <a:pPr lvl="0" algn="just" fontAlgn="base">
              <a:lnSpc>
                <a:spcPct val="128000"/>
              </a:lnSpc>
              <a:spcBef>
                <a:spcPct val="0"/>
              </a:spcBef>
              <a:spcAft>
                <a:spcPct val="0"/>
              </a:spcAft>
            </a:pPr>
            <a:r>
              <a:rPr lang="ja-JP" altLang="en-US" sz="1200" dirty="0">
                <a:latin typeface="HG丸ｺﾞｼｯｸM-PRO" panose="020F0600000000000000" pitchFamily="50" charset="-128"/>
                <a:ea typeface="HG丸ｺﾞｼｯｸM-PRO" panose="020F0600000000000000" pitchFamily="50" charset="-128"/>
                <a:cs typeface="ＭＳ Ｐゴシック" pitchFamily="50" charset="-128"/>
              </a:rPr>
              <a:t>　③汚染された貝類を生あるいは十分に加熱しないで食べた</a:t>
            </a:r>
            <a:r>
              <a:rPr lang="ja-JP" altLang="en-US" sz="1200" dirty="0" smtClean="0">
                <a:latin typeface="HG丸ｺﾞｼｯｸM-PRO" panose="020F0600000000000000" pitchFamily="50" charset="-128"/>
                <a:ea typeface="HG丸ｺﾞｼｯｸM-PRO" panose="020F0600000000000000" pitchFamily="50" charset="-128"/>
                <a:cs typeface="ＭＳ Ｐゴシック" pitchFamily="50" charset="-128"/>
              </a:rPr>
              <a:t>場合</a:t>
            </a:r>
            <a:endParaRPr lang="en-US" altLang="ja-JP" sz="12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lgn="just" fontAlgn="base">
              <a:lnSpc>
                <a:spcPct val="128000"/>
              </a:lnSpc>
              <a:spcBef>
                <a:spcPct val="0"/>
              </a:spcBef>
              <a:spcAft>
                <a:spcPct val="0"/>
              </a:spcAft>
            </a:pPr>
            <a:endParaRPr lang="en-US" altLang="ja-JP" sz="1200" dirty="0">
              <a:latin typeface="HG丸ｺﾞｼｯｸM-PRO" panose="020F0600000000000000" pitchFamily="50" charset="-128"/>
              <a:ea typeface="HG丸ｺﾞｼｯｸM-PRO" panose="020F0600000000000000" pitchFamily="50" charset="-128"/>
              <a:cs typeface="ＭＳ Ｐゴシック" pitchFamily="50" charset="-128"/>
            </a:endParaRPr>
          </a:p>
          <a:p>
            <a:pPr lvl="0" algn="just" fontAlgn="base">
              <a:lnSpc>
                <a:spcPct val="128000"/>
              </a:lnSpc>
              <a:spcBef>
                <a:spcPct val="0"/>
              </a:spcBef>
              <a:spcAft>
                <a:spcPct val="0"/>
              </a:spcAft>
            </a:pPr>
            <a:endParaRPr lang="en-US" altLang="ja-JP" sz="12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lgn="just" fontAlgn="base">
              <a:lnSpc>
                <a:spcPct val="128000"/>
              </a:lnSpc>
              <a:spcBef>
                <a:spcPct val="0"/>
              </a:spcBef>
              <a:spcAft>
                <a:spcPct val="0"/>
              </a:spcAft>
            </a:pPr>
            <a:endParaRPr lang="en-US" altLang="ja-JP" sz="1200" dirty="0">
              <a:latin typeface="HG丸ｺﾞｼｯｸM-PRO" panose="020F0600000000000000" pitchFamily="50" charset="-128"/>
              <a:ea typeface="HG丸ｺﾞｼｯｸM-PRO" panose="020F0600000000000000" pitchFamily="50" charset="-128"/>
              <a:cs typeface="ＭＳ Ｐゴシック" pitchFamily="50" charset="-128"/>
            </a:endParaRPr>
          </a:p>
          <a:p>
            <a:pPr lvl="0" algn="just" fontAlgn="base">
              <a:lnSpc>
                <a:spcPct val="128000"/>
              </a:lnSpc>
              <a:spcBef>
                <a:spcPct val="0"/>
              </a:spcBef>
              <a:spcAft>
                <a:spcPct val="0"/>
              </a:spcAft>
            </a:pPr>
            <a:endParaRPr lang="en-US" altLang="ja-JP" sz="12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lgn="just" fontAlgn="base">
              <a:lnSpc>
                <a:spcPct val="128000"/>
              </a:lnSpc>
              <a:spcBef>
                <a:spcPct val="0"/>
              </a:spcBef>
              <a:spcAft>
                <a:spcPct val="0"/>
              </a:spcAft>
            </a:pPr>
            <a:endParaRPr lang="en-US" altLang="ja-JP" sz="1200" dirty="0">
              <a:latin typeface="HG丸ｺﾞｼｯｸM-PRO" panose="020F0600000000000000" pitchFamily="50" charset="-128"/>
              <a:ea typeface="HG丸ｺﾞｼｯｸM-PRO" panose="020F0600000000000000" pitchFamily="50" charset="-128"/>
              <a:cs typeface="ＭＳ Ｐゴシック" pitchFamily="50" charset="-128"/>
            </a:endParaRPr>
          </a:p>
          <a:p>
            <a:pPr lvl="0" algn="just" fontAlgn="base">
              <a:lnSpc>
                <a:spcPct val="128000"/>
              </a:lnSpc>
              <a:spcBef>
                <a:spcPct val="0"/>
              </a:spcBef>
              <a:spcAft>
                <a:spcPct val="0"/>
              </a:spcAft>
            </a:pPr>
            <a:endParaRPr lang="en-US" altLang="ja-JP" sz="12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lgn="just" fontAlgn="base">
              <a:lnSpc>
                <a:spcPct val="128000"/>
              </a:lnSpc>
              <a:spcBef>
                <a:spcPct val="0"/>
              </a:spcBef>
              <a:spcAft>
                <a:spcPct val="0"/>
              </a:spcAft>
            </a:pPr>
            <a:endParaRPr lang="en-US" altLang="ja-JP" sz="1200" dirty="0">
              <a:latin typeface="HG丸ｺﾞｼｯｸM-PRO" panose="020F0600000000000000" pitchFamily="50" charset="-128"/>
              <a:ea typeface="HG丸ｺﾞｼｯｸM-PRO" panose="020F0600000000000000" pitchFamily="50" charset="-128"/>
              <a:cs typeface="ＭＳ Ｐゴシック" pitchFamily="50" charset="-128"/>
            </a:endParaRPr>
          </a:p>
          <a:p>
            <a:pPr lvl="0" algn="just" fontAlgn="base">
              <a:lnSpc>
                <a:spcPct val="128000"/>
              </a:lnSpc>
              <a:spcBef>
                <a:spcPct val="0"/>
              </a:spcBef>
              <a:spcAft>
                <a:spcPct val="0"/>
              </a:spcAft>
            </a:pPr>
            <a:endParaRPr lang="en-US" altLang="ja-JP" sz="12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lgn="just" fontAlgn="base">
              <a:lnSpc>
                <a:spcPct val="128000"/>
              </a:lnSpc>
              <a:spcBef>
                <a:spcPct val="0"/>
              </a:spcBef>
              <a:spcAft>
                <a:spcPct val="0"/>
              </a:spcAft>
            </a:pPr>
            <a:endParaRPr lang="en-US" altLang="ja-JP" sz="1200" dirty="0">
              <a:latin typeface="HG丸ｺﾞｼｯｸM-PRO" panose="020F0600000000000000" pitchFamily="50" charset="-128"/>
              <a:ea typeface="HG丸ｺﾞｼｯｸM-PRO" panose="020F0600000000000000" pitchFamily="50" charset="-128"/>
              <a:cs typeface="ＭＳ Ｐゴシック" pitchFamily="50" charset="-128"/>
            </a:endParaRPr>
          </a:p>
          <a:p>
            <a:pPr lvl="0" algn="just" fontAlgn="base">
              <a:lnSpc>
                <a:spcPct val="128000"/>
              </a:lnSpc>
              <a:spcBef>
                <a:spcPct val="0"/>
              </a:spcBef>
              <a:spcAft>
                <a:spcPct val="0"/>
              </a:spcAft>
            </a:pPr>
            <a:endParaRPr lang="en-US" altLang="ja-JP" sz="12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lgn="just" fontAlgn="base">
              <a:lnSpc>
                <a:spcPct val="128000"/>
              </a:lnSpc>
              <a:spcBef>
                <a:spcPct val="0"/>
              </a:spcBef>
              <a:spcAft>
                <a:spcPct val="0"/>
              </a:spcAft>
            </a:pPr>
            <a:endParaRPr lang="en-US" altLang="ja-JP" sz="1200" dirty="0">
              <a:latin typeface="HG丸ｺﾞｼｯｸM-PRO" panose="020F0600000000000000" pitchFamily="50" charset="-128"/>
              <a:ea typeface="HG丸ｺﾞｼｯｸM-PRO" panose="020F0600000000000000" pitchFamily="50" charset="-128"/>
              <a:cs typeface="ＭＳ Ｐゴシック" pitchFamily="50" charset="-128"/>
            </a:endParaRPr>
          </a:p>
          <a:p>
            <a:pPr lvl="0" algn="just" fontAlgn="base">
              <a:lnSpc>
                <a:spcPct val="128000"/>
              </a:lnSpc>
              <a:spcBef>
                <a:spcPct val="0"/>
              </a:spcBef>
              <a:spcAft>
                <a:spcPct val="0"/>
              </a:spcAft>
            </a:pPr>
            <a:endParaRPr lang="ja-JP" altLang="ja-JP" sz="2800" dirty="0">
              <a:latin typeface="HG丸ｺﾞｼｯｸM-PRO" panose="020F0600000000000000" pitchFamily="50" charset="-128"/>
              <a:ea typeface="HG丸ｺﾞｼｯｸM-PRO" panose="020F0600000000000000" pitchFamily="50" charset="-128"/>
              <a:cs typeface="ＭＳ Ｐゴシック" pitchFamily="50" charset="-128"/>
            </a:endParaRPr>
          </a:p>
        </p:txBody>
      </p:sp>
    </p:spTree>
    <p:extLst>
      <p:ext uri="{BB962C8B-B14F-4D97-AF65-F5344CB8AC3E}">
        <p14:creationId xmlns:p14="http://schemas.microsoft.com/office/powerpoint/2010/main" val="32211010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75720" y="33586"/>
            <a:ext cx="2492990" cy="369332"/>
          </a:xfrm>
          <a:prstGeom prst="rect">
            <a:avLst/>
          </a:prstGeom>
          <a:noFill/>
        </p:spPr>
        <p:txBody>
          <a:bodyPr wrap="none" rtlCol="0">
            <a:spAutoFit/>
          </a:bodyPr>
          <a:lstStyle/>
          <a:p>
            <a:r>
              <a:rPr lang="ja-JP" altLang="en-US" b="1" dirty="0" smtClean="0">
                <a:latin typeface="HG丸ｺﾞｼｯｸM-PRO" panose="020F0600000000000000" pitchFamily="50" charset="-128"/>
                <a:ea typeface="HG丸ｺﾞｼｯｸM-PRO" panose="020F0600000000000000" pitchFamily="50" charset="-128"/>
              </a:rPr>
              <a:t>２　平常時の感染対策</a:t>
            </a: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2" name="角丸四角形吹き出し 21"/>
          <p:cNvSpPr/>
          <p:nvPr/>
        </p:nvSpPr>
        <p:spPr>
          <a:xfrm>
            <a:off x="2204864" y="3008784"/>
            <a:ext cx="3888432" cy="342260"/>
          </a:xfrm>
          <a:prstGeom prst="wedgeRoundRectCallout">
            <a:avLst>
              <a:gd name="adj1" fmla="val -54356"/>
              <a:gd name="adj2" fmla="val 48622"/>
              <a:gd name="adj3" fmla="val 16667"/>
            </a:avLst>
          </a:prstGeom>
          <a:solidFill>
            <a:schemeClr val="accent6">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latin typeface="HG丸ｺﾞｼｯｸM-PRO" panose="020F0600000000000000" pitchFamily="50" charset="-128"/>
                <a:ea typeface="HG丸ｺﾞｼｯｸM-PRO" panose="020F0600000000000000" pitchFamily="50" charset="-128"/>
              </a:rPr>
              <a:t>アルコール消毒ではノロウイルスは失活しません！！</a:t>
            </a:r>
            <a:endParaRPr kumimoji="1" lang="ja-JP" altLang="en-US" sz="1200" b="1" dirty="0">
              <a:solidFill>
                <a:schemeClr val="tx1"/>
              </a:solidFill>
              <a:latin typeface="HG丸ｺﾞｼｯｸM-PRO" panose="020F0600000000000000" pitchFamily="50" charset="-128"/>
              <a:ea typeface="HG丸ｺﾞｼｯｸM-PRO" panose="020F0600000000000000" pitchFamily="50" charset="-128"/>
            </a:endParaRPr>
          </a:p>
        </p:txBody>
      </p:sp>
      <p:sp>
        <p:nvSpPr>
          <p:cNvPr id="23" name="テキスト ボックス 22"/>
          <p:cNvSpPr txBox="1"/>
          <p:nvPr/>
        </p:nvSpPr>
        <p:spPr>
          <a:xfrm>
            <a:off x="354316" y="4190394"/>
            <a:ext cx="6382113" cy="1415772"/>
          </a:xfrm>
          <a:prstGeom prst="rect">
            <a:avLst/>
          </a:prstGeom>
          <a:noFill/>
          <a:ln>
            <a:solidFill>
              <a:schemeClr val="tx1"/>
            </a:solidFill>
          </a:ln>
        </p:spPr>
        <p:txBody>
          <a:bodyPr wrap="square" rtlCol="0">
            <a:spAutoFit/>
          </a:bodyPr>
          <a:lstStyle/>
          <a:p>
            <a:r>
              <a:rPr lang="ja-JP" altLang="en-US" sz="1400" b="1" dirty="0">
                <a:latin typeface="HG丸ｺﾞｼｯｸM-PRO" panose="020F0600000000000000" pitchFamily="50" charset="-128"/>
                <a:ea typeface="HG丸ｺﾞｼｯｸM-PRO" panose="020F0600000000000000" pitchFamily="50" charset="-128"/>
              </a:rPr>
              <a:t>［手洗いのポイント］</a:t>
            </a:r>
            <a:endParaRPr lang="en-US" altLang="ja-JP" sz="1400" b="1"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＊石けんを使い十分にこすり洗いし，流水で洗い流します。水で洗い流すことにより，ウイルスは大幅に減少します。</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＊水道の蛇口は洗う前の手で触れているので，手と一緒に洗うかペーパータオルを利用して蛇口を締める。</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＊手洗い後のタオルは共有せず，使い捨てのペーパータオルを使用</a:t>
            </a:r>
            <a:r>
              <a:rPr lang="ja-JP" altLang="en-US" sz="1200" dirty="0" smtClean="0">
                <a:latin typeface="HG丸ｺﾞｼｯｸM-PRO" panose="020F0600000000000000" pitchFamily="50" charset="-128"/>
                <a:ea typeface="HG丸ｺﾞｼｯｸM-PRO" panose="020F0600000000000000" pitchFamily="50" charset="-128"/>
              </a:rPr>
              <a:t>する</a:t>
            </a:r>
            <a:r>
              <a:rPr lang="ja-JP" altLang="en-US" sz="1200" dirty="0">
                <a:latin typeface="HG丸ｺﾞｼｯｸM-PRO" panose="020F0600000000000000" pitchFamily="50" charset="-128"/>
                <a:ea typeface="HG丸ｺﾞｼｯｸM-PRO" panose="020F0600000000000000" pitchFamily="50" charset="-128"/>
              </a:rPr>
              <a:t>か</a:t>
            </a:r>
            <a:r>
              <a:rPr lang="ja-JP" altLang="en-US" sz="1200" dirty="0" smtClean="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個人用タオルを利用する。</a:t>
            </a:r>
            <a:endParaRPr lang="en-US" altLang="ja-JP" sz="1200" dirty="0">
              <a:latin typeface="HG丸ｺﾞｼｯｸM-PRO" panose="020F0600000000000000" pitchFamily="50" charset="-128"/>
              <a:ea typeface="HG丸ｺﾞｼｯｸM-PRO" panose="020F0600000000000000" pitchFamily="50" charset="-128"/>
            </a:endParaRPr>
          </a:p>
        </p:txBody>
      </p:sp>
      <p:sp>
        <p:nvSpPr>
          <p:cNvPr id="2" name="テキスト ボックス 1"/>
          <p:cNvSpPr txBox="1"/>
          <p:nvPr/>
        </p:nvSpPr>
        <p:spPr>
          <a:xfrm>
            <a:off x="275720" y="497075"/>
            <a:ext cx="6389661" cy="3693319"/>
          </a:xfrm>
          <a:prstGeom prst="rect">
            <a:avLst/>
          </a:prstGeom>
          <a:noFill/>
        </p:spPr>
        <p:txBody>
          <a:bodyPr wrap="square" rtlCol="0">
            <a:spAutoFit/>
          </a:bodyPr>
          <a:lstStyle/>
          <a:p>
            <a:r>
              <a:rPr lang="ja-JP" altLang="en-US" sz="1400" b="1" dirty="0" smtClean="0">
                <a:latin typeface="HG丸ｺﾞｼｯｸM-PRO" panose="020F0600000000000000" pitchFamily="50" charset="-128"/>
                <a:ea typeface="HG丸ｺﾞｼｯｸM-PRO" panose="020F0600000000000000" pitchFamily="50" charset="-128"/>
              </a:rPr>
              <a:t>（１）</a:t>
            </a:r>
            <a:r>
              <a:rPr lang="ja-JP" altLang="en-US" sz="1400" b="1" dirty="0">
                <a:latin typeface="HG丸ｺﾞｼｯｸM-PRO" panose="020F0600000000000000" pitchFamily="50" charset="-128"/>
                <a:ea typeface="HG丸ｺﾞｼｯｸM-PRO" panose="020F0600000000000000" pitchFamily="50" charset="-128"/>
              </a:rPr>
              <a:t>日常の衛生管理の徹底</a:t>
            </a:r>
            <a:endParaRPr lang="en-US" altLang="ja-JP" sz="1400" b="1" dirty="0">
              <a:latin typeface="HG丸ｺﾞｼｯｸM-PRO" panose="020F0600000000000000" pitchFamily="50" charset="-128"/>
              <a:ea typeface="HG丸ｺﾞｼｯｸM-PRO" panose="020F0600000000000000" pitchFamily="50" charset="-128"/>
            </a:endParaRPr>
          </a:p>
          <a:p>
            <a:r>
              <a:rPr lang="ja-JP" altLang="en-US" sz="1200" b="1" dirty="0">
                <a:latin typeface="HG丸ｺﾞｼｯｸM-PRO" panose="020F0600000000000000" pitchFamily="50" charset="-128"/>
                <a:ea typeface="HG丸ｺﾞｼｯｸM-PRO" panose="020F0600000000000000" pitchFamily="50" charset="-128"/>
              </a:rPr>
              <a:t>　　　</a:t>
            </a:r>
            <a:r>
              <a:rPr lang="ja-JP" altLang="en-US" sz="1200" dirty="0">
                <a:latin typeface="HG丸ｺﾞｼｯｸM-PRO" panose="020F0600000000000000" pitchFamily="50" charset="-128"/>
                <a:ea typeface="HG丸ｺﾞｼｯｸM-PRO" panose="020F0600000000000000" pitchFamily="50" charset="-128"/>
              </a:rPr>
              <a:t>感染症発生のリスクを最小限に抑えるため，日頃から施設内の衛生状態を把握し</a:t>
            </a:r>
            <a:r>
              <a:rPr lang="ja-JP" altLang="en-US" sz="1200" dirty="0" smtClean="0">
                <a:latin typeface="HG丸ｺﾞｼｯｸM-PRO" panose="020F0600000000000000" pitchFamily="50" charset="-128"/>
                <a:ea typeface="HG丸ｺﾞｼｯｸM-PRO" panose="020F0600000000000000" pitchFamily="50" charset="-128"/>
              </a:rPr>
              <a:t>，　</a:t>
            </a:r>
            <a:endParaRPr lang="en-US" altLang="ja-JP" sz="1200" dirty="0" smtClean="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　衛生管理に</a:t>
            </a:r>
            <a:r>
              <a:rPr lang="ja-JP" altLang="en-US" sz="1200" dirty="0">
                <a:latin typeface="HG丸ｺﾞｼｯｸM-PRO" panose="020F0600000000000000" pitchFamily="50" charset="-128"/>
                <a:ea typeface="HG丸ｺﾞｼｯｸM-PRO" panose="020F0600000000000000" pitchFamily="50" charset="-128"/>
              </a:rPr>
              <a:t>努めることが大切です。</a:t>
            </a:r>
            <a:endParaRPr lang="en-US" altLang="ja-JP" sz="1200" dirty="0">
              <a:latin typeface="HG丸ｺﾞｼｯｸM-PRO" panose="020F0600000000000000" pitchFamily="50" charset="-128"/>
              <a:ea typeface="HG丸ｺﾞｼｯｸM-PRO" panose="020F0600000000000000" pitchFamily="50" charset="-128"/>
            </a:endParaRPr>
          </a:p>
          <a:p>
            <a:r>
              <a:rPr lang="en-US" altLang="ja-JP" sz="1200" dirty="0">
                <a:latin typeface="HG丸ｺﾞｼｯｸM-PRO" panose="020F0600000000000000" pitchFamily="50" charset="-128"/>
                <a:ea typeface="HG丸ｺﾞｼｯｸM-PRO" panose="020F0600000000000000" pitchFamily="50" charset="-128"/>
              </a:rPr>
              <a:t>     </a:t>
            </a:r>
            <a:r>
              <a:rPr lang="ja-JP" altLang="en-US" sz="1200" dirty="0">
                <a:latin typeface="HG丸ｺﾞｼｯｸM-PRO" panose="020F0600000000000000" pitchFamily="50" charset="-128"/>
                <a:ea typeface="HG丸ｺﾞｼｯｸM-PRO" panose="020F0600000000000000" pitchFamily="50" charset="-128"/>
              </a:rPr>
              <a:t> ・多数の人が手を触れる場所や身のまわりの物は定期的に消毒をする。</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施設内で下痢や嘔吐をした利用者がいた場合は，ノロウイルスを想定した消毒を</a:t>
            </a:r>
            <a:r>
              <a:rPr lang="ja-JP" altLang="en-US" sz="1200" dirty="0" smtClean="0">
                <a:latin typeface="HG丸ｺﾞｼｯｸM-PRO" panose="020F0600000000000000" pitchFamily="50" charset="-128"/>
                <a:ea typeface="HG丸ｺﾞｼｯｸM-PRO" panose="020F0600000000000000" pitchFamily="50" charset="-128"/>
              </a:rPr>
              <a:t>行</a:t>
            </a:r>
            <a:endParaRPr lang="en-US" altLang="ja-JP" sz="1200" dirty="0" smtClean="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　う</a:t>
            </a:r>
            <a:r>
              <a:rPr lang="ja-JP" altLang="en-US" sz="1200" dirty="0">
                <a:latin typeface="HG丸ｺﾞｼｯｸM-PRO" panose="020F0600000000000000" pitchFamily="50" charset="-128"/>
                <a:ea typeface="HG丸ｺﾞｼｯｸM-PRO" panose="020F0600000000000000" pitchFamily="50" charset="-128"/>
              </a:rPr>
              <a:t>。</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「１ケア１手洗い」の</a:t>
            </a:r>
            <a:r>
              <a:rPr lang="ja-JP" altLang="en-US" sz="1200" dirty="0" smtClean="0">
                <a:latin typeface="HG丸ｺﾞｼｯｸM-PRO" panose="020F0600000000000000" pitchFamily="50" charset="-128"/>
                <a:ea typeface="HG丸ｺﾞｼｯｸM-PRO" panose="020F0600000000000000" pitchFamily="50" charset="-128"/>
              </a:rPr>
              <a:t>励行</a:t>
            </a:r>
            <a:endParaRPr lang="en-US" altLang="ja-JP" sz="1200" b="1" dirty="0">
              <a:latin typeface="HG丸ｺﾞｼｯｸM-PRO" panose="020F0600000000000000" pitchFamily="50" charset="-128"/>
              <a:ea typeface="HG丸ｺﾞｼｯｸM-PRO" panose="020F0600000000000000" pitchFamily="50" charset="-128"/>
            </a:endParaRPr>
          </a:p>
          <a:p>
            <a:endParaRPr lang="en-US" altLang="ja-JP" sz="1200" b="1" dirty="0" smtClean="0">
              <a:latin typeface="HG丸ｺﾞｼｯｸM-PRO" panose="020F0600000000000000" pitchFamily="50" charset="-128"/>
              <a:ea typeface="HG丸ｺﾞｼｯｸM-PRO" panose="020F0600000000000000" pitchFamily="50" charset="-128"/>
            </a:endParaRPr>
          </a:p>
          <a:p>
            <a:r>
              <a:rPr lang="ja-JP" altLang="en-US" sz="1400" b="1" dirty="0" smtClean="0">
                <a:latin typeface="HG丸ｺﾞｼｯｸM-PRO" panose="020F0600000000000000" pitchFamily="50" charset="-128"/>
                <a:ea typeface="HG丸ｺﾞｼｯｸM-PRO" panose="020F0600000000000000" pitchFamily="50" charset="-128"/>
              </a:rPr>
              <a:t>（２）</a:t>
            </a:r>
            <a:r>
              <a:rPr lang="ja-JP" altLang="en-US" sz="1400" b="1" dirty="0">
                <a:latin typeface="HG丸ｺﾞｼｯｸM-PRO" panose="020F0600000000000000" pitchFamily="50" charset="-128"/>
                <a:ea typeface="HG丸ｺﾞｼｯｸM-PRO" panose="020F0600000000000000" pitchFamily="50" charset="-128"/>
              </a:rPr>
              <a:t>職員，入所者の健康状態の把握</a:t>
            </a:r>
            <a:endParaRPr lang="en-US" altLang="ja-JP" sz="1400" b="1" dirty="0">
              <a:latin typeface="HG丸ｺﾞｼｯｸM-PRO" panose="020F0600000000000000" pitchFamily="50" charset="-128"/>
              <a:ea typeface="HG丸ｺﾞｼｯｸM-PRO" panose="020F0600000000000000" pitchFamily="50" charset="-128"/>
            </a:endParaRPr>
          </a:p>
          <a:p>
            <a:r>
              <a:rPr lang="ja-JP" altLang="en-US" sz="1200" b="1" dirty="0">
                <a:latin typeface="HG丸ｺﾞｼｯｸM-PRO" panose="020F0600000000000000" pitchFamily="50" charset="-128"/>
                <a:ea typeface="HG丸ｺﾞｼｯｸM-PRO" panose="020F0600000000000000" pitchFamily="50" charset="-128"/>
              </a:rPr>
              <a:t>　　　</a:t>
            </a:r>
            <a:r>
              <a:rPr lang="ja-JP" altLang="en-US" sz="1200" dirty="0">
                <a:latin typeface="HG丸ｺﾞｼｯｸM-PRO" panose="020F0600000000000000" pitchFamily="50" charset="-128"/>
                <a:ea typeface="HG丸ｺﾞｼｯｸM-PRO" panose="020F0600000000000000" pitchFamily="50" charset="-128"/>
              </a:rPr>
              <a:t>感染や，感染拡大を防ぐためには</a:t>
            </a:r>
            <a:r>
              <a:rPr lang="ja-JP" altLang="en-US" sz="1200" dirty="0" smtClean="0">
                <a:latin typeface="HG丸ｺﾞｼｯｸM-PRO" panose="020F0600000000000000" pitchFamily="50" charset="-128"/>
                <a:ea typeface="HG丸ｺﾞｼｯｸM-PRO" panose="020F0600000000000000" pitchFamily="50" charset="-128"/>
              </a:rPr>
              <a:t>，利用者</a:t>
            </a:r>
            <a:r>
              <a:rPr lang="ja-JP" altLang="en-US" sz="1200" dirty="0">
                <a:latin typeface="HG丸ｺﾞｼｯｸM-PRO" panose="020F0600000000000000" pitchFamily="50" charset="-128"/>
                <a:ea typeface="HG丸ｺﾞｼｯｸM-PRO" panose="020F0600000000000000" pitchFamily="50" charset="-128"/>
              </a:rPr>
              <a:t>・</a:t>
            </a:r>
            <a:r>
              <a:rPr lang="ja-JP" altLang="en-US" sz="1200" dirty="0" smtClean="0">
                <a:latin typeface="HG丸ｺﾞｼｯｸM-PRO" panose="020F0600000000000000" pitchFamily="50" charset="-128"/>
                <a:ea typeface="HG丸ｺﾞｼｯｸM-PRO" panose="020F0600000000000000" pitchFamily="50" charset="-128"/>
              </a:rPr>
              <a:t>職員の健康状態を</a:t>
            </a:r>
            <a:r>
              <a:rPr lang="ja-JP" altLang="en-US" sz="1200" dirty="0">
                <a:latin typeface="HG丸ｺﾞｼｯｸM-PRO" panose="020F0600000000000000" pitchFamily="50" charset="-128"/>
                <a:ea typeface="HG丸ｺﾞｼｯｸM-PRO" panose="020F0600000000000000" pitchFamily="50" charset="-128"/>
              </a:rPr>
              <a:t>把握する</a:t>
            </a:r>
            <a:r>
              <a:rPr lang="ja-JP" altLang="en-US" sz="1200" dirty="0" smtClean="0">
                <a:latin typeface="HG丸ｺﾞｼｯｸM-PRO" panose="020F0600000000000000" pitchFamily="50" charset="-128"/>
                <a:ea typeface="HG丸ｺﾞｼｯｸM-PRO" panose="020F0600000000000000" pitchFamily="50" charset="-128"/>
              </a:rPr>
              <a:t>ことが大切　</a:t>
            </a:r>
            <a:endParaRPr lang="en-US" altLang="ja-JP" sz="1200" dirty="0" smtClean="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　です</a:t>
            </a:r>
            <a:r>
              <a:rPr lang="ja-JP" altLang="en-US" sz="1200" dirty="0">
                <a:latin typeface="HG丸ｺﾞｼｯｸM-PRO" panose="020F0600000000000000" pitchFamily="50" charset="-128"/>
                <a:ea typeface="HG丸ｺﾞｼｯｸM-PRO" panose="020F0600000000000000" pitchFamily="50" charset="-128"/>
              </a:rPr>
              <a:t>。そのため，施設職員は，自らの体調に異常を認めたときや</a:t>
            </a:r>
            <a:r>
              <a:rPr lang="ja-JP" altLang="en-US" sz="1200" dirty="0" smtClean="0">
                <a:latin typeface="HG丸ｺﾞｼｯｸM-PRO" panose="020F0600000000000000" pitchFamily="50" charset="-128"/>
                <a:ea typeface="HG丸ｺﾞｼｯｸM-PRO" panose="020F0600000000000000" pitchFamily="50" charset="-128"/>
              </a:rPr>
              <a:t>入所者の</a:t>
            </a:r>
            <a:r>
              <a:rPr lang="ja-JP" altLang="en-US" sz="1200" dirty="0">
                <a:latin typeface="HG丸ｺﾞｼｯｸM-PRO" panose="020F0600000000000000" pitchFamily="50" charset="-128"/>
                <a:ea typeface="HG丸ｺﾞｼｯｸM-PRO" panose="020F0600000000000000" pitchFamily="50" charset="-128"/>
              </a:rPr>
              <a:t>体調異常</a:t>
            </a:r>
            <a:r>
              <a:rPr lang="ja-JP" altLang="en-US" sz="1200" dirty="0" smtClean="0">
                <a:latin typeface="HG丸ｺﾞｼｯｸM-PRO" panose="020F0600000000000000" pitchFamily="50" charset="-128"/>
                <a:ea typeface="HG丸ｺﾞｼｯｸM-PRO" panose="020F0600000000000000" pitchFamily="50" charset="-128"/>
              </a:rPr>
              <a:t>を</a:t>
            </a:r>
            <a:endParaRPr lang="en-US" altLang="ja-JP" sz="1200" dirty="0" smtClean="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　発見</a:t>
            </a:r>
            <a:r>
              <a:rPr lang="ja-JP" altLang="en-US" sz="1200" dirty="0">
                <a:latin typeface="HG丸ｺﾞｼｯｸM-PRO" panose="020F0600000000000000" pitchFamily="50" charset="-128"/>
                <a:ea typeface="HG丸ｺﾞｼｯｸM-PRO" panose="020F0600000000000000" pitchFamily="50" charset="-128"/>
              </a:rPr>
              <a:t>したときは，速やかに施設長に報告するとともに，施設長はその内容を記録</a:t>
            </a:r>
            <a:r>
              <a:rPr lang="ja-JP" altLang="en-US" sz="1200" dirty="0" smtClean="0">
                <a:latin typeface="HG丸ｺﾞｼｯｸM-PRO" panose="020F0600000000000000" pitchFamily="50" charset="-128"/>
                <a:ea typeface="HG丸ｺﾞｼｯｸM-PRO" panose="020F0600000000000000" pitchFamily="50" charset="-128"/>
              </a:rPr>
              <a:t>保存</a:t>
            </a:r>
            <a:endParaRPr lang="en-US" altLang="ja-JP" sz="1200" dirty="0" smtClean="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　し職員間で情報共有する</a:t>
            </a:r>
            <a:r>
              <a:rPr lang="ja-JP" altLang="en-US" sz="1200" dirty="0">
                <a:latin typeface="HG丸ｺﾞｼｯｸM-PRO" panose="020F0600000000000000" pitchFamily="50" charset="-128"/>
                <a:ea typeface="HG丸ｺﾞｼｯｸM-PRO" panose="020F0600000000000000" pitchFamily="50" charset="-128"/>
              </a:rPr>
              <a:t>ことが大切です</a:t>
            </a:r>
            <a:r>
              <a:rPr lang="ja-JP" altLang="en-US" sz="1200" dirty="0" smtClean="0">
                <a:latin typeface="HG丸ｺﾞｼｯｸM-PRO" panose="020F0600000000000000" pitchFamily="50" charset="-128"/>
                <a:ea typeface="HG丸ｺﾞｼｯｸM-PRO" panose="020F0600000000000000" pitchFamily="50" charset="-128"/>
              </a:rPr>
              <a:t>。</a:t>
            </a:r>
            <a:endParaRPr lang="en-US" altLang="ja-JP" sz="1200" dirty="0" smtClean="0">
              <a:latin typeface="HG丸ｺﾞｼｯｸM-PRO" panose="020F0600000000000000" pitchFamily="50" charset="-128"/>
              <a:ea typeface="HG丸ｺﾞｼｯｸM-PRO" panose="020F0600000000000000" pitchFamily="50" charset="-128"/>
            </a:endParaRPr>
          </a:p>
          <a:p>
            <a:endParaRPr lang="en-US" altLang="ja-JP" sz="1200" dirty="0">
              <a:latin typeface="HG丸ｺﾞｼｯｸM-PRO" panose="020F0600000000000000" pitchFamily="50" charset="-128"/>
              <a:ea typeface="HG丸ｺﾞｼｯｸM-PRO" panose="020F0600000000000000" pitchFamily="50" charset="-128"/>
            </a:endParaRPr>
          </a:p>
          <a:p>
            <a:r>
              <a:rPr lang="ja-JP" altLang="en-US" sz="1400" b="1" dirty="0" smtClean="0">
                <a:latin typeface="HG丸ｺﾞｼｯｸM-PRO" panose="020F0600000000000000" pitchFamily="50" charset="-128"/>
                <a:ea typeface="HG丸ｺﾞｼｯｸM-PRO" panose="020F0600000000000000" pitchFamily="50" charset="-128"/>
              </a:rPr>
              <a:t>（３）</a:t>
            </a:r>
            <a:r>
              <a:rPr lang="ja-JP" altLang="en-US" sz="1400" b="1" dirty="0">
                <a:latin typeface="HG丸ｺﾞｼｯｸM-PRO" panose="020F0600000000000000" pitchFamily="50" charset="-128"/>
                <a:ea typeface="HG丸ｺﾞｼｯｸM-PRO" panose="020F0600000000000000" pitchFamily="50" charset="-128"/>
              </a:rPr>
              <a:t>手洗いの励行</a:t>
            </a:r>
            <a:endParaRPr lang="en-US" altLang="ja-JP" sz="1400" b="1"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感染予防の基本は手洗いです。ノロウイルスによる感染症は，多くの場合，ウイル</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スに触れた人の手を介して感染が拡大します。利用者，職員ともに手洗いを習慣づけ</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a:t>
            </a:r>
            <a:r>
              <a:rPr lang="ja-JP" altLang="en-US" sz="1200" dirty="0" err="1">
                <a:latin typeface="HG丸ｺﾞｼｯｸM-PRO" panose="020F0600000000000000" pitchFamily="50" charset="-128"/>
                <a:ea typeface="HG丸ｺﾞｼｯｸM-PRO" panose="020F0600000000000000" pitchFamily="50" charset="-128"/>
              </a:rPr>
              <a:t>る</a:t>
            </a:r>
            <a:r>
              <a:rPr lang="ja-JP" altLang="en-US" sz="1200" dirty="0">
                <a:latin typeface="HG丸ｺﾞｼｯｸM-PRO" panose="020F0600000000000000" pitchFamily="50" charset="-128"/>
                <a:ea typeface="HG丸ｺﾞｼｯｸM-PRO" panose="020F0600000000000000" pitchFamily="50" charset="-128"/>
              </a:rPr>
              <a:t>ことが感染予防の基本です。特に排泄物や嘔吐物の処理時に手が汚染されやすいの</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で注意が必要です</a:t>
            </a:r>
            <a:r>
              <a:rPr lang="ja-JP" altLang="en-US" sz="1200" dirty="0" smtClean="0">
                <a:latin typeface="HG丸ｺﾞｼｯｸM-PRO" panose="020F0600000000000000" pitchFamily="50" charset="-128"/>
                <a:ea typeface="HG丸ｺﾞｼｯｸM-PRO" panose="020F0600000000000000" pitchFamily="50" charset="-128"/>
              </a:rPr>
              <a:t>。</a:t>
            </a:r>
            <a:endParaRPr lang="en-US" altLang="ja-JP" sz="1200" dirty="0" smtClean="0">
              <a:latin typeface="HG丸ｺﾞｼｯｸM-PRO" panose="020F0600000000000000" pitchFamily="50" charset="-128"/>
              <a:ea typeface="HG丸ｺﾞｼｯｸM-PRO" panose="020F0600000000000000" pitchFamily="50" charset="-128"/>
            </a:endParaRPr>
          </a:p>
        </p:txBody>
      </p:sp>
      <p:sp>
        <p:nvSpPr>
          <p:cNvPr id="3" name="テキスト ボックス 2"/>
          <p:cNvSpPr txBox="1"/>
          <p:nvPr/>
        </p:nvSpPr>
        <p:spPr>
          <a:xfrm>
            <a:off x="301548" y="3743790"/>
            <a:ext cx="184731" cy="276999"/>
          </a:xfrm>
          <a:prstGeom prst="rect">
            <a:avLst/>
          </a:prstGeom>
          <a:noFill/>
        </p:spPr>
        <p:txBody>
          <a:bodyPr wrap="none" rtlCol="0">
            <a:spAutoFit/>
          </a:bodyPr>
          <a:lstStyle/>
          <a:p>
            <a:endParaRPr lang="en-US" altLang="ja-JP" sz="1200" dirty="0">
              <a:latin typeface="HG丸ｺﾞｼｯｸM-PRO" panose="020F0600000000000000" pitchFamily="50" charset="-128"/>
              <a:ea typeface="HG丸ｺﾞｼｯｸM-PRO" panose="020F0600000000000000" pitchFamily="50" charset="-128"/>
            </a:endParaRPr>
          </a:p>
        </p:txBody>
      </p:sp>
      <p:sp>
        <p:nvSpPr>
          <p:cNvPr id="5" name="正方形/長方形 4"/>
          <p:cNvSpPr/>
          <p:nvPr/>
        </p:nvSpPr>
        <p:spPr>
          <a:xfrm>
            <a:off x="252011" y="8763338"/>
            <a:ext cx="6605989" cy="892552"/>
          </a:xfrm>
          <a:prstGeom prst="rect">
            <a:avLst/>
          </a:prstGeom>
        </p:spPr>
        <p:txBody>
          <a:bodyPr wrap="square">
            <a:spAutoFit/>
          </a:bodyPr>
          <a:lstStyle/>
          <a:p>
            <a:r>
              <a:rPr lang="ja-JP" altLang="en-US" sz="1400" b="1" dirty="0" smtClean="0">
                <a:latin typeface="HG丸ｺﾞｼｯｸM-PRO" panose="020F0600000000000000" pitchFamily="50" charset="-128"/>
                <a:ea typeface="HG丸ｺﾞｼｯｸM-PRO" panose="020F0600000000000000" pitchFamily="50" charset="-128"/>
              </a:rPr>
              <a:t>（４）消毒について</a:t>
            </a:r>
            <a:endParaRPr lang="en-US" altLang="ja-JP" sz="1400" b="1" dirty="0" smtClean="0">
              <a:latin typeface="HG丸ｺﾞｼｯｸM-PRO" panose="020F0600000000000000" pitchFamily="50" charset="-128"/>
              <a:ea typeface="HG丸ｺﾞｼｯｸM-PRO" panose="020F0600000000000000" pitchFamily="50" charset="-128"/>
            </a:endParaRPr>
          </a:p>
          <a:p>
            <a:r>
              <a:rPr lang="ja-JP" altLang="en-US" sz="1400" b="1" dirty="0">
                <a:latin typeface="HG丸ｺﾞｼｯｸM-PRO" panose="020F0600000000000000" pitchFamily="50" charset="-128"/>
                <a:ea typeface="HG丸ｺﾞｼｯｸM-PRO" panose="020F0600000000000000" pitchFamily="50" charset="-128"/>
              </a:rPr>
              <a:t>　</a:t>
            </a:r>
            <a:r>
              <a:rPr lang="ja-JP" altLang="en-US" sz="1400" b="1" dirty="0" smtClean="0">
                <a:latin typeface="HG丸ｺﾞｼｯｸM-PRO" panose="020F0600000000000000" pitchFamily="50" charset="-128"/>
                <a:ea typeface="HG丸ｺﾞｼｯｸM-PRO" panose="020F0600000000000000" pitchFamily="50" charset="-128"/>
              </a:rPr>
              <a:t>　　</a:t>
            </a:r>
            <a:r>
              <a:rPr lang="en-US" altLang="ja-JP" sz="1200" dirty="0">
                <a:latin typeface="HG丸ｺﾞｼｯｸM-PRO" panose="020F0600000000000000" pitchFamily="50" charset="-128"/>
                <a:ea typeface="HG丸ｺﾞｼｯｸM-PRO" panose="020F0600000000000000" pitchFamily="50" charset="-128"/>
              </a:rPr>
              <a:t> </a:t>
            </a:r>
            <a:r>
              <a:rPr lang="ja-JP" altLang="en-US" sz="1200" dirty="0">
                <a:latin typeface="HG丸ｺﾞｼｯｸM-PRO" panose="020F0600000000000000" pitchFamily="50" charset="-128"/>
                <a:ea typeface="HG丸ｺﾞｼｯｸM-PRO" panose="020F0600000000000000" pitchFamily="50" charset="-128"/>
              </a:rPr>
              <a:t>施設内で人が直接触れる場所はノロウイルスに汚染されている可能性</a:t>
            </a:r>
            <a:r>
              <a:rPr lang="ja-JP" altLang="en-US" sz="1200" dirty="0" smtClean="0">
                <a:latin typeface="HG丸ｺﾞｼｯｸM-PRO" panose="020F0600000000000000" pitchFamily="50" charset="-128"/>
                <a:ea typeface="HG丸ｺﾞｼｯｸM-PRO" panose="020F0600000000000000" pitchFamily="50" charset="-128"/>
              </a:rPr>
              <a:t>があります</a:t>
            </a:r>
            <a:r>
              <a:rPr lang="ja-JP" altLang="en-US" sz="1200" dirty="0">
                <a:latin typeface="HG丸ｺﾞｼｯｸM-PRO" panose="020F0600000000000000" pitchFamily="50" charset="-128"/>
                <a:ea typeface="HG丸ｺﾞｼｯｸM-PRO" panose="020F0600000000000000" pitchFamily="50" charset="-128"/>
              </a:rPr>
              <a:t>。</a:t>
            </a:r>
            <a:r>
              <a:rPr lang="ja-JP" altLang="en-US" sz="1200" dirty="0" smtClean="0">
                <a:latin typeface="HG丸ｺﾞｼｯｸM-PRO" panose="020F0600000000000000" pitchFamily="50" charset="-128"/>
                <a:ea typeface="HG丸ｺﾞｼｯｸM-PRO" panose="020F0600000000000000" pitchFamily="50" charset="-128"/>
              </a:rPr>
              <a:t>特　　</a:t>
            </a:r>
            <a:endParaRPr lang="en-US" altLang="ja-JP" sz="1200" dirty="0" smtClean="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　 にノロウイルス</a:t>
            </a:r>
            <a:r>
              <a:rPr lang="ja-JP" altLang="en-US" sz="1200" dirty="0">
                <a:latin typeface="HG丸ｺﾞｼｯｸM-PRO" panose="020F0600000000000000" pitchFamily="50" charset="-128"/>
                <a:ea typeface="HG丸ｺﾞｼｯｸM-PRO" panose="020F0600000000000000" pitchFamily="50" charset="-128"/>
              </a:rPr>
              <a:t>流行時には次亜塩素酸ナトリウム濃度</a:t>
            </a:r>
            <a:r>
              <a:rPr lang="en-US" altLang="ja-JP" sz="1200" dirty="0">
                <a:latin typeface="HG丸ｺﾞｼｯｸM-PRO" panose="020F0600000000000000" pitchFamily="50" charset="-128"/>
                <a:ea typeface="HG丸ｺﾞｼｯｸM-PRO" panose="020F0600000000000000" pitchFamily="50" charset="-128"/>
              </a:rPr>
              <a:t>0.02</a:t>
            </a:r>
            <a:r>
              <a:rPr lang="ja-JP" altLang="en-US" sz="1200" dirty="0" smtClean="0">
                <a:latin typeface="HG丸ｺﾞｼｯｸM-PRO" panose="020F0600000000000000" pitchFamily="50" charset="-128"/>
                <a:ea typeface="HG丸ｺﾞｼｯｸM-PRO" panose="020F0600000000000000" pitchFamily="50" charset="-128"/>
              </a:rPr>
              <a:t>％の</a:t>
            </a:r>
            <a:r>
              <a:rPr lang="ja-JP" altLang="en-US" sz="1200" dirty="0">
                <a:latin typeface="HG丸ｺﾞｼｯｸM-PRO" panose="020F0600000000000000" pitchFamily="50" charset="-128"/>
                <a:ea typeface="HG丸ｺﾞｼｯｸM-PRO" panose="020F0600000000000000" pitchFamily="50" charset="-128"/>
              </a:rPr>
              <a:t>消毒薬で定期的に消毒</a:t>
            </a:r>
            <a:r>
              <a:rPr lang="ja-JP" altLang="en-US" sz="1200" dirty="0" smtClean="0">
                <a:latin typeface="HG丸ｺﾞｼｯｸM-PRO" panose="020F0600000000000000" pitchFamily="50" charset="-128"/>
                <a:ea typeface="HG丸ｺﾞｼｯｸM-PRO" panose="020F0600000000000000" pitchFamily="50" charset="-128"/>
              </a:rPr>
              <a:t>し</a:t>
            </a:r>
            <a:endParaRPr lang="en-US" altLang="ja-JP" sz="1200" dirty="0" smtClean="0">
              <a:latin typeface="HG丸ｺﾞｼｯｸM-PRO" panose="020F0600000000000000" pitchFamily="50" charset="-128"/>
              <a:ea typeface="HG丸ｺﾞｼｯｸM-PRO" panose="020F0600000000000000" pitchFamily="50" charset="-128"/>
            </a:endParaRPr>
          </a:p>
          <a:p>
            <a:r>
              <a:rPr lang="en-US" altLang="ja-JP" sz="1200" dirty="0">
                <a:latin typeface="HG丸ｺﾞｼｯｸM-PRO" panose="020F0600000000000000" pitchFamily="50" charset="-128"/>
                <a:ea typeface="HG丸ｺﾞｼｯｸM-PRO" panose="020F0600000000000000" pitchFamily="50" charset="-128"/>
              </a:rPr>
              <a:t> </a:t>
            </a:r>
            <a:r>
              <a:rPr lang="en-US" altLang="ja-JP" sz="1200" dirty="0" smtClean="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ましょう。</a:t>
            </a:r>
            <a:endParaRPr lang="en-US" altLang="ja-JP" sz="1200" dirty="0">
              <a:latin typeface="HG丸ｺﾞｼｯｸM-PRO" panose="020F0600000000000000" pitchFamily="50" charset="-128"/>
              <a:ea typeface="HG丸ｺﾞｼｯｸM-PRO" panose="020F0600000000000000" pitchFamily="50" charset="-128"/>
            </a:endParaRPr>
          </a:p>
        </p:txBody>
      </p:sp>
      <p:sp>
        <p:nvSpPr>
          <p:cNvPr id="6" name="テキスト ボックス 5"/>
          <p:cNvSpPr txBox="1"/>
          <p:nvPr/>
        </p:nvSpPr>
        <p:spPr>
          <a:xfrm>
            <a:off x="548444" y="5807916"/>
            <a:ext cx="1441420" cy="307777"/>
          </a:xfrm>
          <a:prstGeom prst="rect">
            <a:avLst/>
          </a:prstGeom>
          <a:noFill/>
        </p:spPr>
        <p:txBody>
          <a:bodyPr wrap="none" rtlCol="0">
            <a:spAutoFit/>
          </a:bodyPr>
          <a:lstStyle/>
          <a:p>
            <a:r>
              <a:rPr kumimoji="1" lang="en-US" altLang="ja-JP" sz="1400" b="1" dirty="0" smtClean="0">
                <a:latin typeface="HG丸ｺﾞｼｯｸM-PRO" panose="020F0600000000000000" pitchFamily="50" charset="-128"/>
                <a:ea typeface="HG丸ｺﾞｼｯｸM-PRO" panose="020F0600000000000000" pitchFamily="50" charset="-128"/>
              </a:rPr>
              <a:t>【</a:t>
            </a:r>
            <a:r>
              <a:rPr kumimoji="1" lang="ja-JP" altLang="en-US" sz="1400" b="1" dirty="0" smtClean="0">
                <a:latin typeface="HG丸ｺﾞｼｯｸM-PRO" panose="020F0600000000000000" pitchFamily="50" charset="-128"/>
                <a:ea typeface="HG丸ｺﾞｼｯｸM-PRO" panose="020F0600000000000000" pitchFamily="50" charset="-128"/>
              </a:rPr>
              <a:t>手洗い手順</a:t>
            </a:r>
            <a:r>
              <a:rPr kumimoji="1" lang="en-US" altLang="ja-JP" sz="1400" b="1" dirty="0" smtClean="0">
                <a:latin typeface="HG丸ｺﾞｼｯｸM-PRO" panose="020F0600000000000000" pitchFamily="50" charset="-128"/>
                <a:ea typeface="HG丸ｺﾞｼｯｸM-PRO" panose="020F0600000000000000" pitchFamily="50" charset="-128"/>
              </a:rPr>
              <a:t>】</a:t>
            </a:r>
            <a:endParaRPr kumimoji="1" lang="ja-JP" altLang="en-US" sz="1400" b="1" dirty="0">
              <a:latin typeface="HG丸ｺﾞｼｯｸM-PRO" panose="020F0600000000000000" pitchFamily="50" charset="-128"/>
              <a:ea typeface="HG丸ｺﾞｼｯｸM-PRO" panose="020F0600000000000000" pitchFamily="50" charset="-128"/>
            </a:endParaRPr>
          </a:p>
        </p:txBody>
      </p:sp>
      <p:pic>
        <p:nvPicPr>
          <p:cNvPr id="10" name="図 9"/>
          <p:cNvPicPr/>
          <p:nvPr/>
        </p:nvPicPr>
        <p:blipFill rotWithShape="1">
          <a:blip r:embed="rId2" cstate="print">
            <a:extLst>
              <a:ext uri="{28A0092B-C50C-407E-A947-70E740481C1C}">
                <a14:useLocalDpi xmlns:a14="http://schemas.microsoft.com/office/drawing/2010/main" val="0"/>
              </a:ext>
            </a:extLst>
          </a:blip>
          <a:srcRect l="9383" t="8333" r="8505" b="31304"/>
          <a:stretch/>
        </p:blipFill>
        <p:spPr bwMode="auto">
          <a:xfrm>
            <a:off x="429930" y="6067440"/>
            <a:ext cx="6250149" cy="2523942"/>
          </a:xfrm>
          <a:prstGeom prst="rect">
            <a:avLst/>
          </a:prstGeom>
          <a:noFill/>
          <a:ln>
            <a:noFill/>
          </a:ln>
          <a:extLst>
            <a:ext uri="{53640926-AAD7-44D8-BBD7-CCE9431645EC}">
              <a14:shadowObscured xmlns:a14="http://schemas.microsoft.com/office/drawing/2010/main"/>
            </a:ext>
          </a:extLst>
        </p:spPr>
      </p:pic>
      <p:sp>
        <p:nvSpPr>
          <p:cNvPr id="7" name="テキスト ボックス 6"/>
          <p:cNvSpPr txBox="1"/>
          <p:nvPr/>
        </p:nvSpPr>
        <p:spPr>
          <a:xfrm>
            <a:off x="3305166" y="8434654"/>
            <a:ext cx="3360215" cy="276999"/>
          </a:xfrm>
          <a:prstGeom prst="rect">
            <a:avLst/>
          </a:prstGeom>
          <a:noFill/>
        </p:spPr>
        <p:txBody>
          <a:bodyPr wrap="none" rtlCol="0">
            <a:spAutoFit/>
          </a:bodyPr>
          <a:lstStyle/>
          <a:p>
            <a:r>
              <a:rPr kumimoji="1" lang="ja-JP" altLang="en-US" sz="1200" dirty="0" smtClean="0">
                <a:latin typeface="HG丸ｺﾞｼｯｸM-PRO" panose="020F0600000000000000" pitchFamily="50" charset="-128"/>
                <a:ea typeface="HG丸ｺﾞｼｯｸM-PRO" panose="020F0600000000000000" pitchFamily="50" charset="-128"/>
              </a:rPr>
              <a:t>参考文献：</a:t>
            </a:r>
            <a:r>
              <a:rPr kumimoji="1" lang="en-US" altLang="ja-JP" sz="1200" dirty="0" smtClean="0">
                <a:latin typeface="HG丸ｺﾞｼｯｸM-PRO" panose="020F0600000000000000" pitchFamily="50" charset="-128"/>
                <a:ea typeface="HG丸ｺﾞｼｯｸM-PRO" panose="020F0600000000000000" pitchFamily="50" charset="-128"/>
              </a:rPr>
              <a:t>SARAYA</a:t>
            </a:r>
            <a:r>
              <a:rPr kumimoji="1" lang="ja-JP" altLang="en-US" sz="1200" dirty="0" smtClean="0">
                <a:latin typeface="HG丸ｺﾞｼｯｸM-PRO" panose="020F0600000000000000" pitchFamily="50" charset="-128"/>
                <a:ea typeface="HG丸ｺﾞｼｯｸM-PRO" panose="020F0600000000000000" pitchFamily="50" charset="-128"/>
              </a:rPr>
              <a:t>手洗い手順（石けん液）</a:t>
            </a:r>
            <a:endParaRPr kumimoji="1" lang="ja-JP" altLang="en-US" sz="12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8870486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75720" y="33586"/>
            <a:ext cx="2741456" cy="369332"/>
          </a:xfrm>
          <a:prstGeom prst="rect">
            <a:avLst/>
          </a:prstGeom>
          <a:noFill/>
        </p:spPr>
        <p:txBody>
          <a:bodyPr wrap="none" rtlCol="0">
            <a:spAutoFit/>
          </a:bodyPr>
          <a:lstStyle/>
          <a:p>
            <a:r>
              <a:rPr lang="ja-JP" altLang="en-US" b="1" dirty="0">
                <a:latin typeface="HG丸ｺﾞｼｯｸM-PRO" panose="020F0600000000000000" pitchFamily="50" charset="-128"/>
                <a:ea typeface="HG丸ｺﾞｼｯｸM-PRO" panose="020F0600000000000000" pitchFamily="50" charset="-128"/>
              </a:rPr>
              <a:t>３</a:t>
            </a:r>
            <a:r>
              <a:rPr lang="ja-JP" altLang="en-US" b="1" dirty="0" smtClean="0">
                <a:latin typeface="HG丸ｺﾞｼｯｸM-PRO" panose="020F0600000000000000" pitchFamily="50" charset="-128"/>
                <a:ea typeface="HG丸ｺﾞｼｯｸM-PRO" panose="020F0600000000000000" pitchFamily="50" charset="-128"/>
              </a:rPr>
              <a:t>　感染症が発生したら</a:t>
            </a: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5" name="テキスト ボックス 4"/>
          <p:cNvSpPr txBox="1"/>
          <p:nvPr/>
        </p:nvSpPr>
        <p:spPr>
          <a:xfrm>
            <a:off x="219644" y="339840"/>
            <a:ext cx="6449716" cy="677108"/>
          </a:xfrm>
          <a:prstGeom prst="rect">
            <a:avLst/>
          </a:prstGeom>
          <a:noFill/>
        </p:spPr>
        <p:txBody>
          <a:bodyPr wrap="square" rtlCol="0">
            <a:spAutoFit/>
          </a:bodyPr>
          <a:lstStyle/>
          <a:p>
            <a:r>
              <a:rPr lang="ja-JP" altLang="en-US" sz="1400" b="1" dirty="0">
                <a:latin typeface="HG丸ｺﾞｼｯｸM-PRO" panose="020F0600000000000000" pitchFamily="50" charset="-128"/>
                <a:ea typeface="HG丸ｺﾞｼｯｸM-PRO" panose="020F0600000000000000" pitchFamily="50" charset="-128"/>
              </a:rPr>
              <a:t>（１</a:t>
            </a:r>
            <a:r>
              <a:rPr lang="ja-JP" altLang="en-US" sz="1400" b="1" dirty="0" smtClean="0">
                <a:latin typeface="HG丸ｺﾞｼｯｸM-PRO" panose="020F0600000000000000" pitchFamily="50" charset="-128"/>
                <a:ea typeface="HG丸ｺﾞｼｯｸM-PRO" panose="020F0600000000000000" pitchFamily="50" charset="-128"/>
              </a:rPr>
              <a:t>）対応の流れ</a:t>
            </a:r>
            <a:r>
              <a:rPr kumimoji="1" lang="ja-JP" altLang="en-US" sz="1200" dirty="0" smtClean="0">
                <a:latin typeface="HG丸ｺﾞｼｯｸM-PRO" panose="020F0600000000000000" pitchFamily="50" charset="-128"/>
                <a:ea typeface="HG丸ｺﾞｼｯｸM-PRO" panose="020F0600000000000000" pitchFamily="50" charset="-128"/>
              </a:rPr>
              <a:t>　　　</a:t>
            </a:r>
            <a:r>
              <a:rPr lang="ja-JP" altLang="en-US" sz="1200" dirty="0">
                <a:latin typeface="HG丸ｺﾞｼｯｸM-PRO" panose="020F0600000000000000" pitchFamily="50" charset="-128"/>
                <a:ea typeface="HG丸ｺﾞｼｯｸM-PRO" panose="020F0600000000000000" pitchFamily="50" charset="-128"/>
              </a:rPr>
              <a:t> </a:t>
            </a:r>
            <a:endParaRPr lang="en-US" altLang="ja-JP" sz="1200" dirty="0" smtClean="0">
              <a:latin typeface="HG丸ｺﾞｼｯｸM-PRO" panose="020F0600000000000000" pitchFamily="50" charset="-128"/>
              <a:ea typeface="HG丸ｺﾞｼｯｸM-PRO" panose="020F0600000000000000" pitchFamily="50" charset="-128"/>
            </a:endParaRPr>
          </a:p>
          <a:p>
            <a:r>
              <a:rPr kumimoji="1" lang="ja-JP" altLang="en-US" sz="1200" dirty="0" smtClean="0">
                <a:latin typeface="HG丸ｺﾞｼｯｸM-PRO" panose="020F0600000000000000" pitchFamily="50" charset="-128"/>
                <a:ea typeface="HG丸ｺﾞｼｯｸM-PRO" panose="020F0600000000000000" pitchFamily="50" charset="-128"/>
              </a:rPr>
              <a:t>　　　　施設において，感染症が疑われる事例が発生した時には，感染の拡大を防止</a:t>
            </a:r>
            <a:r>
              <a:rPr kumimoji="1" lang="ja-JP" altLang="en-US" sz="1200" dirty="0" err="1" smtClean="0">
                <a:latin typeface="HG丸ｺﾞｼｯｸM-PRO" panose="020F0600000000000000" pitchFamily="50" charset="-128"/>
                <a:ea typeface="HG丸ｺﾞｼｯｸM-PRO" panose="020F0600000000000000" pitchFamily="50" charset="-128"/>
              </a:rPr>
              <a:t>するた</a:t>
            </a:r>
            <a:r>
              <a:rPr kumimoji="1" lang="ja-JP" altLang="en-US" sz="1200" dirty="0" smtClean="0">
                <a:latin typeface="HG丸ｺﾞｼｯｸM-PRO" panose="020F0600000000000000" pitchFamily="50" charset="-128"/>
                <a:ea typeface="HG丸ｺﾞｼｯｸM-PRO" panose="020F0600000000000000" pitchFamily="50" charset="-128"/>
              </a:rPr>
              <a:t> </a:t>
            </a:r>
            <a:endParaRPr kumimoji="1" lang="en-US" altLang="ja-JP" sz="1200" dirty="0" smtClean="0">
              <a:latin typeface="HG丸ｺﾞｼｯｸM-PRO" panose="020F0600000000000000" pitchFamily="50" charset="-128"/>
              <a:ea typeface="HG丸ｺﾞｼｯｸM-PRO" panose="020F0600000000000000" pitchFamily="50" charset="-128"/>
            </a:endParaRPr>
          </a:p>
          <a:p>
            <a:r>
              <a:rPr lang="en-US" altLang="ja-JP" sz="1200" dirty="0">
                <a:latin typeface="HG丸ｺﾞｼｯｸM-PRO" panose="020F0600000000000000" pitchFamily="50" charset="-128"/>
                <a:ea typeface="HG丸ｺﾞｼｯｸM-PRO" panose="020F0600000000000000" pitchFamily="50" charset="-128"/>
              </a:rPr>
              <a:t> </a:t>
            </a:r>
            <a:r>
              <a:rPr lang="en-US" altLang="ja-JP" sz="1200" dirty="0" smtClean="0">
                <a:latin typeface="HG丸ｺﾞｼｯｸM-PRO" panose="020F0600000000000000" pitchFamily="50" charset="-128"/>
                <a:ea typeface="HG丸ｺﾞｼｯｸM-PRO" panose="020F0600000000000000" pitchFamily="50" charset="-128"/>
              </a:rPr>
              <a:t>      </a:t>
            </a:r>
            <a:r>
              <a:rPr kumimoji="1" lang="ja-JP" altLang="en-US" sz="1200" dirty="0" smtClean="0">
                <a:latin typeface="HG丸ｺﾞｼｯｸM-PRO" panose="020F0600000000000000" pitchFamily="50" charset="-128"/>
                <a:ea typeface="HG丸ｺﾞｼｯｸM-PRO" panose="020F0600000000000000" pitchFamily="50" charset="-128"/>
              </a:rPr>
              <a:t>め，次の</a:t>
            </a:r>
            <a:r>
              <a:rPr lang="ja-JP" altLang="en-US" sz="1200" dirty="0" smtClean="0">
                <a:latin typeface="HG丸ｺﾞｼｯｸM-PRO" panose="020F0600000000000000" pitchFamily="50" charset="-128"/>
                <a:ea typeface="HG丸ｺﾞｼｯｸM-PRO" panose="020F0600000000000000" pitchFamily="50" charset="-128"/>
              </a:rPr>
              <a:t>ような</a:t>
            </a:r>
            <a:r>
              <a:rPr kumimoji="1" lang="ja-JP" altLang="en-US" sz="1200" dirty="0" smtClean="0">
                <a:latin typeface="HG丸ｺﾞｼｯｸM-PRO" panose="020F0600000000000000" pitchFamily="50" charset="-128"/>
                <a:ea typeface="HG丸ｺﾞｼｯｸM-PRO" panose="020F0600000000000000" pitchFamily="50" charset="-128"/>
              </a:rPr>
              <a:t>対策をとる必要があります。</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6" name="テキスト ボックス 5"/>
          <p:cNvSpPr txBox="1"/>
          <p:nvPr/>
        </p:nvSpPr>
        <p:spPr>
          <a:xfrm>
            <a:off x="219644" y="1016948"/>
            <a:ext cx="6449716" cy="1415772"/>
          </a:xfrm>
          <a:prstGeom prst="rect">
            <a:avLst/>
          </a:prstGeom>
          <a:noFill/>
          <a:ln>
            <a:solidFill>
              <a:schemeClr val="tx1"/>
            </a:solidFill>
          </a:ln>
        </p:spPr>
        <p:txBody>
          <a:bodyPr wrap="square" rtlCol="0">
            <a:spAutoFit/>
          </a:bodyPr>
          <a:lstStyle/>
          <a:p>
            <a:r>
              <a:rPr lang="ja-JP" altLang="en-US" sz="1400" b="1" dirty="0" smtClean="0">
                <a:latin typeface="HG丸ｺﾞｼｯｸM-PRO" panose="020F0600000000000000" pitchFamily="50" charset="-128"/>
                <a:ea typeface="HG丸ｺﾞｼｯｸM-PRO" panose="020F0600000000000000" pitchFamily="50" charset="-128"/>
              </a:rPr>
              <a:t>　①</a:t>
            </a:r>
            <a:r>
              <a:rPr kumimoji="1" lang="ja-JP" altLang="en-US" sz="1400" b="1" dirty="0" smtClean="0">
                <a:latin typeface="HG丸ｺﾞｼｯｸM-PRO" panose="020F0600000000000000" pitchFamily="50" charset="-128"/>
                <a:ea typeface="HG丸ｺﾞｼｯｸM-PRO" panose="020F0600000000000000" pitchFamily="50" charset="-128"/>
              </a:rPr>
              <a:t>発生状況の把握</a:t>
            </a:r>
            <a:endParaRPr kumimoji="1" lang="en-US" altLang="ja-JP" sz="1400" b="1" dirty="0" smtClean="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　ア　施設職員は，自らの体調に異常を認めたときや入所者の体調異常を発見したときは，</a:t>
            </a:r>
            <a:endParaRPr lang="en-US" altLang="ja-JP" sz="1200" dirty="0" smtClean="0">
              <a:latin typeface="HG丸ｺﾞｼｯｸM-PRO" panose="020F0600000000000000" pitchFamily="50" charset="-128"/>
              <a:ea typeface="HG丸ｺﾞｼｯｸM-PRO" panose="020F0600000000000000" pitchFamily="50" charset="-128"/>
            </a:endParaRPr>
          </a:p>
          <a:p>
            <a:r>
              <a:rPr lang="en-US" altLang="ja-JP" sz="1200" dirty="0">
                <a:latin typeface="HG丸ｺﾞｼｯｸM-PRO" panose="020F0600000000000000" pitchFamily="50" charset="-128"/>
                <a:ea typeface="HG丸ｺﾞｼｯｸM-PRO" panose="020F0600000000000000" pitchFamily="50" charset="-128"/>
              </a:rPr>
              <a:t> </a:t>
            </a:r>
            <a:r>
              <a:rPr lang="en-US" altLang="ja-JP" sz="1200" dirty="0" smtClean="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　速やかにその旨を施設長に報告する。</a:t>
            </a:r>
            <a:endParaRPr lang="en-US" altLang="ja-JP" sz="1200" dirty="0" smtClean="0">
              <a:latin typeface="HG丸ｺﾞｼｯｸM-PRO" panose="020F0600000000000000" pitchFamily="50" charset="-128"/>
              <a:ea typeface="HG丸ｺﾞｼｯｸM-PRO" panose="020F0600000000000000" pitchFamily="50" charset="-128"/>
            </a:endParaRPr>
          </a:p>
          <a:p>
            <a:r>
              <a:rPr kumimoji="1" lang="ja-JP" altLang="en-US" sz="1200" dirty="0" smtClean="0">
                <a:latin typeface="HG丸ｺﾞｼｯｸM-PRO" panose="020F0600000000000000" pitchFamily="50" charset="-128"/>
                <a:ea typeface="HG丸ｺﾞｼｯｸM-PRO" panose="020F0600000000000000" pitchFamily="50" charset="-128"/>
              </a:rPr>
              <a:t>　　イ　施設長は，患者の状態（発熱・嘔吐・意識状態・腹痛・頭痛）を確認する。</a:t>
            </a:r>
            <a:endParaRPr kumimoji="1" lang="en-US" altLang="ja-JP" sz="1200" dirty="0" smtClean="0">
              <a:latin typeface="HG丸ｺﾞｼｯｸM-PRO" panose="020F0600000000000000" pitchFamily="50" charset="-128"/>
              <a:ea typeface="HG丸ｺﾞｼｯｸM-PRO" panose="020F0600000000000000" pitchFamily="50" charset="-128"/>
            </a:endParaRPr>
          </a:p>
          <a:p>
            <a:r>
              <a:rPr lang="ja-JP" altLang="en-US" sz="1200" dirty="0" smtClean="0">
                <a:latin typeface="HG丸ｺﾞｼｯｸM-PRO" panose="020F0600000000000000" pitchFamily="50" charset="-128"/>
                <a:ea typeface="HG丸ｺﾞｼｯｸM-PRO" panose="020F0600000000000000" pitchFamily="50" charset="-128"/>
              </a:rPr>
              <a:t>　　ウ　施設長は，施設全体の状況の把握を行う。</a:t>
            </a:r>
            <a:endParaRPr lang="en-US" altLang="ja-JP" sz="1200" dirty="0" smtClean="0">
              <a:latin typeface="HG丸ｺﾞｼｯｸM-PRO" panose="020F0600000000000000" pitchFamily="50" charset="-128"/>
              <a:ea typeface="HG丸ｺﾞｼｯｸM-PRO" panose="020F0600000000000000" pitchFamily="50" charset="-128"/>
            </a:endParaRPr>
          </a:p>
          <a:p>
            <a:r>
              <a:rPr kumimoji="1" lang="ja-JP" altLang="en-US" sz="1200" dirty="0">
                <a:latin typeface="HG丸ｺﾞｼｯｸM-PRO" panose="020F0600000000000000" pitchFamily="50" charset="-128"/>
                <a:ea typeface="HG丸ｺﾞｼｯｸM-PRO" panose="020F0600000000000000" pitchFamily="50" charset="-128"/>
              </a:rPr>
              <a:t>　</a:t>
            </a:r>
            <a:r>
              <a:rPr kumimoji="1" lang="ja-JP" altLang="en-US" sz="1200" dirty="0" smtClean="0">
                <a:latin typeface="HG丸ｺﾞｼｯｸM-PRO" panose="020F0600000000000000" pitchFamily="50" charset="-128"/>
                <a:ea typeface="HG丸ｺﾞｼｯｸM-PRO" panose="020F0600000000000000" pitchFamily="50" charset="-128"/>
              </a:rPr>
              <a:t>　　　・日時別・棟・フロア・部屋別の発生状況（担当職員を含む）を把握する。</a:t>
            </a:r>
            <a:endParaRPr kumimoji="1" lang="en-US" altLang="ja-JP" sz="1200" dirty="0" smtClean="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　　　・受診日時・状況，診断名，検査結果，治療内容の確認をする。</a:t>
            </a:r>
            <a:endParaRPr lang="en-US" altLang="ja-JP" sz="1200" dirty="0" smtClean="0">
              <a:latin typeface="HG丸ｺﾞｼｯｸM-PRO" panose="020F0600000000000000" pitchFamily="50" charset="-128"/>
              <a:ea typeface="HG丸ｺﾞｼｯｸM-PRO" panose="020F0600000000000000" pitchFamily="50" charset="-128"/>
            </a:endParaRPr>
          </a:p>
        </p:txBody>
      </p:sp>
      <p:sp>
        <p:nvSpPr>
          <p:cNvPr id="7" name="テキスト ボックス 6"/>
          <p:cNvSpPr txBox="1"/>
          <p:nvPr/>
        </p:nvSpPr>
        <p:spPr>
          <a:xfrm>
            <a:off x="260114" y="2841243"/>
            <a:ext cx="6420733" cy="861774"/>
          </a:xfrm>
          <a:prstGeom prst="rect">
            <a:avLst/>
          </a:prstGeom>
          <a:noFill/>
          <a:ln>
            <a:solidFill>
              <a:schemeClr val="tx1"/>
            </a:solidFill>
          </a:ln>
        </p:spPr>
        <p:txBody>
          <a:bodyPr wrap="square" rtlCol="0">
            <a:spAutoFit/>
          </a:bodyPr>
          <a:lstStyle/>
          <a:p>
            <a:r>
              <a:rPr lang="ja-JP" altLang="en-US" sz="1400" b="1" dirty="0">
                <a:latin typeface="HG丸ｺﾞｼｯｸM-PRO" panose="020F0600000000000000" pitchFamily="50" charset="-128"/>
                <a:ea typeface="HG丸ｺﾞｼｯｸM-PRO" panose="020F0600000000000000" pitchFamily="50" charset="-128"/>
              </a:rPr>
              <a:t>②</a:t>
            </a:r>
            <a:r>
              <a:rPr lang="ja-JP" altLang="en-US" sz="1400" b="1" dirty="0" smtClean="0">
                <a:latin typeface="HG丸ｺﾞｼｯｸM-PRO" panose="020F0600000000000000" pitchFamily="50" charset="-128"/>
                <a:ea typeface="HG丸ｺﾞｼｯｸM-PRO" panose="020F0600000000000000" pitchFamily="50" charset="-128"/>
              </a:rPr>
              <a:t>感染拡大の防止</a:t>
            </a:r>
            <a:endParaRPr lang="en-US" altLang="ja-JP" sz="1400" b="1" dirty="0" smtClean="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ア　職員への周知：施設長は感染症等の発生状況を関係職員に周知し，対応の徹底を図　　</a:t>
            </a:r>
            <a:endParaRPr lang="en-US" altLang="ja-JP" sz="1200" dirty="0" smtClean="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　ります。</a:t>
            </a:r>
            <a:endParaRPr lang="en-US" altLang="ja-JP" sz="1200" dirty="0" smtClean="0">
              <a:latin typeface="HG丸ｺﾞｼｯｸM-PRO" panose="020F0600000000000000" pitchFamily="50" charset="-128"/>
              <a:ea typeface="HG丸ｺﾞｼｯｸM-PRO" panose="020F0600000000000000" pitchFamily="50" charset="-128"/>
            </a:endParaRPr>
          </a:p>
          <a:p>
            <a:r>
              <a:rPr lang="ja-JP" altLang="en-US" sz="1200" dirty="0" smtClean="0">
                <a:latin typeface="HG丸ｺﾞｼｯｸM-PRO" panose="020F0600000000000000" pitchFamily="50" charset="-128"/>
                <a:ea typeface="HG丸ｺﾞｼｯｸM-PRO" panose="020F0600000000000000" pitchFamily="50" charset="-128"/>
              </a:rPr>
              <a:t>　イ　排泄物・嘔吐物の処理，施設や身の回りの物の消毒を行う。</a:t>
            </a:r>
            <a:endParaRPr lang="en-US" altLang="ja-JP" sz="1200" dirty="0">
              <a:latin typeface="HG丸ｺﾞｼｯｸM-PRO" panose="020F0600000000000000" pitchFamily="50" charset="-128"/>
              <a:ea typeface="HG丸ｺﾞｼｯｸM-PRO" panose="020F0600000000000000" pitchFamily="50" charset="-128"/>
            </a:endParaRPr>
          </a:p>
        </p:txBody>
      </p:sp>
      <p:sp>
        <p:nvSpPr>
          <p:cNvPr id="8" name="テキスト ボックス 7"/>
          <p:cNvSpPr txBox="1"/>
          <p:nvPr/>
        </p:nvSpPr>
        <p:spPr>
          <a:xfrm>
            <a:off x="289102" y="4186775"/>
            <a:ext cx="6393639" cy="1046440"/>
          </a:xfrm>
          <a:prstGeom prst="rect">
            <a:avLst/>
          </a:prstGeom>
          <a:noFill/>
          <a:ln>
            <a:solidFill>
              <a:schemeClr val="tx1"/>
            </a:solidFill>
          </a:ln>
        </p:spPr>
        <p:txBody>
          <a:bodyPr wrap="square" rtlCol="0">
            <a:spAutoFit/>
          </a:bodyPr>
          <a:lstStyle/>
          <a:p>
            <a:r>
              <a:rPr kumimoji="1" lang="ja-JP" altLang="en-US" sz="1400" b="1" dirty="0" smtClean="0">
                <a:latin typeface="HG丸ｺﾞｼｯｸM-PRO" panose="020F0600000000000000" pitchFamily="50" charset="-128"/>
                <a:ea typeface="HG丸ｺﾞｼｯｸM-PRO" panose="020F0600000000000000" pitchFamily="50" charset="-128"/>
              </a:rPr>
              <a:t>③関係機関等への連絡</a:t>
            </a:r>
            <a:endParaRPr kumimoji="1" lang="en-US" altLang="ja-JP" sz="1400" b="1" dirty="0" smtClean="0">
              <a:latin typeface="HG丸ｺﾞｼｯｸM-PRO" panose="020F0600000000000000" pitchFamily="50" charset="-128"/>
              <a:ea typeface="HG丸ｺﾞｼｯｸM-PRO" panose="020F0600000000000000" pitchFamily="50" charset="-128"/>
            </a:endParaRPr>
          </a:p>
          <a:p>
            <a:r>
              <a:rPr lang="ja-JP" altLang="en-US" sz="1200" dirty="0" smtClean="0">
                <a:latin typeface="HG丸ｺﾞｼｯｸM-PRO" panose="020F0600000000000000" pitchFamily="50" charset="-128"/>
                <a:ea typeface="HG丸ｺﾞｼｯｸM-PRO" panose="020F0600000000000000" pitchFamily="50" charset="-128"/>
              </a:rPr>
              <a:t>　　・施設管理医（協力医）への報告・相談</a:t>
            </a:r>
            <a:endParaRPr lang="en-US" altLang="ja-JP" sz="1200" dirty="0" smtClean="0">
              <a:latin typeface="HG丸ｺﾞｼｯｸM-PRO" panose="020F0600000000000000" pitchFamily="50" charset="-128"/>
              <a:ea typeface="HG丸ｺﾞｼｯｸM-PRO" panose="020F0600000000000000" pitchFamily="50" charset="-128"/>
            </a:endParaRPr>
          </a:p>
          <a:p>
            <a:r>
              <a:rPr lang="ja-JP" altLang="en-US" sz="1200" dirty="0" smtClean="0">
                <a:latin typeface="HG丸ｺﾞｼｯｸM-PRO" panose="020F0600000000000000" pitchFamily="50" charset="-128"/>
                <a:ea typeface="HG丸ｺﾞｼｯｸM-PRO" panose="020F0600000000000000" pitchFamily="50" charset="-128"/>
              </a:rPr>
              <a:t>　　・</a:t>
            </a:r>
            <a:r>
              <a:rPr kumimoji="1" lang="ja-JP" altLang="en-US" sz="1200" dirty="0" smtClean="0">
                <a:latin typeface="HG丸ｺﾞｼｯｸM-PRO" panose="020F0600000000000000" pitchFamily="50" charset="-128"/>
                <a:ea typeface="HG丸ｺﾞｼｯｸM-PRO" panose="020F0600000000000000" pitchFamily="50" charset="-128"/>
              </a:rPr>
              <a:t>利用者家族への連絡</a:t>
            </a:r>
            <a:r>
              <a:rPr lang="en-US" altLang="ja-JP" sz="1200" dirty="0" smtClean="0">
                <a:latin typeface="HG丸ｺﾞｼｯｸM-PRO" panose="020F0600000000000000" pitchFamily="50" charset="-128"/>
                <a:ea typeface="HG丸ｺﾞｼｯｸM-PRO" panose="020F0600000000000000" pitchFamily="50" charset="-128"/>
              </a:rPr>
              <a:t>:</a:t>
            </a:r>
            <a:r>
              <a:rPr lang="ja-JP" altLang="en-US" sz="1200" dirty="0" smtClean="0">
                <a:latin typeface="HG丸ｺﾞｼｯｸM-PRO" panose="020F0600000000000000" pitchFamily="50" charset="-128"/>
                <a:ea typeface="HG丸ｺﾞｼｯｸM-PRO" panose="020F0600000000000000" pitchFamily="50" charset="-128"/>
              </a:rPr>
              <a:t>発生状況を説明し，健康調査や二次感染予防について協力を依</a:t>
            </a:r>
            <a:endParaRPr lang="en-US" altLang="ja-JP" sz="1200" dirty="0" smtClean="0">
              <a:latin typeface="HG丸ｺﾞｼｯｸM-PRO" panose="020F0600000000000000" pitchFamily="50" charset="-128"/>
              <a:ea typeface="HG丸ｺﾞｼｯｸM-PRO" panose="020F0600000000000000" pitchFamily="50" charset="-128"/>
            </a:endParaRPr>
          </a:p>
          <a:p>
            <a:r>
              <a:rPr lang="en-US" altLang="ja-JP" sz="1200" dirty="0">
                <a:latin typeface="HG丸ｺﾞｼｯｸM-PRO" panose="020F0600000000000000" pitchFamily="50" charset="-128"/>
                <a:ea typeface="HG丸ｺﾞｼｯｸM-PRO" panose="020F0600000000000000" pitchFamily="50" charset="-128"/>
              </a:rPr>
              <a:t> </a:t>
            </a:r>
            <a:r>
              <a:rPr lang="en-US" altLang="ja-JP" sz="1200" dirty="0" smtClean="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頼する。</a:t>
            </a:r>
            <a:endParaRPr kumimoji="1" lang="en-US" altLang="ja-JP" sz="1200" dirty="0" smtClean="0">
              <a:latin typeface="HG丸ｺﾞｼｯｸM-PRO" panose="020F0600000000000000" pitchFamily="50" charset="-128"/>
              <a:ea typeface="HG丸ｺﾞｼｯｸM-PRO" panose="020F0600000000000000" pitchFamily="50" charset="-128"/>
            </a:endParaRPr>
          </a:p>
          <a:p>
            <a:r>
              <a:rPr lang="ja-JP" altLang="en-US" sz="1200" dirty="0" smtClean="0">
                <a:latin typeface="HG丸ｺﾞｼｯｸM-PRO" panose="020F0600000000000000" pitchFamily="50" charset="-128"/>
                <a:ea typeface="HG丸ｺﾞｼｯｸM-PRO" panose="020F0600000000000000" pitchFamily="50" charset="-128"/>
              </a:rPr>
              <a:t>　　・保健所及び所管部署へ連絡　</a:t>
            </a:r>
            <a:endParaRPr lang="en-US" altLang="ja-JP" sz="1200" dirty="0">
              <a:latin typeface="HG丸ｺﾞｼｯｸM-PRO" panose="020F0600000000000000" pitchFamily="50" charset="-128"/>
              <a:ea typeface="HG丸ｺﾞｼｯｸM-PRO" panose="020F0600000000000000" pitchFamily="50" charset="-128"/>
            </a:endParaRPr>
          </a:p>
        </p:txBody>
      </p:sp>
      <p:sp>
        <p:nvSpPr>
          <p:cNvPr id="9" name="下矢印 8"/>
          <p:cNvSpPr/>
          <p:nvPr/>
        </p:nvSpPr>
        <p:spPr>
          <a:xfrm>
            <a:off x="2447440" y="2449077"/>
            <a:ext cx="1008112" cy="344917"/>
          </a:xfrm>
          <a:prstGeom prst="downArrow">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下矢印 9"/>
          <p:cNvSpPr/>
          <p:nvPr/>
        </p:nvSpPr>
        <p:spPr>
          <a:xfrm>
            <a:off x="2411625" y="3800872"/>
            <a:ext cx="1152128" cy="353430"/>
          </a:xfrm>
          <a:prstGeom prst="downArrow">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角丸四角形 11"/>
          <p:cNvSpPr/>
          <p:nvPr/>
        </p:nvSpPr>
        <p:spPr>
          <a:xfrm>
            <a:off x="217657" y="8587843"/>
            <a:ext cx="6427611" cy="118969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400" dirty="0" smtClean="0">
                <a:solidFill>
                  <a:schemeClr val="tx1"/>
                </a:solidFill>
                <a:latin typeface="HG丸ｺﾞｼｯｸM-PRO" panose="020F0600000000000000" pitchFamily="50" charset="-128"/>
                <a:ea typeface="HG丸ｺﾞｼｯｸM-PRO" panose="020F0600000000000000" pitchFamily="50" charset="-128"/>
              </a:rPr>
              <a:t>〈</a:t>
            </a:r>
            <a:r>
              <a:rPr kumimoji="1" lang="ja-JP" altLang="en-US" sz="1400" dirty="0" smtClean="0">
                <a:solidFill>
                  <a:schemeClr val="tx1"/>
                </a:solidFill>
                <a:latin typeface="HG丸ｺﾞｼｯｸM-PRO" panose="020F0600000000000000" pitchFamily="50" charset="-128"/>
                <a:ea typeface="HG丸ｺﾞｼｯｸM-PRO" panose="020F0600000000000000" pitchFamily="50" charset="-128"/>
              </a:rPr>
              <a:t>報告基準</a:t>
            </a:r>
            <a:r>
              <a:rPr kumimoji="1" lang="en-US" altLang="ja-JP" sz="1400" dirty="0" smtClean="0">
                <a:solidFill>
                  <a:schemeClr val="tx1"/>
                </a:solidFill>
                <a:latin typeface="HG丸ｺﾞｼｯｸM-PRO" panose="020F0600000000000000" pitchFamily="50" charset="-128"/>
                <a:ea typeface="HG丸ｺﾞｼｯｸM-PRO" panose="020F0600000000000000" pitchFamily="50" charset="-128"/>
              </a:rPr>
              <a:t>〉</a:t>
            </a:r>
          </a:p>
          <a:p>
            <a:r>
              <a:rPr lang="ja-JP" altLang="en-US" sz="1400" dirty="0" smtClean="0">
                <a:solidFill>
                  <a:schemeClr val="tx1"/>
                </a:solidFill>
                <a:latin typeface="HG丸ｺﾞｼｯｸM-PRO" panose="020F0600000000000000" pitchFamily="50" charset="-128"/>
                <a:ea typeface="HG丸ｺﾞｼｯｸM-PRO" panose="020F0600000000000000" pitchFamily="50" charset="-128"/>
              </a:rPr>
              <a:t>ア　ノロウイルスによる感染性胃腸炎と診断された又はノロウイルスの感染</a:t>
            </a:r>
            <a:endParaRPr lang="en-US" altLang="ja-JP" sz="1400" dirty="0" smtClean="0">
              <a:solidFill>
                <a:schemeClr val="tx1"/>
              </a:solidFill>
              <a:latin typeface="HG丸ｺﾞｼｯｸM-PRO" panose="020F0600000000000000" pitchFamily="50" charset="-128"/>
              <a:ea typeface="HG丸ｺﾞｼｯｸM-PRO" panose="020F0600000000000000" pitchFamily="50" charset="-128"/>
            </a:endParaRPr>
          </a:p>
          <a:p>
            <a:r>
              <a:rPr lang="en-US" altLang="ja-JP" sz="1400" dirty="0">
                <a:solidFill>
                  <a:schemeClr val="tx1"/>
                </a:solidFill>
                <a:latin typeface="HG丸ｺﾞｼｯｸM-PRO" panose="020F0600000000000000" pitchFamily="50" charset="-128"/>
                <a:ea typeface="HG丸ｺﾞｼｯｸM-PRO" panose="020F0600000000000000" pitchFamily="50" charset="-128"/>
              </a:rPr>
              <a:t> </a:t>
            </a:r>
            <a:r>
              <a:rPr lang="en-US" altLang="ja-JP" sz="1400" dirty="0" smtClean="0">
                <a:solidFill>
                  <a:schemeClr val="tx1"/>
                </a:solidFill>
                <a:latin typeface="HG丸ｺﾞｼｯｸM-PRO" panose="020F0600000000000000" pitchFamily="50" charset="-128"/>
                <a:ea typeface="HG丸ｺﾞｼｯｸM-PRO" panose="020F0600000000000000" pitchFamily="50" charset="-128"/>
              </a:rPr>
              <a:t>  </a:t>
            </a:r>
            <a:r>
              <a:rPr lang="ja-JP" altLang="en-US" sz="1400" dirty="0" smtClean="0">
                <a:solidFill>
                  <a:schemeClr val="tx1"/>
                </a:solidFill>
                <a:latin typeface="HG丸ｺﾞｼｯｸM-PRO" panose="020F0600000000000000" pitchFamily="50" charset="-128"/>
                <a:ea typeface="HG丸ｺﾞｼｯｸM-PRO" panose="020F0600000000000000" pitchFamily="50" charset="-128"/>
              </a:rPr>
              <a:t>が疑われる死亡者又は重篤患者が１週間以内に２名以上発生した場合</a:t>
            </a:r>
            <a:endParaRPr lang="en-US" altLang="ja-JP" sz="1400" dirty="0" smtClean="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1400" dirty="0" smtClean="0">
                <a:solidFill>
                  <a:schemeClr val="tx1"/>
                </a:solidFill>
                <a:latin typeface="HG丸ｺﾞｼｯｸM-PRO" panose="020F0600000000000000" pitchFamily="50" charset="-128"/>
                <a:ea typeface="HG丸ｺﾞｼｯｸM-PRO" panose="020F0600000000000000" pitchFamily="50" charset="-128"/>
              </a:rPr>
              <a:t>イ　ノロウイルスの感染が疑われる者が１０名以上又は全利用者の半数以上</a:t>
            </a:r>
            <a:endParaRPr kumimoji="1" lang="en-US" altLang="ja-JP" sz="1400" dirty="0" smtClean="0">
              <a:solidFill>
                <a:schemeClr val="tx1"/>
              </a:solidFill>
              <a:latin typeface="HG丸ｺﾞｼｯｸM-PRO" panose="020F0600000000000000" pitchFamily="50" charset="-128"/>
              <a:ea typeface="HG丸ｺﾞｼｯｸM-PRO" panose="020F0600000000000000" pitchFamily="50" charset="-128"/>
            </a:endParaRPr>
          </a:p>
          <a:p>
            <a:r>
              <a:rPr lang="en-US" altLang="ja-JP" sz="1400" dirty="0">
                <a:solidFill>
                  <a:schemeClr val="tx1"/>
                </a:solidFill>
                <a:latin typeface="HG丸ｺﾞｼｯｸM-PRO" panose="020F0600000000000000" pitchFamily="50" charset="-128"/>
                <a:ea typeface="HG丸ｺﾞｼｯｸM-PRO" panose="020F0600000000000000" pitchFamily="50" charset="-128"/>
              </a:rPr>
              <a:t> </a:t>
            </a:r>
            <a:r>
              <a:rPr lang="en-US" altLang="ja-JP" sz="1400" dirty="0" smtClean="0">
                <a:solidFill>
                  <a:schemeClr val="tx1"/>
                </a:solidFill>
                <a:latin typeface="HG丸ｺﾞｼｯｸM-PRO" panose="020F0600000000000000" pitchFamily="50" charset="-128"/>
                <a:ea typeface="HG丸ｺﾞｼｯｸM-PRO" panose="020F0600000000000000" pitchFamily="50" charset="-128"/>
              </a:rPr>
              <a:t>  </a:t>
            </a:r>
            <a:r>
              <a:rPr kumimoji="1" lang="ja-JP" altLang="en-US" sz="1400" dirty="0" smtClean="0">
                <a:solidFill>
                  <a:schemeClr val="tx1"/>
                </a:solidFill>
                <a:latin typeface="HG丸ｺﾞｼｯｸM-PRO" panose="020F0600000000000000" pitchFamily="50" charset="-128"/>
                <a:ea typeface="HG丸ｺﾞｼｯｸM-PRO" panose="020F0600000000000000" pitchFamily="50" charset="-128"/>
              </a:rPr>
              <a:t>発生した場合</a:t>
            </a:r>
            <a:endParaRPr kumimoji="1" lang="en-US" altLang="ja-JP" sz="1400" dirty="0" smtClean="0">
              <a:solidFill>
                <a:schemeClr val="tx1"/>
              </a:solidFill>
              <a:latin typeface="HG丸ｺﾞｼｯｸM-PRO" panose="020F0600000000000000" pitchFamily="50" charset="-128"/>
              <a:ea typeface="HG丸ｺﾞｼｯｸM-PRO" panose="020F0600000000000000" pitchFamily="50" charset="-128"/>
            </a:endParaRPr>
          </a:p>
        </p:txBody>
      </p:sp>
      <p:sp>
        <p:nvSpPr>
          <p:cNvPr id="14" name="四角形吹き出し 13"/>
          <p:cNvSpPr/>
          <p:nvPr/>
        </p:nvSpPr>
        <p:spPr>
          <a:xfrm>
            <a:off x="335604" y="5437225"/>
            <a:ext cx="6300633" cy="2985859"/>
          </a:xfrm>
          <a:prstGeom prst="wedgeRectCallout">
            <a:avLst>
              <a:gd name="adj1" fmla="val -28274"/>
              <a:gd name="adj2" fmla="val -55149"/>
            </a:avLst>
          </a:prstGeom>
          <a:noFill/>
          <a:ln w="38100" cmpd="thickThi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b="1" dirty="0">
                <a:solidFill>
                  <a:schemeClr val="tx1"/>
                </a:solidFill>
                <a:latin typeface="HG丸ｺﾞｼｯｸM-PRO" panose="020F0600000000000000" pitchFamily="50" charset="-128"/>
                <a:ea typeface="HG丸ｺﾞｼｯｸM-PRO" panose="020F0600000000000000" pitchFamily="50" charset="-128"/>
              </a:rPr>
              <a:t>【</a:t>
            </a:r>
            <a:r>
              <a:rPr lang="ja-JP" altLang="en-US" sz="1400" b="1" dirty="0">
                <a:solidFill>
                  <a:schemeClr val="tx1"/>
                </a:solidFill>
                <a:latin typeface="HG丸ｺﾞｼｯｸM-PRO" panose="020F0600000000000000" pitchFamily="50" charset="-128"/>
                <a:ea typeface="HG丸ｺﾞｼｯｸM-PRO" panose="020F0600000000000000" pitchFamily="50" charset="-128"/>
              </a:rPr>
              <a:t>保健所への連絡の流れ</a:t>
            </a:r>
            <a:r>
              <a:rPr lang="en-US" altLang="ja-JP" sz="1400" b="1" dirty="0">
                <a:solidFill>
                  <a:schemeClr val="tx1"/>
                </a:solidFill>
                <a:latin typeface="HG丸ｺﾞｼｯｸM-PRO" panose="020F0600000000000000" pitchFamily="50" charset="-128"/>
                <a:ea typeface="HG丸ｺﾞｼｯｸM-PRO" panose="020F0600000000000000" pitchFamily="50" charset="-128"/>
              </a:rPr>
              <a:t>】</a:t>
            </a:r>
            <a:r>
              <a:rPr lang="ja-JP" altLang="en-US" sz="1400" dirty="0">
                <a:solidFill>
                  <a:schemeClr val="tx1"/>
                </a:solidFill>
                <a:latin typeface="HG丸ｺﾞｼｯｸM-PRO" panose="020F0600000000000000" pitchFamily="50" charset="-128"/>
                <a:ea typeface="HG丸ｺﾞｼｯｸM-PRO" panose="020F0600000000000000" pitchFamily="50" charset="-128"/>
              </a:rPr>
              <a:t>＊報告内容は「報告様式」を参照。</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400" dirty="0">
                <a:solidFill>
                  <a:schemeClr val="tx1"/>
                </a:solidFill>
                <a:latin typeface="HG丸ｺﾞｼｯｸM-PRO" panose="020F0600000000000000" pitchFamily="50" charset="-128"/>
                <a:ea typeface="HG丸ｺﾞｼｯｸM-PRO" panose="020F0600000000000000" pitchFamily="50" charset="-128"/>
              </a:rPr>
              <a:t>　　①保健所</a:t>
            </a:r>
            <a:r>
              <a:rPr lang="ja-JP" altLang="en-US" sz="1400" dirty="0" smtClean="0">
                <a:solidFill>
                  <a:schemeClr val="tx1"/>
                </a:solidFill>
                <a:latin typeface="HG丸ｺﾞｼｯｸM-PRO" panose="020F0600000000000000" pitchFamily="50" charset="-128"/>
                <a:ea typeface="HG丸ｺﾞｼｯｸM-PRO" panose="020F0600000000000000" pitchFamily="50" charset="-128"/>
              </a:rPr>
              <a:t>へ</a:t>
            </a:r>
            <a:r>
              <a:rPr lang="ja-JP" altLang="en-US" sz="1400" dirty="0">
                <a:solidFill>
                  <a:schemeClr val="tx1"/>
                </a:solidFill>
                <a:latin typeface="HG丸ｺﾞｼｯｸM-PRO" panose="020F0600000000000000" pitchFamily="50" charset="-128"/>
                <a:ea typeface="HG丸ｺﾞｼｯｸM-PRO" panose="020F0600000000000000" pitchFamily="50" charset="-128"/>
              </a:rPr>
              <a:t>電話</a:t>
            </a:r>
            <a:endParaRPr lang="en-US" altLang="ja-JP" sz="1400" dirty="0" smtClean="0">
              <a:solidFill>
                <a:schemeClr val="tx1"/>
              </a:solidFill>
              <a:latin typeface="HG丸ｺﾞｼｯｸM-PRO" panose="020F0600000000000000" pitchFamily="50" charset="-128"/>
              <a:ea typeface="HG丸ｺﾞｼｯｸM-PRO" panose="020F0600000000000000" pitchFamily="50" charset="-128"/>
            </a:endParaRPr>
          </a:p>
          <a:p>
            <a:endParaRPr lang="en-US" altLang="ja-JP" sz="1400" dirty="0" smtClean="0">
              <a:solidFill>
                <a:schemeClr val="tx1"/>
              </a:solidFill>
              <a:latin typeface="HG丸ｺﾞｼｯｸM-PRO" panose="020F0600000000000000" pitchFamily="50" charset="-128"/>
              <a:ea typeface="HG丸ｺﾞｼｯｸM-PRO" panose="020F0600000000000000" pitchFamily="50" charset="-128"/>
            </a:endParaRPr>
          </a:p>
          <a:p>
            <a:r>
              <a:rPr lang="ja-JP" altLang="en-US" sz="1400" b="1" dirty="0" smtClean="0">
                <a:solidFill>
                  <a:schemeClr val="tx1"/>
                </a:solidFill>
                <a:latin typeface="HG丸ｺﾞｼｯｸM-PRO" panose="020F0600000000000000" pitchFamily="50" charset="-128"/>
                <a:ea typeface="HG丸ｺﾞｼｯｸM-PRO" panose="020F0600000000000000" pitchFamily="50" charset="-128"/>
              </a:rPr>
              <a:t>       </a:t>
            </a:r>
            <a:endParaRPr lang="en-US" altLang="ja-JP" sz="1400" b="1" dirty="0" smtClean="0">
              <a:solidFill>
                <a:schemeClr val="tx1"/>
              </a:solidFill>
              <a:latin typeface="HG丸ｺﾞｼｯｸM-PRO" panose="020F0600000000000000" pitchFamily="50" charset="-128"/>
              <a:ea typeface="HG丸ｺﾞｼｯｸM-PRO" panose="020F0600000000000000" pitchFamily="50" charset="-128"/>
            </a:endParaRPr>
          </a:p>
          <a:p>
            <a:endParaRPr lang="en-US" altLang="ja-JP" sz="1400" b="1" dirty="0">
              <a:solidFill>
                <a:schemeClr val="tx1"/>
              </a:solidFill>
              <a:latin typeface="HG丸ｺﾞｼｯｸM-PRO" panose="020F0600000000000000" pitchFamily="50" charset="-128"/>
              <a:ea typeface="HG丸ｺﾞｼｯｸM-PRO" panose="020F0600000000000000" pitchFamily="50" charset="-128"/>
            </a:endParaRPr>
          </a:p>
          <a:p>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r>
              <a:rPr lang="en-US" altLang="ja-JP" sz="1400" dirty="0" smtClean="0">
                <a:solidFill>
                  <a:schemeClr val="tx1"/>
                </a:solidFill>
                <a:latin typeface="HG丸ｺﾞｼｯｸM-PRO" panose="020F0600000000000000" pitchFamily="50" charset="-128"/>
                <a:ea typeface="HG丸ｺﾞｼｯｸM-PRO" panose="020F0600000000000000" pitchFamily="50" charset="-128"/>
              </a:rPr>
              <a:t>   </a:t>
            </a:r>
            <a:r>
              <a:rPr lang="ja-JP" altLang="en-US" sz="1400" dirty="0" smtClean="0">
                <a:solidFill>
                  <a:schemeClr val="tx1"/>
                </a:solidFill>
                <a:latin typeface="HG丸ｺﾞｼｯｸM-PRO" panose="020F0600000000000000" pitchFamily="50" charset="-128"/>
                <a:ea typeface="HG丸ｺﾞｼｯｸM-PRO" panose="020F0600000000000000" pitchFamily="50" charset="-128"/>
              </a:rPr>
              <a:t>　②</a:t>
            </a:r>
            <a:r>
              <a:rPr lang="ja-JP" altLang="en-US" sz="1400" dirty="0">
                <a:solidFill>
                  <a:schemeClr val="tx1"/>
                </a:solidFill>
                <a:latin typeface="HG丸ｺﾞｼｯｸM-PRO" panose="020F0600000000000000" pitchFamily="50" charset="-128"/>
                <a:ea typeface="HG丸ｺﾞｼｯｸM-PRO" panose="020F0600000000000000" pitchFamily="50" charset="-128"/>
              </a:rPr>
              <a:t>発生報告書・有症者名簿を保健所へＦＡＸする。</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400" dirty="0">
                <a:solidFill>
                  <a:schemeClr val="tx1"/>
                </a:solidFill>
                <a:latin typeface="HG丸ｺﾞｼｯｸM-PRO" panose="020F0600000000000000" pitchFamily="50" charset="-128"/>
                <a:ea typeface="HG丸ｺﾞｼｯｸM-PRO" panose="020F0600000000000000" pitchFamily="50" charset="-128"/>
              </a:rPr>
              <a:t>　　③保健所による調査の実施：事前に施設平面図を用意する。</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400" dirty="0">
                <a:solidFill>
                  <a:schemeClr val="tx1"/>
                </a:solidFill>
                <a:latin typeface="HG丸ｺﾞｼｯｸM-PRO" panose="020F0600000000000000" pitchFamily="50" charset="-128"/>
                <a:ea typeface="HG丸ｺﾞｼｯｸM-PRO" panose="020F0600000000000000" pitchFamily="50" charset="-128"/>
              </a:rPr>
              <a:t>　　④必要時，有症者の便検査をする。</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400" dirty="0">
                <a:solidFill>
                  <a:schemeClr val="tx1"/>
                </a:solidFill>
                <a:latin typeface="HG丸ｺﾞｼｯｸM-PRO" panose="020F0600000000000000" pitchFamily="50" charset="-128"/>
                <a:ea typeface="HG丸ｺﾞｼｯｸM-PRO" panose="020F0600000000000000" pitchFamily="50" charset="-128"/>
              </a:rPr>
              <a:t>　　⑤報道発表（施設名は公表しない）</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400" dirty="0">
                <a:solidFill>
                  <a:schemeClr val="tx1"/>
                </a:solidFill>
                <a:latin typeface="HG丸ｺﾞｼｯｸM-PRO" panose="020F0600000000000000" pitchFamily="50" charset="-128"/>
                <a:ea typeface="HG丸ｺﾞｼｯｸM-PRO" panose="020F0600000000000000" pitchFamily="50" charset="-128"/>
              </a:rPr>
              <a:t>　　⑥報道発表以降も，新たな発生があれば保健所へ追加報告</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400" dirty="0">
                <a:solidFill>
                  <a:schemeClr val="tx1"/>
                </a:solidFill>
                <a:latin typeface="HG丸ｺﾞｼｯｸM-PRO" panose="020F0600000000000000" pitchFamily="50" charset="-128"/>
                <a:ea typeface="HG丸ｺﾞｼｯｸM-PRO" panose="020F0600000000000000" pitchFamily="50" charset="-128"/>
              </a:rPr>
              <a:t>　　⑦新たな発生が「連続７日間」なければ終息</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400" dirty="0">
                <a:solidFill>
                  <a:schemeClr val="tx1"/>
                </a:solidFill>
                <a:latin typeface="HG丸ｺﾞｼｯｸM-PRO" panose="020F0600000000000000" pitchFamily="50" charset="-128"/>
                <a:ea typeface="HG丸ｺﾞｼｯｸM-PRO" panose="020F0600000000000000" pitchFamily="50" charset="-128"/>
              </a:rPr>
              <a:t>　　　　</a:t>
            </a:r>
            <a:r>
              <a:rPr lang="en-US" altLang="ja-JP" sz="1400" dirty="0">
                <a:solidFill>
                  <a:schemeClr val="tx1"/>
                </a:solidFill>
                <a:latin typeface="HG丸ｺﾞｼｯｸM-PRO" panose="020F0600000000000000" pitchFamily="50" charset="-128"/>
                <a:ea typeface="HG丸ｺﾞｼｯｸM-PRO" panose="020F0600000000000000" pitchFamily="50" charset="-128"/>
              </a:rPr>
              <a:t>※</a:t>
            </a:r>
            <a:r>
              <a:rPr lang="ja-JP" altLang="en-US" sz="1400" dirty="0">
                <a:solidFill>
                  <a:schemeClr val="tx1"/>
                </a:solidFill>
                <a:latin typeface="HG丸ｺﾞｼｯｸM-PRO" panose="020F0600000000000000" pitchFamily="50" charset="-128"/>
                <a:ea typeface="HG丸ｺﾞｼｯｸM-PRO" panose="020F0600000000000000" pitchFamily="50" charset="-128"/>
              </a:rPr>
              <a:t>終息後も２～３週間は対策を継続</a:t>
            </a:r>
            <a:r>
              <a:rPr lang="ja-JP" altLang="en-US" sz="1400" dirty="0" smtClean="0">
                <a:solidFill>
                  <a:schemeClr val="tx1"/>
                </a:solidFill>
                <a:latin typeface="HG丸ｺﾞｼｯｸM-PRO" panose="020F0600000000000000" pitchFamily="50" charset="-128"/>
                <a:ea typeface="HG丸ｺﾞｼｯｸM-PRO" panose="020F0600000000000000" pitchFamily="50" charset="-128"/>
              </a:rPr>
              <a:t>。</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p:txBody>
      </p:sp>
      <p:sp>
        <p:nvSpPr>
          <p:cNvPr id="3" name="角丸四角形 2"/>
          <p:cNvSpPr/>
          <p:nvPr/>
        </p:nvSpPr>
        <p:spPr>
          <a:xfrm>
            <a:off x="587588" y="6020001"/>
            <a:ext cx="5735929" cy="720080"/>
          </a:xfrm>
          <a:prstGeom prst="roundRect">
            <a:avLst/>
          </a:prstGeom>
          <a:solidFill>
            <a:schemeClr val="accent6">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latin typeface="HG丸ｺﾞｼｯｸM-PRO" panose="020F0600000000000000" pitchFamily="50" charset="-128"/>
                <a:ea typeface="HG丸ｺﾞｼｯｸM-PRO" panose="020F0600000000000000" pitchFamily="50" charset="-128"/>
              </a:rPr>
              <a:t>　</a:t>
            </a:r>
            <a:r>
              <a:rPr lang="ja-JP" altLang="en-US" sz="1400" b="1" dirty="0">
                <a:solidFill>
                  <a:schemeClr val="tx1"/>
                </a:solidFill>
                <a:latin typeface="HG丸ｺﾞｼｯｸM-PRO" panose="020F0600000000000000" pitchFamily="50" charset="-128"/>
                <a:ea typeface="HG丸ｺﾞｼｯｸM-PRO" panose="020F0600000000000000" pitchFamily="50" charset="-128"/>
              </a:rPr>
              <a:t>旭川市保健所健康推進課　　電話（直通）：２５－９８４８</a:t>
            </a:r>
            <a:endParaRPr lang="en-US" altLang="ja-JP" sz="1400" b="1" dirty="0">
              <a:solidFill>
                <a:schemeClr val="tx1"/>
              </a:solidFill>
              <a:latin typeface="HG丸ｺﾞｼｯｸM-PRO" panose="020F0600000000000000" pitchFamily="50" charset="-128"/>
              <a:ea typeface="HG丸ｺﾞｼｯｸM-PRO" panose="020F0600000000000000" pitchFamily="50" charset="-128"/>
            </a:endParaRPr>
          </a:p>
          <a:p>
            <a:r>
              <a:rPr lang="ja-JP" altLang="en-US" sz="1400" b="1" dirty="0">
                <a:solidFill>
                  <a:schemeClr val="tx1"/>
                </a:solidFill>
                <a:latin typeface="HG丸ｺﾞｼｯｸM-PRO" panose="020F0600000000000000" pitchFamily="50" charset="-128"/>
                <a:ea typeface="HG丸ｺﾞｼｯｸM-PRO" panose="020F0600000000000000" pitchFamily="50" charset="-128"/>
              </a:rPr>
              <a:t>　　　　　　　　　　　　　　</a:t>
            </a:r>
            <a:r>
              <a:rPr lang="ja-JP" altLang="en-US" sz="1400" b="1" dirty="0" smtClean="0">
                <a:solidFill>
                  <a:schemeClr val="tx1"/>
                </a:solidFill>
                <a:latin typeface="HG丸ｺﾞｼｯｸM-PRO" panose="020F0600000000000000" pitchFamily="50" charset="-128"/>
                <a:ea typeface="HG丸ｺﾞｼｯｸM-PRO" panose="020F0600000000000000" pitchFamily="50" charset="-128"/>
              </a:rPr>
              <a:t>ＦＡＸ</a:t>
            </a:r>
            <a:r>
              <a:rPr lang="ja-JP" altLang="en-US" sz="1400" b="1" dirty="0">
                <a:solidFill>
                  <a:schemeClr val="tx1"/>
                </a:solidFill>
                <a:latin typeface="HG丸ｺﾞｼｯｸM-PRO" panose="020F0600000000000000" pitchFamily="50" charset="-128"/>
                <a:ea typeface="HG丸ｺﾞｼｯｸM-PRO" panose="020F0600000000000000" pitchFamily="50" charset="-128"/>
              </a:rPr>
              <a:t>：２６－７７３３</a:t>
            </a:r>
            <a:endParaRPr lang="en-US" altLang="ja-JP" sz="1400" b="1" dirty="0">
              <a:solidFill>
                <a:schemeClr val="tx1"/>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6566603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表 11"/>
          <p:cNvGraphicFramePr>
            <a:graphicFrameLocks noGrp="1"/>
          </p:cNvGraphicFramePr>
          <p:nvPr>
            <p:extLst>
              <p:ext uri="{D42A27DB-BD31-4B8C-83A1-F6EECF244321}">
                <p14:modId xmlns:p14="http://schemas.microsoft.com/office/powerpoint/2010/main" val="539201698"/>
              </p:ext>
            </p:extLst>
          </p:nvPr>
        </p:nvGraphicFramePr>
        <p:xfrm>
          <a:off x="124320" y="1709727"/>
          <a:ext cx="6630658" cy="1941773"/>
        </p:xfrm>
        <a:graphic>
          <a:graphicData uri="http://schemas.openxmlformats.org/drawingml/2006/table">
            <a:tbl>
              <a:tblPr firstRow="1" firstCol="1" bandRow="1">
                <a:tableStyleId>{5C22544A-7EE6-4342-B048-85BDC9FD1C3A}</a:tableStyleId>
              </a:tblPr>
              <a:tblGrid>
                <a:gridCol w="2134081"/>
                <a:gridCol w="1152128"/>
                <a:gridCol w="3344449"/>
              </a:tblGrid>
              <a:tr h="273968">
                <a:tc>
                  <a:txBody>
                    <a:bodyPr/>
                    <a:lstStyle/>
                    <a:p>
                      <a:pPr algn="ctr">
                        <a:spcAft>
                          <a:spcPts val="0"/>
                        </a:spcAft>
                      </a:pPr>
                      <a:r>
                        <a:rPr lang="ja-JP" sz="1100" kern="100" dirty="0">
                          <a:effectLst/>
                          <a:latin typeface="HG丸ｺﾞｼｯｸM-PRO" panose="020F0600000000000000" pitchFamily="50" charset="-128"/>
                          <a:ea typeface="HG丸ｺﾞｼｯｸM-PRO" panose="020F0600000000000000" pitchFamily="50" charset="-128"/>
                        </a:rPr>
                        <a:t>対象</a:t>
                      </a:r>
                      <a:endParaRPr lang="ja-JP" sz="1100" kern="100" dirty="0">
                        <a:effectLst/>
                        <a:latin typeface="HG丸ｺﾞｼｯｸM-PRO" panose="020F0600000000000000" pitchFamily="50" charset="-128"/>
                        <a:ea typeface="HG丸ｺﾞｼｯｸM-PRO" panose="020F0600000000000000" pitchFamily="50" charset="-128"/>
                        <a:cs typeface="Times New Roman"/>
                      </a:endParaRPr>
                    </a:p>
                  </a:txBody>
                  <a:tcPr marL="67813" marR="67813" marT="0" marB="0"/>
                </a:tc>
                <a:tc>
                  <a:txBody>
                    <a:bodyPr/>
                    <a:lstStyle/>
                    <a:p>
                      <a:pPr algn="ctr">
                        <a:spcAft>
                          <a:spcPts val="0"/>
                        </a:spcAft>
                      </a:pPr>
                      <a:r>
                        <a:rPr lang="ja-JP" sz="1100" kern="100" dirty="0">
                          <a:effectLst/>
                          <a:latin typeface="HG丸ｺﾞｼｯｸM-PRO" panose="020F0600000000000000" pitchFamily="50" charset="-128"/>
                          <a:ea typeface="HG丸ｺﾞｼｯｸM-PRO" panose="020F0600000000000000" pitchFamily="50" charset="-128"/>
                        </a:rPr>
                        <a:t>濃度・希釈倍率</a:t>
                      </a:r>
                      <a:endParaRPr lang="ja-JP" sz="1100" kern="100" dirty="0">
                        <a:effectLst/>
                        <a:latin typeface="HG丸ｺﾞｼｯｸM-PRO" panose="020F0600000000000000" pitchFamily="50" charset="-128"/>
                        <a:ea typeface="HG丸ｺﾞｼｯｸM-PRO" panose="020F0600000000000000" pitchFamily="50" charset="-128"/>
                        <a:cs typeface="Times New Roman"/>
                      </a:endParaRPr>
                    </a:p>
                  </a:txBody>
                  <a:tcPr marL="67813" marR="67813" marT="0" marB="0"/>
                </a:tc>
                <a:tc>
                  <a:txBody>
                    <a:bodyPr/>
                    <a:lstStyle/>
                    <a:p>
                      <a:pPr algn="ctr">
                        <a:spcAft>
                          <a:spcPts val="0"/>
                        </a:spcAft>
                      </a:pPr>
                      <a:r>
                        <a:rPr lang="ja-JP" sz="1100" kern="100" dirty="0">
                          <a:effectLst/>
                          <a:latin typeface="HG丸ｺﾞｼｯｸM-PRO" panose="020F0600000000000000" pitchFamily="50" charset="-128"/>
                          <a:ea typeface="HG丸ｺﾞｼｯｸM-PRO" panose="020F0600000000000000" pitchFamily="50" charset="-128"/>
                        </a:rPr>
                        <a:t>希釈方法</a:t>
                      </a:r>
                      <a:endParaRPr lang="ja-JP" sz="1100" kern="100" dirty="0">
                        <a:effectLst/>
                        <a:latin typeface="HG丸ｺﾞｼｯｸM-PRO" panose="020F0600000000000000" pitchFamily="50" charset="-128"/>
                        <a:ea typeface="HG丸ｺﾞｼｯｸM-PRO" panose="020F0600000000000000" pitchFamily="50" charset="-128"/>
                        <a:cs typeface="Times New Roman"/>
                      </a:endParaRPr>
                    </a:p>
                  </a:txBody>
                  <a:tcPr marL="67813" marR="67813" marT="0" marB="0"/>
                </a:tc>
              </a:tr>
              <a:tr h="858901">
                <a:tc>
                  <a:txBody>
                    <a:bodyPr/>
                    <a:lstStyle/>
                    <a:p>
                      <a:pPr algn="l">
                        <a:spcAft>
                          <a:spcPts val="0"/>
                        </a:spcAft>
                      </a:pPr>
                      <a:endParaRPr lang="en-US" altLang="ja-JP" sz="1100" kern="100" dirty="0" smtClean="0">
                        <a:effectLst/>
                        <a:latin typeface="HG丸ｺﾞｼｯｸM-PRO" panose="020F0600000000000000" pitchFamily="50" charset="-128"/>
                        <a:ea typeface="HG丸ｺﾞｼｯｸM-PRO" panose="020F0600000000000000" pitchFamily="50" charset="-128"/>
                      </a:endParaRPr>
                    </a:p>
                    <a:p>
                      <a:pPr algn="l">
                        <a:spcAft>
                          <a:spcPts val="0"/>
                        </a:spcAft>
                      </a:pPr>
                      <a:r>
                        <a:rPr lang="ja-JP" sz="1100" kern="100" dirty="0" smtClean="0">
                          <a:effectLst/>
                          <a:latin typeface="HG丸ｺﾞｼｯｸM-PRO" panose="020F0600000000000000" pitchFamily="50" charset="-128"/>
                          <a:ea typeface="HG丸ｺﾞｼｯｸM-PRO" panose="020F0600000000000000" pitchFamily="50" charset="-128"/>
                        </a:rPr>
                        <a:t>○便</a:t>
                      </a:r>
                      <a:r>
                        <a:rPr lang="ja-JP" sz="1100" kern="100" dirty="0">
                          <a:effectLst/>
                          <a:latin typeface="HG丸ｺﾞｼｯｸM-PRO" panose="020F0600000000000000" pitchFamily="50" charset="-128"/>
                          <a:ea typeface="HG丸ｺﾞｼｯｸM-PRO" panose="020F0600000000000000" pitchFamily="50" charset="-128"/>
                        </a:rPr>
                        <a:t>や吐物が付着した床等</a:t>
                      </a:r>
                    </a:p>
                    <a:p>
                      <a:pPr algn="l">
                        <a:spcAft>
                          <a:spcPts val="0"/>
                        </a:spcAft>
                      </a:pPr>
                      <a:r>
                        <a:rPr lang="ja-JP" sz="1100" kern="100" dirty="0">
                          <a:effectLst/>
                          <a:latin typeface="HG丸ｺﾞｼｯｸM-PRO" panose="020F0600000000000000" pitchFamily="50" charset="-128"/>
                          <a:ea typeface="HG丸ｺﾞｼｯｸM-PRO" panose="020F0600000000000000" pitchFamily="50" charset="-128"/>
                        </a:rPr>
                        <a:t>○衣類などの漬け置き</a:t>
                      </a:r>
                      <a:endParaRPr lang="ja-JP" sz="1100" kern="100" dirty="0">
                        <a:effectLst/>
                        <a:latin typeface="HG丸ｺﾞｼｯｸM-PRO" panose="020F0600000000000000" pitchFamily="50" charset="-128"/>
                        <a:ea typeface="HG丸ｺﾞｼｯｸM-PRO" panose="020F0600000000000000" pitchFamily="50" charset="-128"/>
                        <a:cs typeface="Times New Roman"/>
                      </a:endParaRPr>
                    </a:p>
                  </a:txBody>
                  <a:tcPr marL="67813" marR="67813" marT="0" marB="0"/>
                </a:tc>
                <a:tc>
                  <a:txBody>
                    <a:bodyPr/>
                    <a:lstStyle/>
                    <a:p>
                      <a:pPr algn="ctr">
                        <a:spcAft>
                          <a:spcPts val="0"/>
                        </a:spcAft>
                      </a:pPr>
                      <a:endParaRPr lang="en-US" sz="1100" kern="100" dirty="0" smtClean="0">
                        <a:effectLst/>
                        <a:latin typeface="HG丸ｺﾞｼｯｸM-PRO" panose="020F0600000000000000" pitchFamily="50" charset="-128"/>
                        <a:ea typeface="HG丸ｺﾞｼｯｸM-PRO" panose="020F0600000000000000" pitchFamily="50" charset="-128"/>
                      </a:endParaRPr>
                    </a:p>
                    <a:p>
                      <a:pPr algn="ctr">
                        <a:spcAft>
                          <a:spcPts val="0"/>
                        </a:spcAft>
                      </a:pPr>
                      <a:r>
                        <a:rPr lang="en-US" sz="1100" kern="100" dirty="0" smtClean="0">
                          <a:effectLst/>
                          <a:latin typeface="HG丸ｺﾞｼｯｸM-PRO" panose="020F0600000000000000" pitchFamily="50" charset="-128"/>
                          <a:ea typeface="HG丸ｺﾞｼｯｸM-PRO" panose="020F0600000000000000" pitchFamily="50" charset="-128"/>
                        </a:rPr>
                        <a:t>1000ppm</a:t>
                      </a:r>
                      <a:r>
                        <a:rPr lang="ja-JP" sz="1100" kern="100" dirty="0">
                          <a:effectLst/>
                          <a:latin typeface="HG丸ｺﾞｼｯｸM-PRO" panose="020F0600000000000000" pitchFamily="50" charset="-128"/>
                          <a:ea typeface="HG丸ｺﾞｼｯｸM-PRO" panose="020F0600000000000000" pitchFamily="50" charset="-128"/>
                        </a:rPr>
                        <a:t>（</a:t>
                      </a:r>
                      <a:r>
                        <a:rPr lang="en-US" sz="1100" kern="100" dirty="0">
                          <a:effectLst/>
                          <a:latin typeface="HG丸ｺﾞｼｯｸM-PRO" panose="020F0600000000000000" pitchFamily="50" charset="-128"/>
                          <a:ea typeface="HG丸ｺﾞｼｯｸM-PRO" panose="020F0600000000000000" pitchFamily="50" charset="-128"/>
                        </a:rPr>
                        <a:t>0.1</a:t>
                      </a:r>
                      <a:r>
                        <a:rPr lang="ja-JP" sz="1100" kern="100" dirty="0">
                          <a:effectLst/>
                          <a:latin typeface="HG丸ｺﾞｼｯｸM-PRO" panose="020F0600000000000000" pitchFamily="50" charset="-128"/>
                          <a:ea typeface="HG丸ｺﾞｼｯｸM-PRO" panose="020F0600000000000000" pitchFamily="50" charset="-128"/>
                        </a:rPr>
                        <a:t>％）</a:t>
                      </a:r>
                    </a:p>
                    <a:p>
                      <a:pPr algn="ctr">
                        <a:spcAft>
                          <a:spcPts val="0"/>
                        </a:spcAft>
                      </a:pPr>
                      <a:r>
                        <a:rPr lang="en-US" sz="1100" kern="100" dirty="0">
                          <a:effectLst/>
                          <a:latin typeface="HG丸ｺﾞｼｯｸM-PRO" panose="020F0600000000000000" pitchFamily="50" charset="-128"/>
                          <a:ea typeface="HG丸ｺﾞｼｯｸM-PRO" panose="020F0600000000000000" pitchFamily="50" charset="-128"/>
                        </a:rPr>
                        <a:t>50</a:t>
                      </a:r>
                      <a:r>
                        <a:rPr lang="ja-JP" sz="1100" kern="100" dirty="0">
                          <a:effectLst/>
                          <a:latin typeface="HG丸ｺﾞｼｯｸM-PRO" panose="020F0600000000000000" pitchFamily="50" charset="-128"/>
                          <a:ea typeface="HG丸ｺﾞｼｯｸM-PRO" panose="020F0600000000000000" pitchFamily="50" charset="-128"/>
                        </a:rPr>
                        <a:t>倍</a:t>
                      </a:r>
                      <a:endParaRPr lang="ja-JP" sz="1100" kern="100" dirty="0">
                        <a:effectLst/>
                        <a:latin typeface="HG丸ｺﾞｼｯｸM-PRO" panose="020F0600000000000000" pitchFamily="50" charset="-128"/>
                        <a:ea typeface="HG丸ｺﾞｼｯｸM-PRO" panose="020F0600000000000000" pitchFamily="50" charset="-128"/>
                        <a:cs typeface="Times New Roman"/>
                      </a:endParaRPr>
                    </a:p>
                  </a:txBody>
                  <a:tcPr marL="67813" marR="67813" marT="0" marB="0"/>
                </a:tc>
                <a:tc>
                  <a:txBody>
                    <a:bodyPr/>
                    <a:lstStyle/>
                    <a:p>
                      <a:pPr marL="342900" lvl="0" indent="-342900" algn="l">
                        <a:spcAft>
                          <a:spcPts val="0"/>
                        </a:spcAft>
                        <a:buFont typeface="+mj-ea"/>
                        <a:buAutoNum type="circleNumDbPlain"/>
                      </a:pPr>
                      <a:endParaRPr lang="en-US" sz="1100" kern="100" dirty="0" smtClean="0">
                        <a:effectLst/>
                        <a:latin typeface="HG丸ｺﾞｼｯｸM-PRO" panose="020F0600000000000000" pitchFamily="50" charset="-128"/>
                        <a:ea typeface="HG丸ｺﾞｼｯｸM-PRO" panose="020F0600000000000000" pitchFamily="50" charset="-128"/>
                      </a:endParaRPr>
                    </a:p>
                    <a:p>
                      <a:pPr marL="342900" lvl="0" indent="-342900" algn="l">
                        <a:spcAft>
                          <a:spcPts val="0"/>
                        </a:spcAft>
                        <a:buFont typeface="+mj-ea"/>
                        <a:buAutoNum type="circleNumDbPlain"/>
                      </a:pPr>
                      <a:r>
                        <a:rPr lang="en-US" sz="1100" kern="100" dirty="0" smtClean="0">
                          <a:effectLst/>
                          <a:latin typeface="HG丸ｺﾞｼｯｸM-PRO" panose="020F0600000000000000" pitchFamily="50" charset="-128"/>
                          <a:ea typeface="HG丸ｺﾞｼｯｸM-PRO" panose="020F0600000000000000" pitchFamily="50" charset="-128"/>
                        </a:rPr>
                        <a:t>500ml</a:t>
                      </a:r>
                      <a:r>
                        <a:rPr lang="ja-JP" sz="1100" kern="100" dirty="0">
                          <a:effectLst/>
                          <a:latin typeface="HG丸ｺﾞｼｯｸM-PRO" panose="020F0600000000000000" pitchFamily="50" charset="-128"/>
                          <a:ea typeface="HG丸ｺﾞｼｯｸM-PRO" panose="020F0600000000000000" pitchFamily="50" charset="-128"/>
                        </a:rPr>
                        <a:t>のペットボトル１本の水に</a:t>
                      </a:r>
                      <a:r>
                        <a:rPr lang="en-US" sz="1100" kern="100" dirty="0">
                          <a:effectLst/>
                          <a:latin typeface="HG丸ｺﾞｼｯｸM-PRO" panose="020F0600000000000000" pitchFamily="50" charset="-128"/>
                          <a:ea typeface="HG丸ｺﾞｼｯｸM-PRO" panose="020F0600000000000000" pitchFamily="50" charset="-128"/>
                        </a:rPr>
                        <a:t>10ml </a:t>
                      </a:r>
                      <a:r>
                        <a:rPr lang="ja-JP" sz="1100" kern="100" dirty="0">
                          <a:effectLst/>
                          <a:latin typeface="HG丸ｺﾞｼｯｸM-PRO" panose="020F0600000000000000" pitchFamily="50" charset="-128"/>
                          <a:ea typeface="HG丸ｺﾞｼｯｸM-PRO" panose="020F0600000000000000" pitchFamily="50" charset="-128"/>
                        </a:rPr>
                        <a:t>（ペットボトルキャップ２杯）</a:t>
                      </a:r>
                    </a:p>
                    <a:p>
                      <a:pPr marL="342900" lvl="0" indent="-342900" algn="l">
                        <a:spcAft>
                          <a:spcPts val="0"/>
                        </a:spcAft>
                        <a:buFont typeface="+mj-ea"/>
                        <a:buAutoNum type="circleNumDbPlain"/>
                      </a:pPr>
                      <a:r>
                        <a:rPr lang="en-US" sz="1100" kern="100" dirty="0">
                          <a:effectLst/>
                          <a:latin typeface="HG丸ｺﾞｼｯｸM-PRO" panose="020F0600000000000000" pitchFamily="50" charset="-128"/>
                          <a:ea typeface="HG丸ｺﾞｼｯｸM-PRO" panose="020F0600000000000000" pitchFamily="50" charset="-128"/>
                        </a:rPr>
                        <a:t>5L</a:t>
                      </a:r>
                      <a:r>
                        <a:rPr lang="ja-JP" sz="1100" kern="100" dirty="0">
                          <a:effectLst/>
                          <a:latin typeface="HG丸ｺﾞｼｯｸM-PRO" panose="020F0600000000000000" pitchFamily="50" charset="-128"/>
                          <a:ea typeface="HG丸ｺﾞｼｯｸM-PRO" panose="020F0600000000000000" pitchFamily="50" charset="-128"/>
                        </a:rPr>
                        <a:t>の水に</a:t>
                      </a:r>
                      <a:r>
                        <a:rPr lang="en-US" sz="1100" kern="100" dirty="0">
                          <a:effectLst/>
                          <a:latin typeface="HG丸ｺﾞｼｯｸM-PRO" panose="020F0600000000000000" pitchFamily="50" charset="-128"/>
                          <a:ea typeface="HG丸ｺﾞｼｯｸM-PRO" panose="020F0600000000000000" pitchFamily="50" charset="-128"/>
                        </a:rPr>
                        <a:t>100ml</a:t>
                      </a:r>
                      <a:r>
                        <a:rPr lang="ja-JP" sz="1100" kern="100" dirty="0">
                          <a:effectLst/>
                          <a:latin typeface="HG丸ｺﾞｼｯｸM-PRO" panose="020F0600000000000000" pitchFamily="50" charset="-128"/>
                          <a:ea typeface="HG丸ｺﾞｼｯｸM-PRO" panose="020F0600000000000000" pitchFamily="50" charset="-128"/>
                        </a:rPr>
                        <a:t>（漂白剤のキャップ</a:t>
                      </a:r>
                      <a:r>
                        <a:rPr lang="en-US" sz="1100" kern="100" dirty="0">
                          <a:effectLst/>
                          <a:latin typeface="HG丸ｺﾞｼｯｸM-PRO" panose="020F0600000000000000" pitchFamily="50" charset="-128"/>
                          <a:ea typeface="HG丸ｺﾞｼｯｸM-PRO" panose="020F0600000000000000" pitchFamily="50" charset="-128"/>
                        </a:rPr>
                        <a:t>5</a:t>
                      </a:r>
                      <a:r>
                        <a:rPr lang="ja-JP" sz="1100" kern="100" dirty="0">
                          <a:effectLst/>
                          <a:latin typeface="HG丸ｺﾞｼｯｸM-PRO" panose="020F0600000000000000" pitchFamily="50" charset="-128"/>
                          <a:ea typeface="HG丸ｺﾞｼｯｸM-PRO" panose="020F0600000000000000" pitchFamily="50" charset="-128"/>
                        </a:rPr>
                        <a:t>杯）</a:t>
                      </a:r>
                      <a:endParaRPr lang="ja-JP" sz="1100" kern="100" dirty="0">
                        <a:effectLst/>
                        <a:latin typeface="HG丸ｺﾞｼｯｸM-PRO" panose="020F0600000000000000" pitchFamily="50" charset="-128"/>
                        <a:ea typeface="HG丸ｺﾞｼｯｸM-PRO" panose="020F0600000000000000" pitchFamily="50" charset="-128"/>
                        <a:cs typeface="Times New Roman"/>
                      </a:endParaRPr>
                    </a:p>
                  </a:txBody>
                  <a:tcPr marL="67813" marR="67813" marT="0" marB="0"/>
                </a:tc>
              </a:tr>
              <a:tr h="808904">
                <a:tc>
                  <a:txBody>
                    <a:bodyPr/>
                    <a:lstStyle/>
                    <a:p>
                      <a:pPr algn="l">
                        <a:spcAft>
                          <a:spcPts val="0"/>
                        </a:spcAft>
                      </a:pPr>
                      <a:endParaRPr lang="en-US" altLang="ja-JP" sz="1100" kern="100" dirty="0" smtClean="0">
                        <a:effectLst/>
                        <a:latin typeface="HG丸ｺﾞｼｯｸM-PRO" panose="020F0600000000000000" pitchFamily="50" charset="-128"/>
                        <a:ea typeface="HG丸ｺﾞｼｯｸM-PRO" panose="020F0600000000000000" pitchFamily="50" charset="-128"/>
                      </a:endParaRPr>
                    </a:p>
                    <a:p>
                      <a:pPr algn="l">
                        <a:spcAft>
                          <a:spcPts val="0"/>
                        </a:spcAft>
                      </a:pPr>
                      <a:r>
                        <a:rPr lang="ja-JP" sz="1100" kern="100" dirty="0" smtClean="0">
                          <a:effectLst/>
                          <a:latin typeface="HG丸ｺﾞｼｯｸM-PRO" panose="020F0600000000000000" pitchFamily="50" charset="-128"/>
                          <a:ea typeface="HG丸ｺﾞｼｯｸM-PRO" panose="020F0600000000000000" pitchFamily="50" charset="-128"/>
                        </a:rPr>
                        <a:t>○食器</a:t>
                      </a:r>
                      <a:r>
                        <a:rPr lang="ja-JP" sz="1100" kern="100" dirty="0">
                          <a:effectLst/>
                          <a:latin typeface="HG丸ｺﾞｼｯｸM-PRO" panose="020F0600000000000000" pitchFamily="50" charset="-128"/>
                          <a:ea typeface="HG丸ｺﾞｼｯｸM-PRO" panose="020F0600000000000000" pitchFamily="50" charset="-128"/>
                        </a:rPr>
                        <a:t>などの漬け置き</a:t>
                      </a:r>
                    </a:p>
                    <a:p>
                      <a:pPr algn="l">
                        <a:spcAft>
                          <a:spcPts val="0"/>
                        </a:spcAft>
                      </a:pPr>
                      <a:r>
                        <a:rPr lang="ja-JP" sz="1100" kern="100" dirty="0">
                          <a:effectLst/>
                          <a:latin typeface="HG丸ｺﾞｼｯｸM-PRO" panose="020F0600000000000000" pitchFamily="50" charset="-128"/>
                          <a:ea typeface="HG丸ｺﾞｼｯｸM-PRO" panose="020F0600000000000000" pitchFamily="50" charset="-128"/>
                        </a:rPr>
                        <a:t>○トイレの便座や</a:t>
                      </a:r>
                      <a:r>
                        <a:rPr lang="ja-JP" sz="1100" kern="100" dirty="0" smtClean="0">
                          <a:effectLst/>
                          <a:latin typeface="HG丸ｺﾞｼｯｸM-PRO" panose="020F0600000000000000" pitchFamily="50" charset="-128"/>
                          <a:ea typeface="HG丸ｺﾞｼｯｸM-PRO" panose="020F0600000000000000" pitchFamily="50" charset="-128"/>
                        </a:rPr>
                        <a:t>ドアノブ</a:t>
                      </a:r>
                      <a:r>
                        <a:rPr lang="ja-JP" altLang="en-US" sz="1100" kern="100" dirty="0" smtClean="0">
                          <a:effectLst/>
                          <a:latin typeface="HG丸ｺﾞｼｯｸM-PRO" panose="020F0600000000000000" pitchFamily="50" charset="-128"/>
                          <a:ea typeface="HG丸ｺﾞｼｯｸM-PRO" panose="020F0600000000000000" pitchFamily="50" charset="-128"/>
                        </a:rPr>
                        <a:t>，</a:t>
                      </a:r>
                      <a:r>
                        <a:rPr lang="ja-JP" sz="1100" kern="100" dirty="0" smtClean="0">
                          <a:effectLst/>
                          <a:latin typeface="HG丸ｺﾞｼｯｸM-PRO" panose="020F0600000000000000" pitchFamily="50" charset="-128"/>
                          <a:ea typeface="HG丸ｺﾞｼｯｸM-PRO" panose="020F0600000000000000" pitchFamily="50" charset="-128"/>
                        </a:rPr>
                        <a:t>手すり</a:t>
                      </a:r>
                      <a:r>
                        <a:rPr lang="ja-JP" altLang="en-US" sz="1100" kern="100" dirty="0" smtClean="0">
                          <a:effectLst/>
                          <a:latin typeface="HG丸ｺﾞｼｯｸM-PRO" panose="020F0600000000000000" pitchFamily="50" charset="-128"/>
                          <a:ea typeface="HG丸ｺﾞｼｯｸM-PRO" panose="020F0600000000000000" pitchFamily="50" charset="-128"/>
                        </a:rPr>
                        <a:t>，</a:t>
                      </a:r>
                      <a:r>
                        <a:rPr lang="ja-JP" sz="1100" kern="100" dirty="0" smtClean="0">
                          <a:effectLst/>
                          <a:latin typeface="HG丸ｺﾞｼｯｸM-PRO" panose="020F0600000000000000" pitchFamily="50" charset="-128"/>
                          <a:ea typeface="HG丸ｺﾞｼｯｸM-PRO" panose="020F0600000000000000" pitchFamily="50" charset="-128"/>
                        </a:rPr>
                        <a:t>床</a:t>
                      </a:r>
                      <a:r>
                        <a:rPr lang="ja-JP" sz="1100" kern="100" dirty="0">
                          <a:effectLst/>
                          <a:latin typeface="HG丸ｺﾞｼｯｸM-PRO" panose="020F0600000000000000" pitchFamily="50" charset="-128"/>
                          <a:ea typeface="HG丸ｺﾞｼｯｸM-PRO" panose="020F0600000000000000" pitchFamily="50" charset="-128"/>
                        </a:rPr>
                        <a:t>等</a:t>
                      </a:r>
                      <a:endParaRPr lang="ja-JP" sz="1100" kern="100" dirty="0">
                        <a:effectLst/>
                        <a:latin typeface="HG丸ｺﾞｼｯｸM-PRO" panose="020F0600000000000000" pitchFamily="50" charset="-128"/>
                        <a:ea typeface="HG丸ｺﾞｼｯｸM-PRO" panose="020F0600000000000000" pitchFamily="50" charset="-128"/>
                        <a:cs typeface="Times New Roman"/>
                      </a:endParaRPr>
                    </a:p>
                  </a:txBody>
                  <a:tcPr marL="67813" marR="67813" marT="0" marB="0"/>
                </a:tc>
                <a:tc>
                  <a:txBody>
                    <a:bodyPr/>
                    <a:lstStyle/>
                    <a:p>
                      <a:pPr algn="ctr">
                        <a:spcAft>
                          <a:spcPts val="0"/>
                        </a:spcAft>
                      </a:pPr>
                      <a:endParaRPr lang="en-US" sz="1100" kern="100" dirty="0" smtClean="0">
                        <a:effectLst/>
                        <a:latin typeface="HG丸ｺﾞｼｯｸM-PRO" panose="020F0600000000000000" pitchFamily="50" charset="-128"/>
                        <a:ea typeface="HG丸ｺﾞｼｯｸM-PRO" panose="020F0600000000000000" pitchFamily="50" charset="-128"/>
                      </a:endParaRPr>
                    </a:p>
                    <a:p>
                      <a:pPr algn="ctr">
                        <a:spcAft>
                          <a:spcPts val="0"/>
                        </a:spcAft>
                      </a:pPr>
                      <a:r>
                        <a:rPr lang="en-US" sz="1100" kern="100" dirty="0" smtClean="0">
                          <a:effectLst/>
                          <a:latin typeface="HG丸ｺﾞｼｯｸM-PRO" panose="020F0600000000000000" pitchFamily="50" charset="-128"/>
                          <a:ea typeface="HG丸ｺﾞｼｯｸM-PRO" panose="020F0600000000000000" pitchFamily="50" charset="-128"/>
                        </a:rPr>
                        <a:t>200ppm</a:t>
                      </a:r>
                      <a:r>
                        <a:rPr lang="ja-JP" sz="1100" kern="100" dirty="0">
                          <a:effectLst/>
                          <a:latin typeface="HG丸ｺﾞｼｯｸM-PRO" panose="020F0600000000000000" pitchFamily="50" charset="-128"/>
                          <a:ea typeface="HG丸ｺﾞｼｯｸM-PRO" panose="020F0600000000000000" pitchFamily="50" charset="-128"/>
                        </a:rPr>
                        <a:t>（</a:t>
                      </a:r>
                      <a:r>
                        <a:rPr lang="en-US" sz="1100" kern="100" dirty="0">
                          <a:effectLst/>
                          <a:latin typeface="HG丸ｺﾞｼｯｸM-PRO" panose="020F0600000000000000" pitchFamily="50" charset="-128"/>
                          <a:ea typeface="HG丸ｺﾞｼｯｸM-PRO" panose="020F0600000000000000" pitchFamily="50" charset="-128"/>
                        </a:rPr>
                        <a:t>0.02</a:t>
                      </a:r>
                      <a:r>
                        <a:rPr lang="ja-JP" sz="1100" kern="100" dirty="0">
                          <a:effectLst/>
                          <a:latin typeface="HG丸ｺﾞｼｯｸM-PRO" panose="020F0600000000000000" pitchFamily="50" charset="-128"/>
                          <a:ea typeface="HG丸ｺﾞｼｯｸM-PRO" panose="020F0600000000000000" pitchFamily="50" charset="-128"/>
                        </a:rPr>
                        <a:t>％）</a:t>
                      </a:r>
                    </a:p>
                    <a:p>
                      <a:pPr algn="ctr">
                        <a:spcAft>
                          <a:spcPts val="0"/>
                        </a:spcAft>
                      </a:pPr>
                      <a:r>
                        <a:rPr lang="en-US" sz="1100" kern="100" dirty="0">
                          <a:effectLst/>
                          <a:latin typeface="HG丸ｺﾞｼｯｸM-PRO" panose="020F0600000000000000" pitchFamily="50" charset="-128"/>
                          <a:ea typeface="HG丸ｺﾞｼｯｸM-PRO" panose="020F0600000000000000" pitchFamily="50" charset="-128"/>
                        </a:rPr>
                        <a:t>250</a:t>
                      </a:r>
                      <a:r>
                        <a:rPr lang="ja-JP" sz="1100" kern="100" dirty="0">
                          <a:effectLst/>
                          <a:latin typeface="HG丸ｺﾞｼｯｸM-PRO" panose="020F0600000000000000" pitchFamily="50" charset="-128"/>
                          <a:ea typeface="HG丸ｺﾞｼｯｸM-PRO" panose="020F0600000000000000" pitchFamily="50" charset="-128"/>
                        </a:rPr>
                        <a:t>倍</a:t>
                      </a:r>
                      <a:endParaRPr lang="ja-JP" sz="1100" kern="100" dirty="0">
                        <a:effectLst/>
                        <a:latin typeface="HG丸ｺﾞｼｯｸM-PRO" panose="020F0600000000000000" pitchFamily="50" charset="-128"/>
                        <a:ea typeface="HG丸ｺﾞｼｯｸM-PRO" panose="020F0600000000000000" pitchFamily="50" charset="-128"/>
                        <a:cs typeface="Times New Roman"/>
                      </a:endParaRPr>
                    </a:p>
                  </a:txBody>
                  <a:tcPr marL="67813" marR="67813" marT="0" marB="0"/>
                </a:tc>
                <a:tc>
                  <a:txBody>
                    <a:bodyPr/>
                    <a:lstStyle/>
                    <a:p>
                      <a:pPr marL="342900" lvl="0" indent="-342900" algn="l">
                        <a:spcAft>
                          <a:spcPts val="0"/>
                        </a:spcAft>
                        <a:buFont typeface="ＭＳ ゴシック"/>
                        <a:buAutoNum type="circleNumDbPlain"/>
                      </a:pPr>
                      <a:endParaRPr lang="en-US" sz="1100" kern="100" dirty="0" smtClean="0">
                        <a:effectLst/>
                        <a:latin typeface="HG丸ｺﾞｼｯｸM-PRO" panose="020F0600000000000000" pitchFamily="50" charset="-128"/>
                        <a:ea typeface="HG丸ｺﾞｼｯｸM-PRO" panose="020F0600000000000000" pitchFamily="50" charset="-128"/>
                      </a:endParaRPr>
                    </a:p>
                    <a:p>
                      <a:pPr marL="342900" lvl="0" indent="-342900" algn="l">
                        <a:spcAft>
                          <a:spcPts val="0"/>
                        </a:spcAft>
                        <a:buFont typeface="ＭＳ ゴシック"/>
                        <a:buAutoNum type="circleNumDbPlain"/>
                      </a:pPr>
                      <a:r>
                        <a:rPr lang="en-US" sz="1100" kern="100" dirty="0" smtClean="0">
                          <a:effectLst/>
                          <a:latin typeface="HG丸ｺﾞｼｯｸM-PRO" panose="020F0600000000000000" pitchFamily="50" charset="-128"/>
                          <a:ea typeface="HG丸ｺﾞｼｯｸM-PRO" panose="020F0600000000000000" pitchFamily="50" charset="-128"/>
                        </a:rPr>
                        <a:t>500ml</a:t>
                      </a:r>
                      <a:r>
                        <a:rPr lang="ja-JP" sz="1100" kern="100" dirty="0">
                          <a:effectLst/>
                          <a:latin typeface="HG丸ｺﾞｼｯｸM-PRO" panose="020F0600000000000000" pitchFamily="50" charset="-128"/>
                          <a:ea typeface="HG丸ｺﾞｼｯｸM-PRO" panose="020F0600000000000000" pitchFamily="50" charset="-128"/>
                        </a:rPr>
                        <a:t>のペットボトル１本の水に</a:t>
                      </a:r>
                      <a:r>
                        <a:rPr lang="en-US" sz="1100" kern="100" dirty="0">
                          <a:effectLst/>
                          <a:latin typeface="HG丸ｺﾞｼｯｸM-PRO" panose="020F0600000000000000" pitchFamily="50" charset="-128"/>
                          <a:ea typeface="HG丸ｺﾞｼｯｸM-PRO" panose="020F0600000000000000" pitchFamily="50" charset="-128"/>
                        </a:rPr>
                        <a:t>2ml </a:t>
                      </a:r>
                      <a:r>
                        <a:rPr lang="ja-JP" sz="1100" kern="100" dirty="0">
                          <a:effectLst/>
                          <a:latin typeface="HG丸ｺﾞｼｯｸM-PRO" panose="020F0600000000000000" pitchFamily="50" charset="-128"/>
                          <a:ea typeface="HG丸ｺﾞｼｯｸM-PRO" panose="020F0600000000000000" pitchFamily="50" charset="-128"/>
                        </a:rPr>
                        <a:t>（ペットボトルキャップ半杯）</a:t>
                      </a:r>
                    </a:p>
                    <a:p>
                      <a:pPr marL="342900" lvl="0" indent="-342900" algn="l">
                        <a:spcAft>
                          <a:spcPts val="0"/>
                        </a:spcAft>
                        <a:buFont typeface="ＭＳ ゴシック"/>
                        <a:buAutoNum type="circleNumDbPlain"/>
                      </a:pPr>
                      <a:r>
                        <a:rPr lang="en-US" sz="1100" kern="100" dirty="0">
                          <a:effectLst/>
                          <a:latin typeface="HG丸ｺﾞｼｯｸM-PRO" panose="020F0600000000000000" pitchFamily="50" charset="-128"/>
                          <a:ea typeface="HG丸ｺﾞｼｯｸM-PRO" panose="020F0600000000000000" pitchFamily="50" charset="-128"/>
                        </a:rPr>
                        <a:t>5L</a:t>
                      </a:r>
                      <a:r>
                        <a:rPr lang="ja-JP" sz="1100" kern="100" dirty="0">
                          <a:effectLst/>
                          <a:latin typeface="HG丸ｺﾞｼｯｸM-PRO" panose="020F0600000000000000" pitchFamily="50" charset="-128"/>
                          <a:ea typeface="HG丸ｺﾞｼｯｸM-PRO" panose="020F0600000000000000" pitchFamily="50" charset="-128"/>
                        </a:rPr>
                        <a:t>の水に</a:t>
                      </a:r>
                      <a:r>
                        <a:rPr lang="en-US" sz="1100" kern="100" dirty="0">
                          <a:effectLst/>
                          <a:latin typeface="HG丸ｺﾞｼｯｸM-PRO" panose="020F0600000000000000" pitchFamily="50" charset="-128"/>
                          <a:ea typeface="HG丸ｺﾞｼｯｸM-PRO" panose="020F0600000000000000" pitchFamily="50" charset="-128"/>
                        </a:rPr>
                        <a:t>20ml</a:t>
                      </a:r>
                      <a:r>
                        <a:rPr lang="ja-JP" sz="1100" kern="100" dirty="0">
                          <a:effectLst/>
                          <a:latin typeface="HG丸ｺﾞｼｯｸM-PRO" panose="020F0600000000000000" pitchFamily="50" charset="-128"/>
                          <a:ea typeface="HG丸ｺﾞｼｯｸM-PRO" panose="020F0600000000000000" pitchFamily="50" charset="-128"/>
                        </a:rPr>
                        <a:t>（漂白剤のキャップ１杯）</a:t>
                      </a:r>
                      <a:endParaRPr lang="ja-JP" sz="1100" kern="100" dirty="0">
                        <a:effectLst/>
                        <a:latin typeface="HG丸ｺﾞｼｯｸM-PRO" panose="020F0600000000000000" pitchFamily="50" charset="-128"/>
                        <a:ea typeface="HG丸ｺﾞｼｯｸM-PRO" panose="020F0600000000000000" pitchFamily="50" charset="-128"/>
                        <a:cs typeface="Times New Roman"/>
                      </a:endParaRPr>
                    </a:p>
                  </a:txBody>
                  <a:tcPr marL="67813" marR="67813" marT="0" marB="0"/>
                </a:tc>
              </a:tr>
            </a:tbl>
          </a:graphicData>
        </a:graphic>
      </p:graphicFrame>
      <p:sp>
        <p:nvSpPr>
          <p:cNvPr id="13" name="正方形/長方形 12"/>
          <p:cNvSpPr/>
          <p:nvPr/>
        </p:nvSpPr>
        <p:spPr>
          <a:xfrm>
            <a:off x="135067" y="3656856"/>
            <a:ext cx="6576030" cy="507831"/>
          </a:xfrm>
          <a:prstGeom prst="rect">
            <a:avLst/>
          </a:prstGeom>
        </p:spPr>
        <p:txBody>
          <a:bodyPr wrap="square">
            <a:spAutoFit/>
          </a:bodyPr>
          <a:lstStyle/>
          <a:p>
            <a:r>
              <a:rPr lang="ja-JP" altLang="ja-JP" sz="900" dirty="0">
                <a:latin typeface="HG丸ｺﾞｼｯｸM-PRO" panose="020F0600000000000000" pitchFamily="50" charset="-128"/>
                <a:ea typeface="HG丸ｺﾞｼｯｸM-PRO" panose="020F0600000000000000" pitchFamily="50" charset="-128"/>
              </a:rPr>
              <a:t>※漂白剤のキャップ：</a:t>
            </a:r>
            <a:r>
              <a:rPr lang="en-US" altLang="ja-JP" sz="900" dirty="0">
                <a:latin typeface="HG丸ｺﾞｼｯｸM-PRO" panose="020F0600000000000000" pitchFamily="50" charset="-128"/>
                <a:ea typeface="HG丸ｺﾞｼｯｸM-PRO" panose="020F0600000000000000" pitchFamily="50" charset="-128"/>
              </a:rPr>
              <a:t>1</a:t>
            </a:r>
            <a:r>
              <a:rPr lang="ja-JP" altLang="ja-JP" sz="900" dirty="0">
                <a:latin typeface="HG丸ｺﾞｼｯｸM-PRO" panose="020F0600000000000000" pitchFamily="50" charset="-128"/>
                <a:ea typeface="HG丸ｺﾞｼｯｸM-PRO" panose="020F0600000000000000" pitchFamily="50" charset="-128"/>
              </a:rPr>
              <a:t>杯約</a:t>
            </a:r>
            <a:r>
              <a:rPr lang="en-US" altLang="ja-JP" sz="900" dirty="0">
                <a:latin typeface="HG丸ｺﾞｼｯｸM-PRO" panose="020F0600000000000000" pitchFamily="50" charset="-128"/>
                <a:ea typeface="HG丸ｺﾞｼｯｸM-PRO" panose="020F0600000000000000" pitchFamily="50" charset="-128"/>
              </a:rPr>
              <a:t>20</a:t>
            </a:r>
            <a:r>
              <a:rPr lang="ja-JP" altLang="ja-JP" sz="900" dirty="0">
                <a:latin typeface="HG丸ｺﾞｼｯｸM-PRO" panose="020F0600000000000000" pitchFamily="50" charset="-128"/>
                <a:ea typeface="HG丸ｺﾞｼｯｸM-PRO" panose="020F0600000000000000" pitchFamily="50" charset="-128"/>
              </a:rPr>
              <a:t>～</a:t>
            </a:r>
            <a:r>
              <a:rPr lang="en-US" altLang="ja-JP" sz="900" dirty="0" smtClean="0">
                <a:latin typeface="HG丸ｺﾞｼｯｸM-PRO" panose="020F0600000000000000" pitchFamily="50" charset="-128"/>
                <a:ea typeface="HG丸ｺﾞｼｯｸM-PRO" panose="020F0600000000000000" pitchFamily="50" charset="-128"/>
              </a:rPr>
              <a:t>25ml</a:t>
            </a:r>
            <a:r>
              <a:rPr lang="ja-JP" altLang="en-US" sz="900" dirty="0" err="1" smtClean="0">
                <a:latin typeface="HG丸ｺﾞｼｯｸM-PRO" panose="020F0600000000000000" pitchFamily="50" charset="-128"/>
                <a:ea typeface="HG丸ｺﾞｼｯｸM-PRO" panose="020F0600000000000000" pitchFamily="50" charset="-128"/>
              </a:rPr>
              <a:t>，</a:t>
            </a:r>
            <a:r>
              <a:rPr lang="ja-JP" altLang="ja-JP" sz="900" dirty="0" smtClean="0">
                <a:latin typeface="HG丸ｺﾞｼｯｸM-PRO" panose="020F0600000000000000" pitchFamily="50" charset="-128"/>
                <a:ea typeface="HG丸ｺﾞｼｯｸM-PRO" panose="020F0600000000000000" pitchFamily="50" charset="-128"/>
              </a:rPr>
              <a:t>ペットボトル</a:t>
            </a:r>
            <a:r>
              <a:rPr lang="ja-JP" altLang="ja-JP" sz="900" dirty="0">
                <a:latin typeface="HG丸ｺﾞｼｯｸM-PRO" panose="020F0600000000000000" pitchFamily="50" charset="-128"/>
                <a:ea typeface="HG丸ｺﾞｼｯｸM-PRO" panose="020F0600000000000000" pitchFamily="50" charset="-128"/>
              </a:rPr>
              <a:t>のキャップ：</a:t>
            </a:r>
            <a:r>
              <a:rPr lang="en-US" altLang="ja-JP" sz="900" dirty="0">
                <a:latin typeface="HG丸ｺﾞｼｯｸM-PRO" panose="020F0600000000000000" pitchFamily="50" charset="-128"/>
                <a:ea typeface="HG丸ｺﾞｼｯｸM-PRO" panose="020F0600000000000000" pitchFamily="50" charset="-128"/>
              </a:rPr>
              <a:t>1</a:t>
            </a:r>
            <a:r>
              <a:rPr lang="ja-JP" altLang="ja-JP" sz="900" dirty="0">
                <a:latin typeface="HG丸ｺﾞｼｯｸM-PRO" panose="020F0600000000000000" pitchFamily="50" charset="-128"/>
                <a:ea typeface="HG丸ｺﾞｼｯｸM-PRO" panose="020F0600000000000000" pitchFamily="50" charset="-128"/>
              </a:rPr>
              <a:t>杯</a:t>
            </a:r>
            <a:r>
              <a:rPr lang="en-US" altLang="ja-JP" sz="900" dirty="0">
                <a:latin typeface="HG丸ｺﾞｼｯｸM-PRO" panose="020F0600000000000000" pitchFamily="50" charset="-128"/>
                <a:ea typeface="HG丸ｺﾞｼｯｸM-PRO" panose="020F0600000000000000" pitchFamily="50" charset="-128"/>
              </a:rPr>
              <a:t>5ml</a:t>
            </a:r>
            <a:endParaRPr lang="ja-JP" altLang="ja-JP" sz="900" dirty="0">
              <a:latin typeface="HG丸ｺﾞｼｯｸM-PRO" panose="020F0600000000000000" pitchFamily="50" charset="-128"/>
              <a:ea typeface="HG丸ｺﾞｼｯｸM-PRO" panose="020F0600000000000000" pitchFamily="50" charset="-128"/>
            </a:endParaRPr>
          </a:p>
          <a:p>
            <a:r>
              <a:rPr lang="ja-JP" altLang="ja-JP" sz="900" dirty="0">
                <a:latin typeface="HG丸ｺﾞｼｯｸM-PRO" panose="020F0600000000000000" pitchFamily="50" charset="-128"/>
                <a:ea typeface="HG丸ｺﾞｼｯｸM-PRO" panose="020F0600000000000000" pitchFamily="50" charset="-128"/>
              </a:rPr>
              <a:t>参考：厚生労働省「社会福祉</a:t>
            </a:r>
            <a:r>
              <a:rPr lang="ja-JP" altLang="ja-JP" sz="900" dirty="0" smtClean="0">
                <a:latin typeface="HG丸ｺﾞｼｯｸM-PRO" panose="020F0600000000000000" pitchFamily="50" charset="-128"/>
                <a:ea typeface="HG丸ｺﾞｼｯｸM-PRO" panose="020F0600000000000000" pitchFamily="50" charset="-128"/>
              </a:rPr>
              <a:t>施設</a:t>
            </a:r>
            <a:r>
              <a:rPr lang="ja-JP" altLang="en-US" sz="900" dirty="0" smtClean="0">
                <a:latin typeface="HG丸ｺﾞｼｯｸM-PRO" panose="020F0600000000000000" pitchFamily="50" charset="-128"/>
                <a:ea typeface="HG丸ｺﾞｼｯｸM-PRO" panose="020F0600000000000000" pitchFamily="50" charset="-128"/>
              </a:rPr>
              <a:t>，</a:t>
            </a:r>
            <a:r>
              <a:rPr lang="ja-JP" altLang="ja-JP" sz="900" dirty="0" smtClean="0">
                <a:latin typeface="HG丸ｺﾞｼｯｸM-PRO" panose="020F0600000000000000" pitchFamily="50" charset="-128"/>
                <a:ea typeface="HG丸ｺﾞｼｯｸM-PRO" panose="020F0600000000000000" pitchFamily="50" charset="-128"/>
              </a:rPr>
              <a:t>介護</a:t>
            </a:r>
            <a:r>
              <a:rPr lang="ja-JP" altLang="ja-JP" sz="900" dirty="0">
                <a:latin typeface="HG丸ｺﾞｼｯｸM-PRO" panose="020F0600000000000000" pitchFamily="50" charset="-128"/>
                <a:ea typeface="HG丸ｺﾞｼｯｸM-PRO" panose="020F0600000000000000" pitchFamily="50" charset="-128"/>
              </a:rPr>
              <a:t>老人保健施設におけるノロウイルスによる感染性胃腸炎の発生・まん延防止策のいっそうの徹底について</a:t>
            </a:r>
            <a:endParaRPr lang="ja-JP" altLang="en-US" sz="900" dirty="0">
              <a:latin typeface="HG丸ｺﾞｼｯｸM-PRO" panose="020F0600000000000000" pitchFamily="50" charset="-128"/>
              <a:ea typeface="HG丸ｺﾞｼｯｸM-PRO" panose="020F0600000000000000" pitchFamily="50" charset="-128"/>
            </a:endParaRPr>
          </a:p>
        </p:txBody>
      </p:sp>
      <p:sp>
        <p:nvSpPr>
          <p:cNvPr id="14" name="テキスト ボックス 13"/>
          <p:cNvSpPr txBox="1"/>
          <p:nvPr/>
        </p:nvSpPr>
        <p:spPr>
          <a:xfrm>
            <a:off x="90079" y="1323856"/>
            <a:ext cx="4801314" cy="276999"/>
          </a:xfrm>
          <a:prstGeom prst="rect">
            <a:avLst/>
          </a:prstGeom>
          <a:noFill/>
        </p:spPr>
        <p:txBody>
          <a:bodyPr wrap="none" rtlCol="0">
            <a:spAutoFit/>
          </a:bodyPr>
          <a:lstStyle/>
          <a:p>
            <a:r>
              <a:rPr lang="en-US" altLang="ja-JP" sz="1200" b="1" dirty="0" smtClean="0">
                <a:latin typeface="HG丸ｺﾞｼｯｸM-PRO" panose="020F0600000000000000" pitchFamily="50" charset="-128"/>
                <a:ea typeface="HG丸ｺﾞｼｯｸM-PRO" panose="020F0600000000000000" pitchFamily="50" charset="-128"/>
              </a:rPr>
              <a:t>【</a:t>
            </a:r>
            <a:r>
              <a:rPr kumimoji="1" lang="ja-JP" altLang="en-US" sz="1200" b="1" dirty="0" smtClean="0">
                <a:latin typeface="HG丸ｺﾞｼｯｸM-PRO" panose="020F0600000000000000" pitchFamily="50" charset="-128"/>
                <a:ea typeface="HG丸ｺﾞｼｯｸM-PRO" panose="020F0600000000000000" pitchFamily="50" charset="-128"/>
              </a:rPr>
              <a:t>消毒液の作り方（次亜塩素酸ナトリウム濃度５～６</a:t>
            </a:r>
            <a:r>
              <a:rPr lang="ja-JP" altLang="en-US" sz="1200" b="1" dirty="0">
                <a:latin typeface="HG丸ｺﾞｼｯｸM-PRO" panose="020F0600000000000000" pitchFamily="50" charset="-128"/>
                <a:ea typeface="HG丸ｺﾞｼｯｸM-PRO" panose="020F0600000000000000" pitchFamily="50" charset="-128"/>
              </a:rPr>
              <a:t>％</a:t>
            </a:r>
            <a:r>
              <a:rPr kumimoji="1" lang="ja-JP" altLang="en-US" sz="1200" b="1" dirty="0" smtClean="0">
                <a:latin typeface="HG丸ｺﾞｼｯｸM-PRO" panose="020F0600000000000000" pitchFamily="50" charset="-128"/>
                <a:ea typeface="HG丸ｺﾞｼｯｸM-PRO" panose="020F0600000000000000" pitchFamily="50" charset="-128"/>
              </a:rPr>
              <a:t>の場合）</a:t>
            </a:r>
            <a:r>
              <a:rPr kumimoji="1" lang="en-US" altLang="ja-JP" sz="1200" b="1" dirty="0" smtClean="0">
                <a:latin typeface="HG丸ｺﾞｼｯｸM-PRO" panose="020F0600000000000000" pitchFamily="50" charset="-128"/>
                <a:ea typeface="HG丸ｺﾞｼｯｸM-PRO" panose="020F0600000000000000" pitchFamily="50" charset="-128"/>
              </a:rPr>
              <a:t>】</a:t>
            </a:r>
            <a:endParaRPr kumimoji="1" lang="ja-JP" altLang="en-US" sz="1200" b="1" dirty="0">
              <a:latin typeface="HG丸ｺﾞｼｯｸM-PRO" panose="020F0600000000000000" pitchFamily="50" charset="-128"/>
              <a:ea typeface="HG丸ｺﾞｼｯｸM-PRO" panose="020F0600000000000000" pitchFamily="50" charset="-128"/>
            </a:endParaRPr>
          </a:p>
        </p:txBody>
      </p:sp>
      <p:sp>
        <p:nvSpPr>
          <p:cNvPr id="15" name="テキスト ボックス 14"/>
          <p:cNvSpPr txBox="1"/>
          <p:nvPr/>
        </p:nvSpPr>
        <p:spPr>
          <a:xfrm>
            <a:off x="151634" y="4427713"/>
            <a:ext cx="2339102" cy="276999"/>
          </a:xfrm>
          <a:prstGeom prst="rect">
            <a:avLst/>
          </a:prstGeom>
          <a:noFill/>
        </p:spPr>
        <p:txBody>
          <a:bodyPr wrap="none" rtlCol="0">
            <a:spAutoFit/>
          </a:bodyPr>
          <a:lstStyle/>
          <a:p>
            <a:r>
              <a:rPr kumimoji="1" lang="en-US" altLang="ja-JP" sz="1200" b="1" dirty="0" smtClean="0">
                <a:latin typeface="HG丸ｺﾞｼｯｸM-PRO" panose="020F0600000000000000" pitchFamily="50" charset="-128"/>
                <a:ea typeface="HG丸ｺﾞｼｯｸM-PRO" panose="020F0600000000000000" pitchFamily="50" charset="-128"/>
              </a:rPr>
              <a:t>【</a:t>
            </a:r>
            <a:r>
              <a:rPr kumimoji="1" lang="ja-JP" altLang="en-US" sz="1200" b="1" dirty="0" smtClean="0">
                <a:latin typeface="HG丸ｺﾞｼｯｸM-PRO" panose="020F0600000000000000" pitchFamily="50" charset="-128"/>
                <a:ea typeface="HG丸ｺﾞｼｯｸM-PRO" panose="020F0600000000000000" pitchFamily="50" charset="-128"/>
              </a:rPr>
              <a:t>次亜塩素酸ナトリウム濃度</a:t>
            </a:r>
            <a:r>
              <a:rPr kumimoji="1" lang="en-US" altLang="ja-JP" sz="1200" b="1" dirty="0" smtClean="0">
                <a:latin typeface="HG丸ｺﾞｼｯｸM-PRO" panose="020F0600000000000000" pitchFamily="50" charset="-128"/>
                <a:ea typeface="HG丸ｺﾞｼｯｸM-PRO" panose="020F0600000000000000" pitchFamily="50" charset="-128"/>
              </a:rPr>
              <a:t>】</a:t>
            </a:r>
            <a:endParaRPr kumimoji="1" lang="ja-JP" altLang="en-US" sz="1200" b="1" dirty="0">
              <a:latin typeface="HG丸ｺﾞｼｯｸM-PRO" panose="020F0600000000000000" pitchFamily="50" charset="-128"/>
              <a:ea typeface="HG丸ｺﾞｼｯｸM-PRO" panose="020F0600000000000000" pitchFamily="50" charset="-128"/>
            </a:endParaRPr>
          </a:p>
        </p:txBody>
      </p:sp>
      <p:graphicFrame>
        <p:nvGraphicFramePr>
          <p:cNvPr id="16" name="表 15"/>
          <p:cNvGraphicFramePr>
            <a:graphicFrameLocks noGrp="1"/>
          </p:cNvGraphicFramePr>
          <p:nvPr>
            <p:extLst>
              <p:ext uri="{D42A27DB-BD31-4B8C-83A1-F6EECF244321}">
                <p14:modId xmlns:p14="http://schemas.microsoft.com/office/powerpoint/2010/main" val="2195133456"/>
              </p:ext>
            </p:extLst>
          </p:nvPr>
        </p:nvGraphicFramePr>
        <p:xfrm>
          <a:off x="248732" y="4703334"/>
          <a:ext cx="6494074" cy="1920658"/>
        </p:xfrm>
        <a:graphic>
          <a:graphicData uri="http://schemas.openxmlformats.org/drawingml/2006/table">
            <a:tbl>
              <a:tblPr firstRow="1" bandRow="1">
                <a:tableStyleId>{5C22544A-7EE6-4342-B048-85BDC9FD1C3A}</a:tableStyleId>
              </a:tblPr>
              <a:tblGrid>
                <a:gridCol w="1534204"/>
                <a:gridCol w="4959870"/>
              </a:tblGrid>
              <a:tr h="235712">
                <a:tc>
                  <a:txBody>
                    <a:bodyPr/>
                    <a:lstStyle/>
                    <a:p>
                      <a:r>
                        <a:rPr kumimoji="1" lang="ja-JP" altLang="en-US" sz="1200" dirty="0" smtClean="0">
                          <a:latin typeface="HG丸ｺﾞｼｯｸM-PRO" panose="020F0600000000000000" pitchFamily="50" charset="-128"/>
                          <a:ea typeface="HG丸ｺﾞｼｯｸM-PRO" panose="020F0600000000000000" pitchFamily="50" charset="-128"/>
                        </a:rPr>
                        <a:t>　濃度</a:t>
                      </a:r>
                      <a:endParaRPr kumimoji="1" lang="ja-JP" altLang="en-US" sz="1200" dirty="0">
                        <a:latin typeface="HG丸ｺﾞｼｯｸM-PRO" panose="020F0600000000000000" pitchFamily="50" charset="-128"/>
                        <a:ea typeface="HG丸ｺﾞｼｯｸM-PRO" panose="020F0600000000000000" pitchFamily="50" charset="-128"/>
                      </a:endParaRPr>
                    </a:p>
                  </a:txBody>
                  <a:tcPr/>
                </a:tc>
                <a:tc>
                  <a:txBody>
                    <a:bodyPr/>
                    <a:lstStyle/>
                    <a:p>
                      <a:r>
                        <a:rPr kumimoji="1" lang="ja-JP" altLang="en-US" sz="1200" dirty="0" smtClean="0">
                          <a:latin typeface="HG丸ｺﾞｼｯｸM-PRO" panose="020F0600000000000000" pitchFamily="50" charset="-128"/>
                          <a:ea typeface="HG丸ｺﾞｼｯｸM-PRO" panose="020F0600000000000000" pitchFamily="50" charset="-128"/>
                        </a:rPr>
                        <a:t>　　　　　　商品名（例）</a:t>
                      </a:r>
                      <a:endParaRPr kumimoji="1" lang="ja-JP" altLang="en-US" sz="1200" dirty="0">
                        <a:latin typeface="HG丸ｺﾞｼｯｸM-PRO" panose="020F0600000000000000" pitchFamily="50" charset="-128"/>
                        <a:ea typeface="HG丸ｺﾞｼｯｸM-PRO" panose="020F0600000000000000" pitchFamily="50" charset="-128"/>
                      </a:endParaRPr>
                    </a:p>
                  </a:txBody>
                  <a:tcPr/>
                </a:tc>
              </a:tr>
              <a:tr h="249424">
                <a:tc>
                  <a:txBody>
                    <a:bodyPr/>
                    <a:lstStyle/>
                    <a:p>
                      <a:r>
                        <a:rPr kumimoji="1" lang="ja-JP" altLang="en-US" sz="1200" dirty="0" smtClean="0">
                          <a:latin typeface="HG丸ｺﾞｼｯｸM-PRO" panose="020F0600000000000000" pitchFamily="50" charset="-128"/>
                          <a:ea typeface="HG丸ｺﾞｼｯｸM-PRO" panose="020F0600000000000000" pitchFamily="50" charset="-128"/>
                        </a:rPr>
                        <a:t>１％</a:t>
                      </a:r>
                      <a:endParaRPr kumimoji="1" lang="ja-JP" altLang="en-US" sz="1200" dirty="0">
                        <a:latin typeface="HG丸ｺﾞｼｯｸM-PRO" panose="020F0600000000000000" pitchFamily="50" charset="-128"/>
                        <a:ea typeface="HG丸ｺﾞｼｯｸM-PRO" panose="020F0600000000000000" pitchFamily="50" charset="-128"/>
                      </a:endParaRPr>
                    </a:p>
                  </a:txBody>
                  <a:tcPr/>
                </a:tc>
                <a:tc>
                  <a:txBody>
                    <a:bodyPr/>
                    <a:lstStyle/>
                    <a:p>
                      <a:r>
                        <a:rPr kumimoji="1" lang="ja-JP" altLang="en-US" sz="1200" dirty="0" smtClean="0">
                          <a:latin typeface="HG丸ｺﾞｼｯｸM-PRO" panose="020F0600000000000000" pitchFamily="50" charset="-128"/>
                          <a:ea typeface="HG丸ｺﾞｼｯｸM-PRO" panose="020F0600000000000000" pitchFamily="50" charset="-128"/>
                        </a:rPr>
                        <a:t>ミルトン，ミルクポン，ピュリファン</a:t>
                      </a:r>
                      <a:endParaRPr kumimoji="1" lang="ja-JP" altLang="en-US" sz="1200" dirty="0">
                        <a:latin typeface="HG丸ｺﾞｼｯｸM-PRO" panose="020F0600000000000000" pitchFamily="50" charset="-128"/>
                        <a:ea typeface="HG丸ｺﾞｼｯｸM-PRO" panose="020F0600000000000000" pitchFamily="50" charset="-128"/>
                      </a:endParaRPr>
                    </a:p>
                  </a:txBody>
                  <a:tcPr/>
                </a:tc>
              </a:tr>
              <a:tr h="261031">
                <a:tc>
                  <a:txBody>
                    <a:bodyPr/>
                    <a:lstStyle/>
                    <a:p>
                      <a:r>
                        <a:rPr kumimoji="1" lang="ja-JP" altLang="en-US" sz="1200" dirty="0" smtClean="0">
                          <a:latin typeface="HG丸ｺﾞｼｯｸM-PRO" panose="020F0600000000000000" pitchFamily="50" charset="-128"/>
                          <a:ea typeface="HG丸ｺﾞｼｯｸM-PRO" panose="020F0600000000000000" pitchFamily="50" charset="-128"/>
                        </a:rPr>
                        <a:t>５～６％</a:t>
                      </a:r>
                      <a:endParaRPr kumimoji="1" lang="ja-JP" altLang="en-US" sz="1200" dirty="0">
                        <a:latin typeface="HG丸ｺﾞｼｯｸM-PRO" panose="020F0600000000000000" pitchFamily="50" charset="-128"/>
                        <a:ea typeface="HG丸ｺﾞｼｯｸM-PRO" panose="020F0600000000000000" pitchFamily="50" charset="-128"/>
                      </a:endParaRPr>
                    </a:p>
                  </a:txBody>
                  <a:tcPr/>
                </a:tc>
                <a:tc>
                  <a:txBody>
                    <a:bodyPr/>
                    <a:lstStyle/>
                    <a:p>
                      <a:r>
                        <a:rPr kumimoji="1" lang="ja-JP" altLang="en-US" sz="1200" dirty="0" smtClean="0">
                          <a:latin typeface="HG丸ｺﾞｼｯｸM-PRO" panose="020F0600000000000000" pitchFamily="50" charset="-128"/>
                          <a:ea typeface="HG丸ｺﾞｼｯｸM-PRO" panose="020F0600000000000000" pitchFamily="50" charset="-128"/>
                        </a:rPr>
                        <a:t>ジアノック，ハイター，ブリーチ</a:t>
                      </a:r>
                      <a:endParaRPr kumimoji="1" lang="ja-JP" altLang="en-US" sz="1200" dirty="0">
                        <a:latin typeface="HG丸ｺﾞｼｯｸM-PRO" panose="020F0600000000000000" pitchFamily="50" charset="-128"/>
                        <a:ea typeface="HG丸ｺﾞｼｯｸM-PRO" panose="020F0600000000000000" pitchFamily="50" charset="-128"/>
                      </a:endParaRPr>
                    </a:p>
                  </a:txBody>
                  <a:tcPr/>
                </a:tc>
              </a:tr>
              <a:tr h="344646">
                <a:tc>
                  <a:txBody>
                    <a:bodyPr/>
                    <a:lstStyle/>
                    <a:p>
                      <a:r>
                        <a:rPr kumimoji="1" lang="ja-JP" altLang="en-US" sz="1200" dirty="0" smtClean="0">
                          <a:latin typeface="HG丸ｺﾞｼｯｸM-PRO" panose="020F0600000000000000" pitchFamily="50" charset="-128"/>
                          <a:ea typeface="HG丸ｺﾞｼｯｸM-PRO" panose="020F0600000000000000" pitchFamily="50" charset="-128"/>
                        </a:rPr>
                        <a:t>６％</a:t>
                      </a:r>
                      <a:endParaRPr kumimoji="1" lang="ja-JP" altLang="en-US" sz="1200" dirty="0">
                        <a:latin typeface="HG丸ｺﾞｼｯｸM-PRO" panose="020F0600000000000000" pitchFamily="50" charset="-128"/>
                        <a:ea typeface="HG丸ｺﾞｼｯｸM-PRO" panose="020F0600000000000000" pitchFamily="50" charset="-128"/>
                      </a:endParaRPr>
                    </a:p>
                  </a:txBody>
                  <a:tcPr/>
                </a:tc>
                <a:tc>
                  <a:txBody>
                    <a:bodyPr/>
                    <a:lstStyle/>
                    <a:p>
                      <a:r>
                        <a:rPr kumimoji="1" lang="ja-JP" altLang="en-US" sz="1200" dirty="0" smtClean="0">
                          <a:latin typeface="HG丸ｺﾞｼｯｸM-PRO" panose="020F0600000000000000" pitchFamily="50" charset="-128"/>
                          <a:ea typeface="HG丸ｺﾞｼｯｸM-PRO" panose="020F0600000000000000" pitchFamily="50" charset="-128"/>
                        </a:rPr>
                        <a:t>ピューラックス，次亜塩６％「ヨシダ」，アサラック，テキサント</a:t>
                      </a:r>
                      <a:endParaRPr kumimoji="1" lang="ja-JP" altLang="en-US" sz="1200" dirty="0">
                        <a:latin typeface="HG丸ｺﾞｼｯｸM-PRO" panose="020F0600000000000000" pitchFamily="50" charset="-128"/>
                        <a:ea typeface="HG丸ｺﾞｼｯｸM-PRO" panose="020F0600000000000000" pitchFamily="50" charset="-128"/>
                      </a:endParaRPr>
                    </a:p>
                  </a:txBody>
                  <a:tcPr/>
                </a:tc>
              </a:tr>
              <a:tr h="284245">
                <a:tc>
                  <a:txBody>
                    <a:bodyPr/>
                    <a:lstStyle/>
                    <a:p>
                      <a:r>
                        <a:rPr kumimoji="1" lang="ja-JP" altLang="en-US" sz="1200" dirty="0" smtClean="0">
                          <a:latin typeface="HG丸ｺﾞｼｯｸM-PRO" panose="020F0600000000000000" pitchFamily="50" charset="-128"/>
                          <a:ea typeface="HG丸ｺﾞｼｯｸM-PRO" panose="020F0600000000000000" pitchFamily="50" charset="-128"/>
                        </a:rPr>
                        <a:t>１０％</a:t>
                      </a:r>
                      <a:endParaRPr kumimoji="1" lang="ja-JP" altLang="en-US" sz="1200" dirty="0">
                        <a:latin typeface="HG丸ｺﾞｼｯｸM-PRO" panose="020F0600000000000000" pitchFamily="50" charset="-128"/>
                        <a:ea typeface="HG丸ｺﾞｼｯｸM-PRO" panose="020F0600000000000000" pitchFamily="50" charset="-128"/>
                      </a:endParaRPr>
                    </a:p>
                  </a:txBody>
                  <a:tcPr/>
                </a:tc>
                <a:tc>
                  <a:txBody>
                    <a:bodyPr/>
                    <a:lstStyle/>
                    <a:p>
                      <a:r>
                        <a:rPr kumimoji="1" lang="ja-JP" altLang="en-US" sz="1200" dirty="0" smtClean="0">
                          <a:latin typeface="HG丸ｺﾞｼｯｸM-PRO" panose="020F0600000000000000" pitchFamily="50" charset="-128"/>
                          <a:ea typeface="HG丸ｺﾞｼｯｸM-PRO" panose="020F0600000000000000" pitchFamily="50" charset="-128"/>
                        </a:rPr>
                        <a:t>ピューラックス</a:t>
                      </a:r>
                      <a:r>
                        <a:rPr kumimoji="1" lang="en-US" altLang="ja-JP" sz="1200" dirty="0" smtClean="0">
                          <a:latin typeface="HG丸ｺﾞｼｯｸM-PRO" panose="020F0600000000000000" pitchFamily="50" charset="-128"/>
                          <a:ea typeface="HG丸ｺﾞｼｯｸM-PRO" panose="020F0600000000000000" pitchFamily="50" charset="-128"/>
                        </a:rPr>
                        <a:t>-</a:t>
                      </a:r>
                      <a:r>
                        <a:rPr kumimoji="1" lang="ja-JP" altLang="en-US" sz="1200" dirty="0" smtClean="0">
                          <a:latin typeface="HG丸ｺﾞｼｯｸM-PRO" panose="020F0600000000000000" pitchFamily="50" charset="-128"/>
                          <a:ea typeface="HG丸ｺﾞｼｯｸM-PRO" panose="020F0600000000000000" pitchFamily="50" charset="-128"/>
                        </a:rPr>
                        <a:t>１０，ハイポライト１０，アサヒラック，</a:t>
                      </a:r>
                      <a:endParaRPr kumimoji="1" lang="en-US" altLang="ja-JP" sz="1200" dirty="0" smtClean="0">
                        <a:latin typeface="HG丸ｺﾞｼｯｸM-PRO" panose="020F0600000000000000" pitchFamily="50" charset="-128"/>
                        <a:ea typeface="HG丸ｺﾞｼｯｸM-PRO" panose="020F0600000000000000" pitchFamily="50" charset="-128"/>
                      </a:endParaRPr>
                    </a:p>
                    <a:p>
                      <a:r>
                        <a:rPr kumimoji="1" lang="ja-JP" altLang="en-US" sz="1200" dirty="0" smtClean="0">
                          <a:latin typeface="HG丸ｺﾞｼｯｸM-PRO" panose="020F0600000000000000" pitchFamily="50" charset="-128"/>
                          <a:ea typeface="HG丸ｺﾞｼｯｸM-PRO" panose="020F0600000000000000" pitchFamily="50" charset="-128"/>
                        </a:rPr>
                        <a:t>アルポースキレーネ</a:t>
                      </a:r>
                      <a:endParaRPr kumimoji="1" lang="ja-JP" altLang="en-US" sz="1200" dirty="0">
                        <a:latin typeface="HG丸ｺﾞｼｯｸM-PRO" panose="020F0600000000000000" pitchFamily="50" charset="-128"/>
                        <a:ea typeface="HG丸ｺﾞｼｯｸM-PRO" panose="020F0600000000000000" pitchFamily="50" charset="-128"/>
                      </a:endParaRPr>
                    </a:p>
                  </a:txBody>
                  <a:tcPr/>
                </a:tc>
              </a:tr>
              <a:tr h="295852">
                <a:tc>
                  <a:txBody>
                    <a:bodyPr/>
                    <a:lstStyle/>
                    <a:p>
                      <a:r>
                        <a:rPr kumimoji="1" lang="ja-JP" altLang="en-US" sz="1200" dirty="0" smtClean="0">
                          <a:latin typeface="HG丸ｺﾞｼｯｸM-PRO" panose="020F0600000000000000" pitchFamily="50" charset="-128"/>
                          <a:ea typeface="HG丸ｺﾞｼｯｸM-PRO" panose="020F0600000000000000" pitchFamily="50" charset="-128"/>
                        </a:rPr>
                        <a:t>１２％</a:t>
                      </a:r>
                      <a:endParaRPr kumimoji="1" lang="ja-JP" altLang="en-US" sz="1200" dirty="0">
                        <a:latin typeface="HG丸ｺﾞｼｯｸM-PRO" panose="020F0600000000000000" pitchFamily="50" charset="-128"/>
                        <a:ea typeface="HG丸ｺﾞｼｯｸM-PRO" panose="020F0600000000000000" pitchFamily="50" charset="-128"/>
                      </a:endParaRPr>
                    </a:p>
                  </a:txBody>
                  <a:tcPr/>
                </a:tc>
                <a:tc>
                  <a:txBody>
                    <a:bodyPr/>
                    <a:lstStyle/>
                    <a:p>
                      <a:r>
                        <a:rPr kumimoji="1" lang="ja-JP" altLang="en-US" sz="1200" dirty="0" smtClean="0">
                          <a:latin typeface="HG丸ｺﾞｼｯｸM-PRO" panose="020F0600000000000000" pitchFamily="50" charset="-128"/>
                          <a:ea typeface="HG丸ｺﾞｼｯｸM-PRO" panose="020F0600000000000000" pitchFamily="50" charset="-128"/>
                        </a:rPr>
                        <a:t>ジアエース，アサヒラック，バイヤラックス</a:t>
                      </a:r>
                      <a:endParaRPr kumimoji="1" lang="ja-JP" altLang="en-US" sz="1200" dirty="0">
                        <a:latin typeface="HG丸ｺﾞｼｯｸM-PRO" panose="020F0600000000000000" pitchFamily="50" charset="-128"/>
                        <a:ea typeface="HG丸ｺﾞｼｯｸM-PRO" panose="020F0600000000000000" pitchFamily="50" charset="-128"/>
                      </a:endParaRPr>
                    </a:p>
                  </a:txBody>
                  <a:tcPr/>
                </a:tc>
              </a:tr>
            </a:tbl>
          </a:graphicData>
        </a:graphic>
      </p:graphicFrame>
      <p:sp>
        <p:nvSpPr>
          <p:cNvPr id="17" name="テキスト ボックス 16"/>
          <p:cNvSpPr txBox="1"/>
          <p:nvPr/>
        </p:nvSpPr>
        <p:spPr>
          <a:xfrm>
            <a:off x="248732" y="6623992"/>
            <a:ext cx="3762568" cy="230832"/>
          </a:xfrm>
          <a:prstGeom prst="rect">
            <a:avLst/>
          </a:prstGeom>
          <a:noFill/>
        </p:spPr>
        <p:txBody>
          <a:bodyPr wrap="none" rtlCol="0">
            <a:spAutoFit/>
          </a:bodyPr>
          <a:lstStyle/>
          <a:p>
            <a:r>
              <a:rPr kumimoji="1" lang="ja-JP" altLang="en-US" sz="900" dirty="0" smtClean="0">
                <a:latin typeface="HG丸ｺﾞｼｯｸM-PRO" panose="020F0600000000000000" pitchFamily="50" charset="-128"/>
                <a:ea typeface="HG丸ｺﾞｼｯｸM-PRO" panose="020F0600000000000000" pitchFamily="50" charset="-128"/>
              </a:rPr>
              <a:t>参考文献：社会福祉施設等におけるノロウイルス対応標準マニュアル</a:t>
            </a:r>
            <a:endParaRPr kumimoji="1" lang="ja-JP" altLang="en-US" sz="900" dirty="0">
              <a:latin typeface="HG丸ｺﾞｼｯｸM-PRO" panose="020F0600000000000000" pitchFamily="50" charset="-128"/>
              <a:ea typeface="HG丸ｺﾞｼｯｸM-PRO" panose="020F0600000000000000" pitchFamily="50" charset="-128"/>
            </a:endParaRPr>
          </a:p>
        </p:txBody>
      </p:sp>
      <p:sp>
        <p:nvSpPr>
          <p:cNvPr id="18" name="角丸四角形吹き出し 17"/>
          <p:cNvSpPr/>
          <p:nvPr/>
        </p:nvSpPr>
        <p:spPr>
          <a:xfrm>
            <a:off x="246172" y="6914148"/>
            <a:ext cx="5252452" cy="720080"/>
          </a:xfrm>
          <a:prstGeom prst="wedgeRoundRectCallout">
            <a:avLst>
              <a:gd name="adj1" fmla="val 53591"/>
              <a:gd name="adj2" fmla="val -26877"/>
              <a:gd name="adj3" fmla="val 16667"/>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smtClean="0">
                <a:solidFill>
                  <a:schemeClr val="tx1"/>
                </a:solidFill>
                <a:latin typeface="HG丸ｺﾞｼｯｸM-PRO" panose="020F0600000000000000" pitchFamily="50" charset="-128"/>
                <a:ea typeface="HG丸ｺﾞｼｯｸM-PRO" panose="020F0600000000000000" pitchFamily="50" charset="-128"/>
              </a:rPr>
              <a:t>類似の商品が多く存在します。今一度，施設で使用している消毒薬の成分を確認してください！！次亜塩素酸ナトリウム以外の物は効果が十分ではありません！！また，</a:t>
            </a:r>
            <a:r>
              <a:rPr lang="ja-JP" altLang="en-US" sz="1050" dirty="0" smtClean="0">
                <a:solidFill>
                  <a:schemeClr val="tx1"/>
                </a:solidFill>
                <a:latin typeface="HG丸ｺﾞｼｯｸM-PRO" panose="020F0600000000000000" pitchFamily="50" charset="-128"/>
                <a:ea typeface="HG丸ｺﾞｼｯｸM-PRO" panose="020F0600000000000000" pitchFamily="50" charset="-128"/>
              </a:rPr>
              <a:t>使用</a:t>
            </a:r>
            <a:r>
              <a:rPr lang="ja-JP" altLang="en-US" sz="1050" dirty="0">
                <a:solidFill>
                  <a:schemeClr val="tx1"/>
                </a:solidFill>
                <a:latin typeface="HG丸ｺﾞｼｯｸM-PRO" panose="020F0600000000000000" pitchFamily="50" charset="-128"/>
                <a:ea typeface="HG丸ｺﾞｼｯｸM-PRO" panose="020F0600000000000000" pitchFamily="50" charset="-128"/>
              </a:rPr>
              <a:t>している塩素系洗剤の濃度を確認し，濃度に応じて希釈してください。</a:t>
            </a:r>
            <a:endParaRPr kumimoji="1" lang="ja-JP" altLang="en-US" sz="1050" dirty="0">
              <a:solidFill>
                <a:schemeClr val="tx1"/>
              </a:solidFill>
              <a:latin typeface="HG丸ｺﾞｼｯｸM-PRO" panose="020F0600000000000000" pitchFamily="50" charset="-128"/>
              <a:ea typeface="HG丸ｺﾞｼｯｸM-PRO" panose="020F0600000000000000" pitchFamily="50" charset="-128"/>
            </a:endParaRPr>
          </a:p>
        </p:txBody>
      </p:sp>
      <p:pic>
        <p:nvPicPr>
          <p:cNvPr id="19" name="図 18"/>
          <p:cNvPicPr/>
          <p:nvPr/>
        </p:nvPicPr>
        <p:blipFill>
          <a:blip r:embed="rId2" cstate="print">
            <a:extLst>
              <a:ext uri="{28A0092B-C50C-407E-A947-70E740481C1C}">
                <a14:useLocalDpi xmlns:a14="http://schemas.microsoft.com/office/drawing/2010/main" val="0"/>
              </a:ext>
            </a:extLst>
          </a:blip>
          <a:stretch>
            <a:fillRect/>
          </a:stretch>
        </p:blipFill>
        <p:spPr>
          <a:xfrm>
            <a:off x="5765337" y="6711362"/>
            <a:ext cx="1080120" cy="1125652"/>
          </a:xfrm>
          <a:prstGeom prst="rect">
            <a:avLst/>
          </a:prstGeom>
        </p:spPr>
      </p:pic>
      <p:sp>
        <p:nvSpPr>
          <p:cNvPr id="20" name="テキスト ボックス 19"/>
          <p:cNvSpPr txBox="1"/>
          <p:nvPr/>
        </p:nvSpPr>
        <p:spPr>
          <a:xfrm>
            <a:off x="-72" y="200472"/>
            <a:ext cx="6727736" cy="1261884"/>
          </a:xfrm>
          <a:prstGeom prst="rect">
            <a:avLst/>
          </a:prstGeom>
          <a:noFill/>
        </p:spPr>
        <p:txBody>
          <a:bodyPr wrap="square" rtlCol="0">
            <a:spAutoFit/>
          </a:bodyPr>
          <a:lstStyle/>
          <a:p>
            <a:r>
              <a:rPr kumimoji="1" lang="ja-JP" altLang="en-US" sz="1400" b="1" dirty="0" smtClean="0">
                <a:latin typeface="HG丸ｺﾞｼｯｸM-PRO" panose="020F0600000000000000" pitchFamily="50" charset="-128"/>
                <a:ea typeface="HG丸ｺﾞｼｯｸM-PRO" panose="020F0600000000000000" pitchFamily="50" charset="-128"/>
              </a:rPr>
              <a:t>（</a:t>
            </a:r>
            <a:r>
              <a:rPr lang="ja-JP" altLang="en-US" sz="1400" b="1" dirty="0">
                <a:latin typeface="HG丸ｺﾞｼｯｸM-PRO" panose="020F0600000000000000" pitchFamily="50" charset="-128"/>
                <a:ea typeface="HG丸ｺﾞｼｯｸM-PRO" panose="020F0600000000000000" pitchFamily="50" charset="-128"/>
              </a:rPr>
              <a:t>２</a:t>
            </a:r>
            <a:r>
              <a:rPr kumimoji="1" lang="ja-JP" altLang="en-US" sz="1400" b="1" dirty="0" smtClean="0">
                <a:latin typeface="HG丸ｺﾞｼｯｸM-PRO" panose="020F0600000000000000" pitchFamily="50" charset="-128"/>
                <a:ea typeface="HG丸ｺﾞｼｯｸM-PRO" panose="020F0600000000000000" pitchFamily="50" charset="-128"/>
              </a:rPr>
              <a:t>）消毒について</a:t>
            </a:r>
            <a:endParaRPr lang="en-US" altLang="ja-JP" sz="1400" b="1" dirty="0">
              <a:latin typeface="HG丸ｺﾞｼｯｸM-PRO" panose="020F0600000000000000" pitchFamily="50" charset="-128"/>
              <a:ea typeface="HG丸ｺﾞｼｯｸM-PRO" panose="020F0600000000000000" pitchFamily="50" charset="-128"/>
            </a:endParaRPr>
          </a:p>
          <a:p>
            <a:r>
              <a:rPr lang="ja-JP" altLang="en-US" sz="1400" dirty="0" smtClean="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消毒</a:t>
            </a:r>
            <a:r>
              <a:rPr lang="ja-JP" altLang="en-US" sz="1200" dirty="0">
                <a:latin typeface="HG丸ｺﾞｼｯｸM-PRO" panose="020F0600000000000000" pitchFamily="50" charset="-128"/>
                <a:ea typeface="HG丸ｺﾞｼｯｸM-PRO" panose="020F0600000000000000" pitchFamily="50" charset="-128"/>
              </a:rPr>
              <a:t>は，</a:t>
            </a:r>
            <a:r>
              <a:rPr lang="ja-JP" altLang="en-US" sz="1200" b="1" u="sng" dirty="0">
                <a:latin typeface="HG丸ｺﾞｼｯｸM-PRO" panose="020F0600000000000000" pitchFamily="50" charset="-128"/>
                <a:ea typeface="HG丸ｺﾞｼｯｸM-PRO" panose="020F0600000000000000" pitchFamily="50" charset="-128"/>
              </a:rPr>
              <a:t>加熱（８５℃・１分以上）又は，適切な濃度の次亜塩素酸ナトリウムが有効</a:t>
            </a:r>
            <a:r>
              <a:rPr lang="ja-JP" altLang="en-US" sz="1200" b="1" u="sng" dirty="0" smtClean="0">
                <a:latin typeface="HG丸ｺﾞｼｯｸM-PRO" panose="020F0600000000000000" pitchFamily="50" charset="-128"/>
                <a:ea typeface="HG丸ｺﾞｼｯｸM-PRO" panose="020F0600000000000000" pitchFamily="50" charset="-128"/>
              </a:rPr>
              <a:t>！</a:t>
            </a:r>
            <a:endParaRPr lang="en-US" altLang="ja-JP" sz="1200" b="1" u="sng" dirty="0" smtClean="0">
              <a:latin typeface="HG丸ｺﾞｼｯｸM-PRO" panose="020F0600000000000000" pitchFamily="50" charset="-128"/>
              <a:ea typeface="HG丸ｺﾞｼｯｸM-PRO" panose="020F0600000000000000" pitchFamily="50" charset="-128"/>
            </a:endParaRPr>
          </a:p>
          <a:p>
            <a:r>
              <a:rPr lang="en-US" altLang="ja-JP" sz="1200" b="1" dirty="0">
                <a:latin typeface="HG丸ｺﾞｼｯｸM-PRO" panose="020F0600000000000000" pitchFamily="50" charset="-128"/>
                <a:ea typeface="HG丸ｺﾞｼｯｸM-PRO" panose="020F0600000000000000" pitchFamily="50" charset="-128"/>
              </a:rPr>
              <a:t> </a:t>
            </a:r>
            <a:r>
              <a:rPr lang="en-US" altLang="ja-JP" sz="1200" b="1" dirty="0" smtClean="0">
                <a:latin typeface="HG丸ｺﾞｼｯｸM-PRO" panose="020F0600000000000000" pitchFamily="50" charset="-128"/>
                <a:ea typeface="HG丸ｺﾞｼｯｸM-PRO" panose="020F0600000000000000" pitchFamily="50" charset="-128"/>
              </a:rPr>
              <a:t>       </a:t>
            </a:r>
            <a:r>
              <a:rPr lang="ja-JP" altLang="en-US" sz="1200" u="sng" dirty="0" smtClean="0">
                <a:latin typeface="HG丸ｺﾞｼｯｸM-PRO" panose="020F0600000000000000" pitchFamily="50" charset="-128"/>
                <a:ea typeface="HG丸ｺﾞｼｯｸM-PRO" panose="020F0600000000000000" pitchFamily="50" charset="-128"/>
              </a:rPr>
              <a:t>アルコール</a:t>
            </a:r>
            <a:r>
              <a:rPr lang="ja-JP" altLang="en-US" sz="1200" u="sng" dirty="0">
                <a:latin typeface="HG丸ｺﾞｼｯｸM-PRO" panose="020F0600000000000000" pitchFamily="50" charset="-128"/>
                <a:ea typeface="HG丸ｺﾞｼｯｸM-PRO" panose="020F0600000000000000" pitchFamily="50" charset="-128"/>
              </a:rPr>
              <a:t>や逆性石けん，流水式洗浄水などは消毒効果は十分ではありません。</a:t>
            </a:r>
            <a:r>
              <a:rPr lang="ja-JP" altLang="en-US" sz="1200" dirty="0">
                <a:latin typeface="HG丸ｺﾞｼｯｸM-PRO" panose="020F0600000000000000" pitchFamily="50" charset="-128"/>
                <a:ea typeface="HG丸ｺﾞｼｯｸM-PRO" panose="020F0600000000000000" pitchFamily="50" charset="-128"/>
              </a:rPr>
              <a:t>次</a:t>
            </a:r>
            <a:r>
              <a:rPr lang="ja-JP" altLang="en-US" sz="1200" dirty="0" smtClean="0">
                <a:latin typeface="HG丸ｺﾞｼｯｸM-PRO" panose="020F0600000000000000" pitchFamily="50" charset="-128"/>
                <a:ea typeface="HG丸ｺﾞｼｯｸM-PRO" panose="020F0600000000000000" pitchFamily="50" charset="-128"/>
              </a:rPr>
              <a:t>亜塩素 </a:t>
            </a:r>
            <a:endParaRPr lang="en-US" altLang="ja-JP" sz="1200" dirty="0" smtClean="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　　酸</a:t>
            </a:r>
            <a:r>
              <a:rPr lang="ja-JP" altLang="en-US" sz="1200" dirty="0">
                <a:latin typeface="HG丸ｺﾞｼｯｸM-PRO" panose="020F0600000000000000" pitchFamily="50" charset="-128"/>
                <a:ea typeface="HG丸ｺﾞｼｯｸM-PRO" panose="020F0600000000000000" pitchFamily="50" charset="-128"/>
              </a:rPr>
              <a:t>ナトリウムは，手でよく触れる所の消毒は</a:t>
            </a:r>
            <a:r>
              <a:rPr lang="en-US" altLang="ja-JP" sz="1200" dirty="0">
                <a:latin typeface="HG丸ｺﾞｼｯｸM-PRO" panose="020F0600000000000000" pitchFamily="50" charset="-128"/>
                <a:ea typeface="HG丸ｺﾞｼｯｸM-PRO" panose="020F0600000000000000" pitchFamily="50" charset="-128"/>
              </a:rPr>
              <a:t>0.02</a:t>
            </a:r>
            <a:r>
              <a:rPr lang="ja-JP" altLang="en-US" sz="1200" dirty="0">
                <a:latin typeface="HG丸ｺﾞｼｯｸM-PRO" panose="020F0600000000000000" pitchFamily="50" charset="-128"/>
                <a:ea typeface="HG丸ｺﾞｼｯｸM-PRO" panose="020F0600000000000000" pitchFamily="50" charset="-128"/>
              </a:rPr>
              <a:t>％，嘔吐物・糞便などの有機物の</a:t>
            </a:r>
            <a:r>
              <a:rPr lang="ja-JP" altLang="en-US" sz="1200" dirty="0" smtClean="0">
                <a:latin typeface="HG丸ｺﾞｼｯｸM-PRO" panose="020F0600000000000000" pitchFamily="50" charset="-128"/>
                <a:ea typeface="HG丸ｺﾞｼｯｸM-PRO" panose="020F0600000000000000" pitchFamily="50" charset="-128"/>
              </a:rPr>
              <a:t>消毒</a:t>
            </a:r>
            <a:endParaRPr lang="en-US" altLang="ja-JP" sz="1200" dirty="0" smtClean="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　　</a:t>
            </a:r>
            <a:r>
              <a:rPr lang="ja-JP" altLang="en-US" sz="1200" dirty="0" err="1" smtClean="0">
                <a:latin typeface="HG丸ｺﾞｼｯｸM-PRO" panose="020F0600000000000000" pitchFamily="50" charset="-128"/>
                <a:ea typeface="HG丸ｺﾞｼｯｸM-PRO" panose="020F0600000000000000" pitchFamily="50" charset="-128"/>
              </a:rPr>
              <a:t>は</a:t>
            </a:r>
            <a:r>
              <a:rPr lang="en-US" altLang="ja-JP" sz="1200" dirty="0" smtClean="0">
                <a:latin typeface="HG丸ｺﾞｼｯｸM-PRO" panose="020F0600000000000000" pitchFamily="50" charset="-128"/>
                <a:ea typeface="HG丸ｺﾞｼｯｸM-PRO" panose="020F0600000000000000" pitchFamily="50" charset="-128"/>
              </a:rPr>
              <a:t>0.1</a:t>
            </a:r>
            <a:r>
              <a:rPr lang="ja-JP" altLang="en-US" sz="1200" dirty="0" smtClean="0">
                <a:latin typeface="HG丸ｺﾞｼｯｸM-PRO" panose="020F0600000000000000" pitchFamily="50" charset="-128"/>
                <a:ea typeface="HG丸ｺﾞｼｯｸM-PRO" panose="020F0600000000000000" pitchFamily="50" charset="-128"/>
              </a:rPr>
              <a:t>％に希釈したものを使います。詳細は下記「消毒薬と作り方」を参照。</a:t>
            </a:r>
            <a:endParaRPr lang="en-US" altLang="ja-JP" sz="1200" u="sng" dirty="0" smtClean="0">
              <a:latin typeface="HG丸ｺﾞｼｯｸM-PRO" panose="020F0600000000000000" pitchFamily="50" charset="-128"/>
              <a:ea typeface="HG丸ｺﾞｼｯｸM-PRO" panose="020F0600000000000000" pitchFamily="50" charset="-128"/>
            </a:endParaRPr>
          </a:p>
          <a:p>
            <a:endParaRPr lang="en-US" altLang="ja-JP" sz="1200" dirty="0" smtClean="0">
              <a:latin typeface="HG丸ｺﾞｼｯｸM-PRO" panose="020F0600000000000000" pitchFamily="50" charset="-128"/>
              <a:ea typeface="HG丸ｺﾞｼｯｸM-PRO" panose="020F0600000000000000" pitchFamily="50" charset="-128"/>
            </a:endParaRPr>
          </a:p>
        </p:txBody>
      </p:sp>
      <p:sp>
        <p:nvSpPr>
          <p:cNvPr id="21" name="テキスト ボックス 20"/>
          <p:cNvSpPr txBox="1"/>
          <p:nvPr/>
        </p:nvSpPr>
        <p:spPr>
          <a:xfrm>
            <a:off x="225107" y="7905328"/>
            <a:ext cx="6502557" cy="1815882"/>
          </a:xfrm>
          <a:prstGeom prst="rect">
            <a:avLst/>
          </a:prstGeom>
          <a:noFill/>
          <a:ln w="76200" cmpd="thickThin">
            <a:solidFill>
              <a:schemeClr val="tx1"/>
            </a:solidFill>
          </a:ln>
        </p:spPr>
        <p:txBody>
          <a:bodyPr wrap="square" rtlCol="0">
            <a:spAutoFit/>
          </a:bodyPr>
          <a:lstStyle/>
          <a:p>
            <a:r>
              <a:rPr kumimoji="1" lang="en-US" altLang="ja-JP" sz="1400" b="1" dirty="0" smtClean="0">
                <a:latin typeface="HG丸ｺﾞｼｯｸM-PRO" panose="020F0600000000000000" pitchFamily="50" charset="-128"/>
                <a:ea typeface="HG丸ｺﾞｼｯｸM-PRO" panose="020F0600000000000000" pitchFamily="50" charset="-128"/>
              </a:rPr>
              <a:t>〈</a:t>
            </a:r>
            <a:r>
              <a:rPr kumimoji="1" lang="ja-JP" altLang="en-US" sz="1400" b="1" dirty="0" smtClean="0">
                <a:latin typeface="HG丸ｺﾞｼｯｸM-PRO" panose="020F0600000000000000" pitchFamily="50" charset="-128"/>
                <a:ea typeface="HG丸ｺﾞｼｯｸM-PRO" panose="020F0600000000000000" pitchFamily="50" charset="-128"/>
              </a:rPr>
              <a:t>次亜塩素酸ナトリウム作成時の注意点</a:t>
            </a:r>
            <a:r>
              <a:rPr kumimoji="1" lang="en-US" altLang="ja-JP" sz="1400" b="1" dirty="0" smtClean="0">
                <a:latin typeface="HG丸ｺﾞｼｯｸM-PRO" panose="020F0600000000000000" pitchFamily="50" charset="-128"/>
                <a:ea typeface="HG丸ｺﾞｼｯｸM-PRO" panose="020F0600000000000000" pitchFamily="50" charset="-128"/>
              </a:rPr>
              <a:t>〉</a:t>
            </a:r>
          </a:p>
          <a:p>
            <a:endParaRPr kumimoji="1" lang="en-US" altLang="ja-JP" sz="1400" b="1" dirty="0" smtClean="0">
              <a:latin typeface="HG丸ｺﾞｼｯｸM-PRO" panose="020F0600000000000000" pitchFamily="50" charset="-128"/>
              <a:ea typeface="HG丸ｺﾞｼｯｸM-PRO" panose="020F0600000000000000" pitchFamily="50" charset="-128"/>
            </a:endParaRPr>
          </a:p>
          <a:p>
            <a:r>
              <a:rPr lang="ja-JP" altLang="en-US" sz="1200" b="1" dirty="0" smtClean="0">
                <a:latin typeface="HG丸ｺﾞｼｯｸM-PRO" panose="020F0600000000000000" pitchFamily="50" charset="-128"/>
                <a:ea typeface="HG丸ｺﾞｼｯｸM-PRO" panose="020F0600000000000000" pitchFamily="50" charset="-128"/>
              </a:rPr>
              <a:t>・霧吹き等でスプレーは使用しない。</a:t>
            </a:r>
            <a:r>
              <a:rPr lang="ja-JP" altLang="en-US" sz="1200" dirty="0" smtClean="0">
                <a:latin typeface="HG丸ｺﾞｼｯｸM-PRO" panose="020F0600000000000000" pitchFamily="50" charset="-128"/>
                <a:ea typeface="HG丸ｺﾞｼｯｸM-PRO" panose="020F0600000000000000" pitchFamily="50" charset="-128"/>
              </a:rPr>
              <a:t>スプレーの風圧でウイルスが飛散するため。また，霧状のため均等な消毒効果が得られない。さらに，作業する人が霧を吸い込むことにより，健康が危惧されます。そのため，消毒はスプレーではなく，拭き取り方法で行ってください。</a:t>
            </a:r>
            <a:endParaRPr lang="en-US" altLang="ja-JP" sz="1200" dirty="0">
              <a:latin typeface="HG丸ｺﾞｼｯｸM-PRO" panose="020F0600000000000000" pitchFamily="50" charset="-128"/>
              <a:ea typeface="HG丸ｺﾞｼｯｸM-PRO" panose="020F0600000000000000" pitchFamily="50" charset="-128"/>
            </a:endParaRPr>
          </a:p>
          <a:p>
            <a:endParaRPr lang="en-US" altLang="ja-JP" sz="1200" dirty="0" smtClean="0">
              <a:latin typeface="HG丸ｺﾞｼｯｸM-PRO" panose="020F0600000000000000" pitchFamily="50" charset="-128"/>
              <a:ea typeface="HG丸ｺﾞｼｯｸM-PRO" panose="020F0600000000000000" pitchFamily="50" charset="-128"/>
            </a:endParaRPr>
          </a:p>
          <a:p>
            <a:r>
              <a:rPr kumimoji="1" lang="ja-JP" altLang="en-US" sz="1200" b="1" dirty="0" smtClean="0">
                <a:latin typeface="HG丸ｺﾞｼｯｸM-PRO" panose="020F0600000000000000" pitchFamily="50" charset="-128"/>
                <a:ea typeface="HG丸ｺﾞｼｯｸM-PRO" panose="020F0600000000000000" pitchFamily="50" charset="-128"/>
              </a:rPr>
              <a:t>・原則</a:t>
            </a:r>
            <a:r>
              <a:rPr kumimoji="1" lang="en-US" altLang="ja-JP" sz="1200" b="1" dirty="0" smtClean="0">
                <a:latin typeface="HG丸ｺﾞｼｯｸM-PRO" panose="020F0600000000000000" pitchFamily="50" charset="-128"/>
                <a:ea typeface="HG丸ｺﾞｼｯｸM-PRO" panose="020F0600000000000000" pitchFamily="50" charset="-128"/>
              </a:rPr>
              <a:t>,</a:t>
            </a:r>
            <a:r>
              <a:rPr kumimoji="1" lang="ja-JP" altLang="en-US" sz="1200" b="1" dirty="0" smtClean="0">
                <a:latin typeface="HG丸ｺﾞｼｯｸM-PRO" panose="020F0600000000000000" pitchFamily="50" charset="-128"/>
                <a:ea typeface="HG丸ｺﾞｼｯｸM-PRO" panose="020F0600000000000000" pitchFamily="50" charset="-128"/>
              </a:rPr>
              <a:t>作り置きはしないでください。</a:t>
            </a:r>
            <a:r>
              <a:rPr kumimoji="1" lang="ja-JP" altLang="en-US" sz="1200" dirty="0" smtClean="0">
                <a:latin typeface="HG丸ｺﾞｼｯｸM-PRO" panose="020F0600000000000000" pitchFamily="50" charset="-128"/>
                <a:ea typeface="HG丸ｺﾞｼｯｸM-PRO" panose="020F0600000000000000" pitchFamily="50" charset="-128"/>
              </a:rPr>
              <a:t>作成した消毒</a:t>
            </a:r>
            <a:r>
              <a:rPr lang="ja-JP" altLang="en-US" sz="1200" dirty="0" smtClean="0">
                <a:latin typeface="HG丸ｺﾞｼｯｸM-PRO" panose="020F0600000000000000" pitchFamily="50" charset="-128"/>
                <a:ea typeface="HG丸ｺﾞｼｯｸM-PRO" panose="020F0600000000000000" pitchFamily="50" charset="-128"/>
              </a:rPr>
              <a:t>液は時間の経過とともに，効果が減少します。</a:t>
            </a:r>
            <a:r>
              <a:rPr lang="ja-JP" altLang="en-US" sz="1200" b="1" dirty="0" smtClean="0">
                <a:latin typeface="HG丸ｺﾞｼｯｸM-PRO" panose="020F0600000000000000" pitchFamily="50" charset="-128"/>
                <a:ea typeface="HG丸ｺﾞｼｯｸM-PRO" panose="020F0600000000000000" pitchFamily="50" charset="-128"/>
              </a:rPr>
              <a:t>次</a:t>
            </a:r>
            <a:r>
              <a:rPr lang="ja-JP" altLang="en-US" sz="1200" b="1" dirty="0">
                <a:latin typeface="HG丸ｺﾞｼｯｸM-PRO" panose="020F0600000000000000" pitchFamily="50" charset="-128"/>
                <a:ea typeface="HG丸ｺﾞｼｯｸM-PRO" panose="020F0600000000000000" pitchFamily="50" charset="-128"/>
              </a:rPr>
              <a:t>亜塩素</a:t>
            </a:r>
            <a:r>
              <a:rPr lang="ja-JP" altLang="en-US" sz="1200" b="1" dirty="0" smtClean="0">
                <a:latin typeface="HG丸ｺﾞｼｯｸM-PRO" panose="020F0600000000000000" pitchFamily="50" charset="-128"/>
                <a:ea typeface="HG丸ｺﾞｼｯｸM-PRO" panose="020F0600000000000000" pitchFamily="50" charset="-128"/>
              </a:rPr>
              <a:t>酸ナトリウムは透明容器での保管は適していません。</a:t>
            </a:r>
            <a:r>
              <a:rPr lang="ja-JP" altLang="en-US" sz="1200" dirty="0" smtClean="0">
                <a:latin typeface="HG丸ｺﾞｼｯｸM-PRO" panose="020F0600000000000000" pitchFamily="50" charset="-128"/>
                <a:ea typeface="HG丸ｺﾞｼｯｸM-PRO" panose="020F0600000000000000" pitchFamily="50" charset="-128"/>
              </a:rPr>
              <a:t>次</a:t>
            </a:r>
            <a:r>
              <a:rPr lang="ja-JP" altLang="en-US" sz="1200" dirty="0">
                <a:latin typeface="HG丸ｺﾞｼｯｸM-PRO" panose="020F0600000000000000" pitchFamily="50" charset="-128"/>
                <a:ea typeface="HG丸ｺﾞｼｯｸM-PRO" panose="020F0600000000000000" pitchFamily="50" charset="-128"/>
              </a:rPr>
              <a:t>亜塩素酸ナトリウム</a:t>
            </a:r>
            <a:r>
              <a:rPr lang="ja-JP" altLang="en-US" sz="1200" dirty="0" smtClean="0">
                <a:latin typeface="HG丸ｺﾞｼｯｸM-PRO" panose="020F0600000000000000" pitchFamily="50" charset="-128"/>
                <a:ea typeface="HG丸ｺﾞｼｯｸM-PRO" panose="020F0600000000000000" pitchFamily="50" charset="-128"/>
              </a:rPr>
              <a:t>は日光に当たると濃度</a:t>
            </a:r>
            <a:r>
              <a:rPr lang="ja-JP" altLang="en-US" sz="1200" dirty="0">
                <a:latin typeface="HG丸ｺﾞｼｯｸM-PRO" panose="020F0600000000000000" pitchFamily="50" charset="-128"/>
                <a:ea typeface="HG丸ｺﾞｼｯｸM-PRO" panose="020F0600000000000000" pitchFamily="50" charset="-128"/>
              </a:rPr>
              <a:t>が低下します</a:t>
            </a:r>
            <a:r>
              <a:rPr lang="ja-JP" altLang="en-US" sz="1200" dirty="0" smtClean="0">
                <a:latin typeface="HG丸ｺﾞｼｯｸM-PRO" panose="020F0600000000000000" pitchFamily="50" charset="-128"/>
                <a:ea typeface="HG丸ｺﾞｼｯｸM-PRO" panose="020F0600000000000000" pitchFamily="50" charset="-128"/>
              </a:rPr>
              <a:t>。</a:t>
            </a:r>
            <a:endParaRPr kumimoji="1" lang="ja-JP" altLang="en-US" sz="12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1736437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消毒セット"/>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799" y="1152060"/>
            <a:ext cx="1596382" cy="1211376"/>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消毒液を作る"/>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6713" y="2757960"/>
            <a:ext cx="1617912" cy="1213434"/>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手袋・エプロン・マスクを着用"/>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6523" y="4619229"/>
            <a:ext cx="1693645" cy="1192690"/>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バケツにビニール袋を設置"/>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95597" y="4830859"/>
            <a:ext cx="1279769" cy="960415"/>
          </a:xfrm>
          <a:prstGeom prst="rect">
            <a:avLst/>
          </a:prstGeom>
          <a:noFill/>
          <a:extLst>
            <a:ext uri="{909E8E84-426E-40DD-AFC4-6F175D3DCCD1}">
              <a14:hiddenFill xmlns:a14="http://schemas.microsoft.com/office/drawing/2010/main">
                <a:solidFill>
                  <a:srgbClr val="FFFFFF"/>
                </a:solidFill>
              </a14:hiddenFill>
            </a:ext>
          </a:extLst>
        </p:spPr>
      </p:pic>
      <p:sp>
        <p:nvSpPr>
          <p:cNvPr id="5" name="テキスト ボックス 4"/>
          <p:cNvSpPr txBox="1"/>
          <p:nvPr/>
        </p:nvSpPr>
        <p:spPr>
          <a:xfrm>
            <a:off x="19168" y="31750"/>
            <a:ext cx="6748838" cy="677108"/>
          </a:xfrm>
          <a:prstGeom prst="rect">
            <a:avLst/>
          </a:prstGeom>
          <a:solidFill>
            <a:schemeClr val="accent6">
              <a:lumMod val="40000"/>
              <a:lumOff val="60000"/>
            </a:schemeClr>
          </a:solidFill>
        </p:spPr>
        <p:txBody>
          <a:bodyPr wrap="square" rtlCol="0">
            <a:spAutoFit/>
          </a:bodyPr>
          <a:lstStyle/>
          <a:p>
            <a:r>
              <a:rPr lang="ja-JP" altLang="en-US" sz="1400" b="1" dirty="0">
                <a:latin typeface="HG丸ｺﾞｼｯｸM-PRO" panose="020F0600000000000000" pitchFamily="50" charset="-128"/>
                <a:ea typeface="HG丸ｺﾞｼｯｸM-PRO" panose="020F0600000000000000" pitchFamily="50" charset="-128"/>
              </a:rPr>
              <a:t>●</a:t>
            </a:r>
            <a:r>
              <a:rPr kumimoji="1" lang="ja-JP" altLang="en-US" sz="1400" b="1" dirty="0" smtClean="0">
                <a:latin typeface="HG丸ｺﾞｼｯｸM-PRO" panose="020F0600000000000000" pitchFamily="50" charset="-128"/>
                <a:ea typeface="HG丸ｺﾞｼｯｸM-PRO" panose="020F0600000000000000" pitchFamily="50" charset="-128"/>
              </a:rPr>
              <a:t>嘔吐物の消毒方法</a:t>
            </a:r>
            <a:endParaRPr kumimoji="1" lang="en-US" altLang="ja-JP" sz="1400" b="1" dirty="0" smtClean="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嘔吐物は想像以上に遠くまで飛び散っています。正しい消毒方法を用いて感染の拡大を防ぎ </a:t>
            </a:r>
            <a:endParaRPr lang="en-US" altLang="ja-JP" sz="1200" dirty="0" smtClean="0">
              <a:latin typeface="HG丸ｺﾞｼｯｸM-PRO" panose="020F0600000000000000" pitchFamily="50" charset="-128"/>
              <a:ea typeface="HG丸ｺﾞｼｯｸM-PRO" panose="020F0600000000000000" pitchFamily="50" charset="-128"/>
            </a:endParaRPr>
          </a:p>
          <a:p>
            <a:r>
              <a:rPr lang="en-US" altLang="ja-JP" sz="1200" dirty="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ましょう。</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6" name="テキスト ボックス 5"/>
          <p:cNvSpPr txBox="1"/>
          <p:nvPr/>
        </p:nvSpPr>
        <p:spPr>
          <a:xfrm>
            <a:off x="74965" y="655277"/>
            <a:ext cx="3262432" cy="646331"/>
          </a:xfrm>
          <a:prstGeom prst="rect">
            <a:avLst/>
          </a:prstGeom>
          <a:noFill/>
        </p:spPr>
        <p:txBody>
          <a:bodyPr wrap="none" rtlCol="0">
            <a:spAutoFit/>
          </a:bodyPr>
          <a:lstStyle/>
          <a:p>
            <a:r>
              <a:rPr lang="ja-JP" altLang="en-US" sz="1200" dirty="0" smtClean="0">
                <a:latin typeface="HG丸ｺﾞｼｯｸM-PRO" panose="020F0600000000000000" pitchFamily="50" charset="-128"/>
                <a:ea typeface="HG丸ｺﾞｼｯｸM-PRO" panose="020F0600000000000000" pitchFamily="50" charset="-128"/>
              </a:rPr>
              <a:t>①他の人が嘔吐物に近寄らないようにする。</a:t>
            </a:r>
            <a:endParaRPr lang="en-US" altLang="ja-JP" sz="1200" dirty="0" smtClean="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②消毒セットを準備する。</a:t>
            </a:r>
          </a:p>
          <a:p>
            <a:endParaRPr lang="en-US" altLang="ja-JP" sz="1200" dirty="0" smtClean="0">
              <a:latin typeface="HG丸ｺﾞｼｯｸM-PRO" panose="020F0600000000000000" pitchFamily="50" charset="-128"/>
              <a:ea typeface="HG丸ｺﾞｼｯｸM-PRO" panose="020F0600000000000000" pitchFamily="50" charset="-128"/>
            </a:endParaRPr>
          </a:p>
        </p:txBody>
      </p:sp>
      <p:sp>
        <p:nvSpPr>
          <p:cNvPr id="7" name="テキスト ボックス 6"/>
          <p:cNvSpPr txBox="1"/>
          <p:nvPr/>
        </p:nvSpPr>
        <p:spPr>
          <a:xfrm>
            <a:off x="1734514" y="1107901"/>
            <a:ext cx="2053954" cy="1384995"/>
          </a:xfrm>
          <a:prstGeom prst="rect">
            <a:avLst/>
          </a:prstGeom>
          <a:solidFill>
            <a:schemeClr val="bg1">
              <a:lumMod val="85000"/>
            </a:schemeClr>
          </a:solidFill>
          <a:ln>
            <a:solidFill>
              <a:schemeClr val="tx1"/>
            </a:solidFill>
          </a:ln>
        </p:spPr>
        <p:txBody>
          <a:bodyPr wrap="square" rtlCol="0">
            <a:spAutoFit/>
          </a:bodyPr>
          <a:lstStyle/>
          <a:p>
            <a:r>
              <a:rPr kumimoji="1" lang="ja-JP" altLang="en-US" sz="1050" dirty="0" smtClean="0">
                <a:latin typeface="HG丸ｺﾞｼｯｸM-PRO" panose="020F0600000000000000" pitchFamily="50" charset="-128"/>
                <a:ea typeface="HG丸ｺﾞｼｯｸM-PRO" panose="020F0600000000000000" pitchFamily="50" charset="-128"/>
              </a:rPr>
              <a:t>・バケツ大１個</a:t>
            </a:r>
            <a:r>
              <a:rPr lang="ja-JP" altLang="en-US" sz="1050" dirty="0">
                <a:latin typeface="HG丸ｺﾞｼｯｸM-PRO" panose="020F0600000000000000" pitchFamily="50" charset="-128"/>
                <a:ea typeface="HG丸ｺﾞｼｯｸM-PRO" panose="020F0600000000000000" pitchFamily="50" charset="-128"/>
              </a:rPr>
              <a:t>，</a:t>
            </a:r>
            <a:r>
              <a:rPr lang="ja-JP" altLang="en-US" sz="1050" dirty="0" smtClean="0">
                <a:latin typeface="HG丸ｺﾞｼｯｸM-PRO" panose="020F0600000000000000" pitchFamily="50" charset="-128"/>
                <a:ea typeface="HG丸ｺﾞｼｯｸM-PRO" panose="020F0600000000000000" pitchFamily="50" charset="-128"/>
              </a:rPr>
              <a:t>バケツ小１個</a:t>
            </a:r>
            <a:endParaRPr lang="en-US" altLang="ja-JP" sz="1050" dirty="0" smtClean="0">
              <a:latin typeface="HG丸ｺﾞｼｯｸM-PRO" panose="020F0600000000000000" pitchFamily="50" charset="-128"/>
              <a:ea typeface="HG丸ｺﾞｼｯｸM-PRO" panose="020F0600000000000000" pitchFamily="50" charset="-128"/>
            </a:endParaRPr>
          </a:p>
          <a:p>
            <a:r>
              <a:rPr kumimoji="1" lang="ja-JP" altLang="en-US" sz="1050" dirty="0" smtClean="0">
                <a:latin typeface="HG丸ｺﾞｼｯｸM-PRO" panose="020F0600000000000000" pitchFamily="50" charset="-128"/>
                <a:ea typeface="HG丸ｺﾞｼｯｸM-PRO" panose="020F0600000000000000" pitchFamily="50" charset="-128"/>
              </a:rPr>
              <a:t>・ペットボトル（２Ｌ）</a:t>
            </a:r>
            <a:endParaRPr kumimoji="1" lang="en-US" altLang="ja-JP" sz="1050" dirty="0" smtClean="0">
              <a:latin typeface="HG丸ｺﾞｼｯｸM-PRO" panose="020F0600000000000000" pitchFamily="50" charset="-128"/>
              <a:ea typeface="HG丸ｺﾞｼｯｸM-PRO" panose="020F0600000000000000" pitchFamily="50" charset="-128"/>
            </a:endParaRPr>
          </a:p>
          <a:p>
            <a:r>
              <a:rPr lang="ja-JP" altLang="en-US" sz="1050" dirty="0" smtClean="0">
                <a:latin typeface="HG丸ｺﾞｼｯｸM-PRO" panose="020F0600000000000000" pitchFamily="50" charset="-128"/>
                <a:ea typeface="HG丸ｺﾞｼｯｸM-PRO" panose="020F0600000000000000" pitchFamily="50" charset="-128"/>
              </a:rPr>
              <a:t>・使い捨てエプロン２着</a:t>
            </a:r>
            <a:endParaRPr lang="en-US" altLang="ja-JP" sz="1050" dirty="0" smtClean="0">
              <a:latin typeface="HG丸ｺﾞｼｯｸM-PRO" panose="020F0600000000000000" pitchFamily="50" charset="-128"/>
              <a:ea typeface="HG丸ｺﾞｼｯｸM-PRO" panose="020F0600000000000000" pitchFamily="50" charset="-128"/>
            </a:endParaRPr>
          </a:p>
          <a:p>
            <a:r>
              <a:rPr kumimoji="1" lang="ja-JP" altLang="en-US" sz="1050" dirty="0" smtClean="0">
                <a:latin typeface="HG丸ｺﾞｼｯｸM-PRO" panose="020F0600000000000000" pitchFamily="50" charset="-128"/>
                <a:ea typeface="HG丸ｺﾞｼｯｸM-PRO" panose="020F0600000000000000" pitchFamily="50" charset="-128"/>
              </a:rPr>
              <a:t>・手袋２つ</a:t>
            </a:r>
            <a:endParaRPr kumimoji="1" lang="en-US" altLang="ja-JP" sz="1050" dirty="0" smtClean="0">
              <a:latin typeface="HG丸ｺﾞｼｯｸM-PRO" panose="020F0600000000000000" pitchFamily="50" charset="-128"/>
              <a:ea typeface="HG丸ｺﾞｼｯｸM-PRO" panose="020F0600000000000000" pitchFamily="50" charset="-128"/>
            </a:endParaRPr>
          </a:p>
          <a:p>
            <a:r>
              <a:rPr lang="ja-JP" altLang="en-US" sz="1050" dirty="0" smtClean="0">
                <a:latin typeface="HG丸ｺﾞｼｯｸM-PRO" panose="020F0600000000000000" pitchFamily="50" charset="-128"/>
                <a:ea typeface="HG丸ｺﾞｼｯｸM-PRO" panose="020F0600000000000000" pitchFamily="50" charset="-128"/>
              </a:rPr>
              <a:t>・マスク２つ</a:t>
            </a:r>
            <a:endParaRPr lang="en-US" altLang="ja-JP" sz="1050" dirty="0" smtClean="0">
              <a:latin typeface="HG丸ｺﾞｼｯｸM-PRO" panose="020F0600000000000000" pitchFamily="50" charset="-128"/>
              <a:ea typeface="HG丸ｺﾞｼｯｸM-PRO" panose="020F0600000000000000" pitchFamily="50" charset="-128"/>
            </a:endParaRPr>
          </a:p>
          <a:p>
            <a:r>
              <a:rPr kumimoji="1" lang="ja-JP" altLang="en-US" sz="1050" dirty="0" smtClean="0">
                <a:latin typeface="HG丸ｺﾞｼｯｸM-PRO" panose="020F0600000000000000" pitchFamily="50" charset="-128"/>
                <a:ea typeface="HG丸ｺﾞｼｯｸM-PRO" panose="020F0600000000000000" pitchFamily="50" charset="-128"/>
              </a:rPr>
              <a:t>・ゴミ袋</a:t>
            </a:r>
            <a:endParaRPr kumimoji="1" lang="en-US" altLang="ja-JP" sz="1050" dirty="0" smtClean="0">
              <a:latin typeface="HG丸ｺﾞｼｯｸM-PRO" panose="020F0600000000000000" pitchFamily="50" charset="-128"/>
              <a:ea typeface="HG丸ｺﾞｼｯｸM-PRO" panose="020F0600000000000000" pitchFamily="50" charset="-128"/>
            </a:endParaRPr>
          </a:p>
          <a:p>
            <a:r>
              <a:rPr lang="ja-JP" altLang="en-US" sz="1050" dirty="0" smtClean="0">
                <a:latin typeface="HG丸ｺﾞｼｯｸM-PRO" panose="020F0600000000000000" pitchFamily="50" charset="-128"/>
                <a:ea typeface="HG丸ｺﾞｼｯｸM-PRO" panose="020F0600000000000000" pitchFamily="50" charset="-128"/>
              </a:rPr>
              <a:t>・新聞３日分</a:t>
            </a:r>
            <a:endParaRPr lang="en-US" altLang="ja-JP" sz="1050" dirty="0" smtClean="0">
              <a:latin typeface="HG丸ｺﾞｼｯｸM-PRO" panose="020F0600000000000000" pitchFamily="50" charset="-128"/>
              <a:ea typeface="HG丸ｺﾞｼｯｸM-PRO" panose="020F0600000000000000" pitchFamily="50" charset="-128"/>
            </a:endParaRPr>
          </a:p>
          <a:p>
            <a:r>
              <a:rPr kumimoji="1" lang="ja-JP" altLang="en-US" sz="1050" dirty="0" smtClean="0">
                <a:latin typeface="HG丸ｺﾞｼｯｸM-PRO" panose="020F0600000000000000" pitchFamily="50" charset="-128"/>
                <a:ea typeface="HG丸ｺﾞｼｯｸM-PRO" panose="020F0600000000000000" pitchFamily="50" charset="-128"/>
              </a:rPr>
              <a:t>・ペーパータオル</a:t>
            </a:r>
            <a:endParaRPr kumimoji="1" lang="ja-JP" altLang="en-US" sz="1050" dirty="0">
              <a:latin typeface="HG丸ｺﾞｼｯｸM-PRO" panose="020F0600000000000000" pitchFamily="50" charset="-128"/>
              <a:ea typeface="HG丸ｺﾞｼｯｸM-PRO" panose="020F0600000000000000" pitchFamily="50" charset="-128"/>
            </a:endParaRPr>
          </a:p>
        </p:txBody>
      </p:sp>
      <p:sp>
        <p:nvSpPr>
          <p:cNvPr id="8" name="テキスト ボックス 7"/>
          <p:cNvSpPr txBox="1"/>
          <p:nvPr/>
        </p:nvSpPr>
        <p:spPr>
          <a:xfrm>
            <a:off x="1844600" y="2726992"/>
            <a:ext cx="1730450" cy="1338828"/>
          </a:xfrm>
          <a:prstGeom prst="rect">
            <a:avLst/>
          </a:prstGeom>
          <a:noFill/>
        </p:spPr>
        <p:txBody>
          <a:bodyPr wrap="square" rtlCol="0">
            <a:spAutoFit/>
          </a:bodyPr>
          <a:lstStyle/>
          <a:p>
            <a:r>
              <a:rPr kumimoji="1" lang="ja-JP" altLang="en-US" sz="900" dirty="0" smtClean="0">
                <a:latin typeface="HG丸ｺﾞｼｯｸM-PRO" panose="020F0600000000000000" pitchFamily="50" charset="-128"/>
                <a:ea typeface="HG丸ｺﾞｼｯｸM-PRO" panose="020F0600000000000000" pitchFamily="50" charset="-128"/>
              </a:rPr>
              <a:t>２Ｌの水にペットボトルのキャップ８杯の次亜塩素酸ナトリウムで</a:t>
            </a:r>
            <a:r>
              <a:rPr kumimoji="1" lang="en-US" altLang="ja-JP" sz="900" dirty="0" smtClean="0">
                <a:latin typeface="HG丸ｺﾞｼｯｸM-PRO" panose="020F0600000000000000" pitchFamily="50" charset="-128"/>
                <a:ea typeface="HG丸ｺﾞｼｯｸM-PRO" panose="020F0600000000000000" pitchFamily="50" charset="-128"/>
              </a:rPr>
              <a:t>0.1</a:t>
            </a:r>
            <a:r>
              <a:rPr kumimoji="1" lang="ja-JP" altLang="en-US" sz="900" dirty="0" smtClean="0">
                <a:latin typeface="HG丸ｺﾞｼｯｸM-PRO" panose="020F0600000000000000" pitchFamily="50" charset="-128"/>
                <a:ea typeface="HG丸ｺﾞｼｯｸM-PRO" panose="020F0600000000000000" pitchFamily="50" charset="-128"/>
              </a:rPr>
              <a:t>％の</a:t>
            </a:r>
            <a:r>
              <a:rPr lang="ja-JP" altLang="en-US" sz="900" dirty="0">
                <a:latin typeface="HG丸ｺﾞｼｯｸM-PRO" panose="020F0600000000000000" pitchFamily="50" charset="-128"/>
                <a:ea typeface="HG丸ｺﾞｼｯｸM-PRO" panose="020F0600000000000000" pitchFamily="50" charset="-128"/>
              </a:rPr>
              <a:t>消毒</a:t>
            </a:r>
            <a:r>
              <a:rPr lang="ja-JP" altLang="en-US" sz="900" dirty="0" smtClean="0">
                <a:latin typeface="HG丸ｺﾞｼｯｸM-PRO" panose="020F0600000000000000" pitchFamily="50" charset="-128"/>
                <a:ea typeface="HG丸ｺﾞｼｯｸM-PRO" panose="020F0600000000000000" pitchFamily="50" charset="-128"/>
              </a:rPr>
              <a:t>液になります。（次亜塩素酸ナトリウム５</a:t>
            </a:r>
            <a:r>
              <a:rPr lang="en-US" altLang="ja-JP" sz="900" dirty="0" smtClean="0">
                <a:latin typeface="HG丸ｺﾞｼｯｸM-PRO" panose="020F0600000000000000" pitchFamily="50" charset="-128"/>
                <a:ea typeface="HG丸ｺﾞｼｯｸM-PRO" panose="020F0600000000000000" pitchFamily="50" charset="-128"/>
              </a:rPr>
              <a:t>%</a:t>
            </a:r>
            <a:r>
              <a:rPr lang="ja-JP" altLang="en-US" sz="900" dirty="0" smtClean="0">
                <a:latin typeface="HG丸ｺﾞｼｯｸM-PRO" panose="020F0600000000000000" pitchFamily="50" charset="-128"/>
                <a:ea typeface="HG丸ｺﾞｼｯｸM-PRO" panose="020F0600000000000000" pitchFamily="50" charset="-128"/>
              </a:rPr>
              <a:t>～</a:t>
            </a:r>
            <a:r>
              <a:rPr lang="en-US" altLang="ja-JP" sz="900" dirty="0" smtClean="0">
                <a:latin typeface="HG丸ｺﾞｼｯｸM-PRO" panose="020F0600000000000000" pitchFamily="50" charset="-128"/>
                <a:ea typeface="HG丸ｺﾞｼｯｸM-PRO" panose="020F0600000000000000" pitchFamily="50" charset="-128"/>
              </a:rPr>
              <a:t>6%</a:t>
            </a:r>
            <a:r>
              <a:rPr lang="ja-JP" altLang="en-US" sz="900" dirty="0" err="1" smtClean="0">
                <a:latin typeface="HG丸ｺﾞｼｯｸM-PRO" panose="020F0600000000000000" pitchFamily="50" charset="-128"/>
                <a:ea typeface="HG丸ｺﾞｼｯｸM-PRO" panose="020F0600000000000000" pitchFamily="50" charset="-128"/>
              </a:rPr>
              <a:t>の消</a:t>
            </a:r>
            <a:r>
              <a:rPr lang="ja-JP" altLang="en-US" sz="900" dirty="0" smtClean="0">
                <a:latin typeface="HG丸ｺﾞｼｯｸM-PRO" panose="020F0600000000000000" pitchFamily="50" charset="-128"/>
                <a:ea typeface="HG丸ｺﾞｼｯｸM-PRO" panose="020F0600000000000000" pitchFamily="50" charset="-128"/>
              </a:rPr>
              <a:t>毒液を使用した場合）</a:t>
            </a:r>
            <a:endParaRPr lang="en-US" altLang="ja-JP" sz="900" dirty="0" smtClean="0">
              <a:latin typeface="HG丸ｺﾞｼｯｸM-PRO" panose="020F0600000000000000" pitchFamily="50" charset="-128"/>
              <a:ea typeface="HG丸ｺﾞｼｯｸM-PRO" panose="020F0600000000000000" pitchFamily="50" charset="-128"/>
            </a:endParaRPr>
          </a:p>
          <a:p>
            <a:r>
              <a:rPr kumimoji="1" lang="ja-JP" altLang="en-US" sz="900" dirty="0" smtClean="0">
                <a:latin typeface="HG丸ｺﾞｼｯｸM-PRO" panose="020F0600000000000000" pitchFamily="50" charset="-128"/>
                <a:ea typeface="HG丸ｺﾞｼｯｸM-PRO" panose="020F0600000000000000" pitchFamily="50" charset="-128"/>
              </a:rPr>
              <a:t>写真の</a:t>
            </a:r>
            <a:r>
              <a:rPr lang="ja-JP" altLang="en-US" sz="900" dirty="0" smtClean="0">
                <a:latin typeface="HG丸ｺﾞｼｯｸM-PRO" panose="020F0600000000000000" pitchFamily="50" charset="-128"/>
                <a:ea typeface="HG丸ｺﾞｼｯｸM-PRO" panose="020F0600000000000000" pitchFamily="50" charset="-128"/>
              </a:rPr>
              <a:t>様に，ペットボトルにあらかじめ線を引いておくと手早く作ることができます。</a:t>
            </a:r>
            <a:endParaRPr kumimoji="1" lang="ja-JP" altLang="en-US" sz="900" dirty="0">
              <a:latin typeface="HG丸ｺﾞｼｯｸM-PRO" panose="020F0600000000000000" pitchFamily="50" charset="-128"/>
              <a:ea typeface="HG丸ｺﾞｼｯｸM-PRO" panose="020F0600000000000000" pitchFamily="50" charset="-128"/>
            </a:endParaRPr>
          </a:p>
        </p:txBody>
      </p:sp>
      <p:sp>
        <p:nvSpPr>
          <p:cNvPr id="13" name="四角形吹き出し 12"/>
          <p:cNvSpPr/>
          <p:nvPr/>
        </p:nvSpPr>
        <p:spPr>
          <a:xfrm>
            <a:off x="109162" y="2665208"/>
            <a:ext cx="3432057" cy="1400611"/>
          </a:xfrm>
          <a:prstGeom prst="wedgeRectCallout">
            <a:avLst>
              <a:gd name="adj1" fmla="val -25577"/>
              <a:gd name="adj2" fmla="val -72738"/>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4" name="テキスト ボックス 13"/>
          <p:cNvSpPr txBox="1"/>
          <p:nvPr/>
        </p:nvSpPr>
        <p:spPr>
          <a:xfrm>
            <a:off x="122085" y="4137337"/>
            <a:ext cx="3419134" cy="461665"/>
          </a:xfrm>
          <a:prstGeom prst="rect">
            <a:avLst/>
          </a:prstGeom>
          <a:noFill/>
        </p:spPr>
        <p:txBody>
          <a:bodyPr wrap="square" rtlCol="0">
            <a:spAutoFit/>
          </a:bodyPr>
          <a:lstStyle/>
          <a:p>
            <a:r>
              <a:rPr kumimoji="1" lang="ja-JP" altLang="en-US" sz="1200" dirty="0" smtClean="0">
                <a:latin typeface="HG丸ｺﾞｼｯｸM-PRO" panose="020F0600000000000000" pitchFamily="50" charset="-128"/>
                <a:ea typeface="HG丸ｺﾞｼｯｸM-PRO" panose="020F0600000000000000" pitchFamily="50" charset="-128"/>
              </a:rPr>
              <a:t>③手袋・エプロン・マスクを着用して，バケツにビニール袋を設置します。</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21" name="テキスト ボックス 20"/>
          <p:cNvSpPr txBox="1"/>
          <p:nvPr/>
        </p:nvSpPr>
        <p:spPr>
          <a:xfrm>
            <a:off x="162587" y="5811919"/>
            <a:ext cx="3440444" cy="461665"/>
          </a:xfrm>
          <a:prstGeom prst="rect">
            <a:avLst/>
          </a:prstGeom>
          <a:noFill/>
        </p:spPr>
        <p:txBody>
          <a:bodyPr wrap="square" rtlCol="0">
            <a:spAutoFit/>
          </a:bodyPr>
          <a:lstStyle/>
          <a:p>
            <a:r>
              <a:rPr lang="ja-JP" altLang="en-US" sz="1200" dirty="0" smtClean="0">
                <a:latin typeface="HG丸ｺﾞｼｯｸM-PRO" panose="020F0600000000000000" pitchFamily="50" charset="-128"/>
                <a:ea typeface="HG丸ｺﾞｼｯｸM-PRO" panose="020F0600000000000000" pitchFamily="50" charset="-128"/>
              </a:rPr>
              <a:t>④新聞紙を敷きながら近寄り，嘔吐物を新聞紙で覆います。半径２ｍに新聞紙を敷き詰めます。</a:t>
            </a:r>
            <a:endParaRPr kumimoji="1" lang="ja-JP" altLang="en-US" sz="1200" dirty="0">
              <a:latin typeface="HG丸ｺﾞｼｯｸM-PRO" panose="020F0600000000000000" pitchFamily="50" charset="-128"/>
              <a:ea typeface="HG丸ｺﾞｼｯｸM-PRO" panose="020F0600000000000000" pitchFamily="50" charset="-128"/>
            </a:endParaRPr>
          </a:p>
        </p:txBody>
      </p:sp>
      <p:pic>
        <p:nvPicPr>
          <p:cNvPr id="1038" name="Picture 14" descr="嘔吐物を新聞紙で覆う"/>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428" y="6329959"/>
            <a:ext cx="2872941" cy="979562"/>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半径2ｍに新聞紙を敷き詰める"/>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39512" y="6771280"/>
            <a:ext cx="1048956" cy="781472"/>
          </a:xfrm>
          <a:prstGeom prst="rect">
            <a:avLst/>
          </a:prstGeom>
          <a:noFill/>
          <a:extLst>
            <a:ext uri="{909E8E84-426E-40DD-AFC4-6F175D3DCCD1}">
              <a14:hiddenFill xmlns:a14="http://schemas.microsoft.com/office/drawing/2010/main">
                <a:solidFill>
                  <a:srgbClr val="FFFFFF"/>
                </a:solidFill>
              </a14:hiddenFill>
            </a:ext>
          </a:extLst>
        </p:spPr>
      </p:pic>
      <p:sp>
        <p:nvSpPr>
          <p:cNvPr id="27" name="テキスト ボックス 26"/>
          <p:cNvSpPr txBox="1"/>
          <p:nvPr/>
        </p:nvSpPr>
        <p:spPr>
          <a:xfrm>
            <a:off x="171869" y="7552752"/>
            <a:ext cx="3616600" cy="646331"/>
          </a:xfrm>
          <a:prstGeom prst="rect">
            <a:avLst/>
          </a:prstGeom>
          <a:noFill/>
        </p:spPr>
        <p:txBody>
          <a:bodyPr wrap="square" rtlCol="0">
            <a:spAutoFit/>
          </a:bodyPr>
          <a:lstStyle/>
          <a:p>
            <a:r>
              <a:rPr kumimoji="1" lang="ja-JP" altLang="en-US" sz="1200" dirty="0" smtClean="0">
                <a:latin typeface="HG丸ｺﾞｼｯｸM-PRO" panose="020F0600000000000000" pitchFamily="50" charset="-128"/>
                <a:ea typeface="HG丸ｺﾞｼｯｸM-PRO" panose="020F0600000000000000" pitchFamily="50" charset="-128"/>
              </a:rPr>
              <a:t>⑤ジョーロで消毒薬を振りかけ十分に浸します。まずは嘔吐物からかけて，新聞紙を敷いた範囲全体にかけましょう。</a:t>
            </a:r>
            <a:endParaRPr kumimoji="1" lang="ja-JP" altLang="en-US" sz="1200" dirty="0">
              <a:latin typeface="HG丸ｺﾞｼｯｸM-PRO" panose="020F0600000000000000" pitchFamily="50" charset="-128"/>
              <a:ea typeface="HG丸ｺﾞｼｯｸM-PRO" panose="020F0600000000000000" pitchFamily="50" charset="-128"/>
            </a:endParaRPr>
          </a:p>
        </p:txBody>
      </p:sp>
      <p:pic>
        <p:nvPicPr>
          <p:cNvPr id="1042" name="Picture 18" descr="消毒薬を振りかける"/>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6114" y="8250717"/>
            <a:ext cx="1966579" cy="1474934"/>
          </a:xfrm>
          <a:prstGeom prst="rect">
            <a:avLst/>
          </a:prstGeom>
          <a:noFill/>
          <a:extLst>
            <a:ext uri="{909E8E84-426E-40DD-AFC4-6F175D3DCCD1}">
              <a14:hiddenFill xmlns:a14="http://schemas.microsoft.com/office/drawing/2010/main">
                <a:solidFill>
                  <a:srgbClr val="FFFFFF"/>
                </a:solidFill>
              </a14:hiddenFill>
            </a:ext>
          </a:extLst>
        </p:spPr>
      </p:pic>
      <p:sp>
        <p:nvSpPr>
          <p:cNvPr id="29" name="角丸四角形吹き出し 28"/>
          <p:cNvSpPr/>
          <p:nvPr/>
        </p:nvSpPr>
        <p:spPr>
          <a:xfrm>
            <a:off x="2192603" y="8262158"/>
            <a:ext cx="1348616" cy="723290"/>
          </a:xfrm>
          <a:prstGeom prst="wedgeRoundRectCallout">
            <a:avLst>
              <a:gd name="adj1" fmla="val -70216"/>
              <a:gd name="adj2" fmla="val 16435"/>
              <a:gd name="adj3" fmla="val 16667"/>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smtClean="0">
                <a:solidFill>
                  <a:schemeClr val="tx1"/>
                </a:solidFill>
                <a:latin typeface="HG丸ｺﾞｼｯｸM-PRO" panose="020F0600000000000000" pitchFamily="50" charset="-128"/>
                <a:ea typeface="HG丸ｺﾞｼｯｸM-PRO" panose="020F0600000000000000" pitchFamily="50" charset="-128"/>
              </a:rPr>
              <a:t>１Ｌあれば全体に撒くことができます。徐々に染み渡ります。</a:t>
            </a:r>
            <a:endParaRPr kumimoji="1" lang="ja-JP" altLang="en-US" sz="1050" dirty="0">
              <a:solidFill>
                <a:schemeClr val="tx1"/>
              </a:solidFill>
              <a:latin typeface="HG丸ｺﾞｼｯｸM-PRO" panose="020F0600000000000000" pitchFamily="50" charset="-128"/>
              <a:ea typeface="HG丸ｺﾞｼｯｸM-PRO" panose="020F0600000000000000" pitchFamily="50" charset="-128"/>
            </a:endParaRPr>
          </a:p>
        </p:txBody>
      </p:sp>
      <p:sp>
        <p:nvSpPr>
          <p:cNvPr id="30" name="テキスト ボックス 29"/>
          <p:cNvSpPr txBox="1"/>
          <p:nvPr/>
        </p:nvSpPr>
        <p:spPr>
          <a:xfrm>
            <a:off x="3788468" y="708858"/>
            <a:ext cx="3061785" cy="1015663"/>
          </a:xfrm>
          <a:prstGeom prst="rect">
            <a:avLst/>
          </a:prstGeom>
          <a:noFill/>
        </p:spPr>
        <p:txBody>
          <a:bodyPr wrap="square" rtlCol="0">
            <a:spAutoFit/>
          </a:bodyPr>
          <a:lstStyle/>
          <a:p>
            <a:r>
              <a:rPr lang="ja-JP" altLang="en-US" sz="1200" dirty="0" smtClean="0">
                <a:latin typeface="HG丸ｺﾞｼｯｸM-PRO" panose="020F0600000000000000" pitchFamily="50" charset="-128"/>
                <a:ea typeface="HG丸ｺﾞｼｯｸM-PRO" panose="020F0600000000000000" pitchFamily="50" charset="-128"/>
              </a:rPr>
              <a:t>⑥嘔吐物を覆った新聞紙ごと，拭き取り面を折り込みながら拭き取ります。拭き取った新聞紙はバケツ（大）にいれます。バケツ（小）で消毒薬を浸したペーパータオルで再度きれいに拭き取ります。</a:t>
            </a:r>
            <a:endParaRPr lang="en-US" altLang="ja-JP" sz="1200" dirty="0" smtClean="0">
              <a:latin typeface="HG丸ｺﾞｼｯｸM-PRO" panose="020F0600000000000000" pitchFamily="50" charset="-128"/>
              <a:ea typeface="HG丸ｺﾞｼｯｸM-PRO" panose="020F0600000000000000" pitchFamily="50" charset="-128"/>
            </a:endParaRPr>
          </a:p>
        </p:txBody>
      </p:sp>
      <p:pic>
        <p:nvPicPr>
          <p:cNvPr id="1044" name="Picture 20" descr="嘔吐物の拭き取り"/>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437112" y="1786139"/>
            <a:ext cx="1913691" cy="1154594"/>
          </a:xfrm>
          <a:prstGeom prst="rect">
            <a:avLst/>
          </a:prstGeom>
          <a:noFill/>
          <a:extLst>
            <a:ext uri="{909E8E84-426E-40DD-AFC4-6F175D3DCCD1}">
              <a14:hiddenFill xmlns:a14="http://schemas.microsoft.com/office/drawing/2010/main">
                <a:solidFill>
                  <a:srgbClr val="FFFFFF"/>
                </a:solidFill>
              </a14:hiddenFill>
            </a:ext>
          </a:extLst>
        </p:spPr>
      </p:pic>
      <p:sp>
        <p:nvSpPr>
          <p:cNvPr id="32" name="テキスト ボックス 31"/>
          <p:cNvSpPr txBox="1"/>
          <p:nvPr/>
        </p:nvSpPr>
        <p:spPr>
          <a:xfrm>
            <a:off x="3788469" y="2955265"/>
            <a:ext cx="2979538" cy="646331"/>
          </a:xfrm>
          <a:prstGeom prst="rect">
            <a:avLst/>
          </a:prstGeom>
          <a:noFill/>
        </p:spPr>
        <p:txBody>
          <a:bodyPr wrap="square" rtlCol="0">
            <a:spAutoFit/>
          </a:bodyPr>
          <a:lstStyle/>
          <a:p>
            <a:r>
              <a:rPr lang="ja-JP" altLang="en-US" sz="1200" dirty="0" smtClean="0">
                <a:latin typeface="HG丸ｺﾞｼｯｸM-PRO" panose="020F0600000000000000" pitchFamily="50" charset="-128"/>
                <a:ea typeface="HG丸ｺﾞｼｯｸM-PRO" panose="020F0600000000000000" pitchFamily="50" charset="-128"/>
              </a:rPr>
              <a:t>⑦他の新聞紙も拭き取り面を折り込みながら拭き取ります。再度全体を消毒薬を浸したペーパータオルで消毒します。</a:t>
            </a:r>
            <a:endParaRPr lang="en-US" altLang="ja-JP" sz="1200" dirty="0" smtClean="0">
              <a:latin typeface="HG丸ｺﾞｼｯｸM-PRO" panose="020F0600000000000000" pitchFamily="50" charset="-128"/>
              <a:ea typeface="HG丸ｺﾞｼｯｸM-PRO" panose="020F0600000000000000" pitchFamily="50" charset="-128"/>
            </a:endParaRPr>
          </a:p>
        </p:txBody>
      </p:sp>
      <p:pic>
        <p:nvPicPr>
          <p:cNvPr id="1048" name="Picture 24" descr="周囲の床の拭き取り"/>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80236" y="3687842"/>
            <a:ext cx="1905000" cy="1419226"/>
          </a:xfrm>
          <a:prstGeom prst="rect">
            <a:avLst/>
          </a:prstGeom>
          <a:noFill/>
          <a:extLst>
            <a:ext uri="{909E8E84-426E-40DD-AFC4-6F175D3DCCD1}">
              <a14:hiddenFill xmlns:a14="http://schemas.microsoft.com/office/drawing/2010/main">
                <a:solidFill>
                  <a:srgbClr val="FFFFFF"/>
                </a:solidFill>
              </a14:hiddenFill>
            </a:ext>
          </a:extLst>
        </p:spPr>
      </p:pic>
      <p:pic>
        <p:nvPicPr>
          <p:cNvPr id="1050" name="Picture 26" descr="全体の拭き取り"/>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37112" y="4830859"/>
            <a:ext cx="1170432" cy="877824"/>
          </a:xfrm>
          <a:prstGeom prst="rect">
            <a:avLst/>
          </a:prstGeom>
          <a:noFill/>
          <a:extLst>
            <a:ext uri="{909E8E84-426E-40DD-AFC4-6F175D3DCCD1}">
              <a14:hiddenFill xmlns:a14="http://schemas.microsoft.com/office/drawing/2010/main">
                <a:solidFill>
                  <a:srgbClr val="FFFFFF"/>
                </a:solidFill>
              </a14:hiddenFill>
            </a:ext>
          </a:extLst>
        </p:spPr>
      </p:pic>
      <p:sp>
        <p:nvSpPr>
          <p:cNvPr id="37" name="角丸四角形吹き出し 36"/>
          <p:cNvSpPr/>
          <p:nvPr/>
        </p:nvSpPr>
        <p:spPr>
          <a:xfrm>
            <a:off x="5651293" y="4945797"/>
            <a:ext cx="1114083" cy="539551"/>
          </a:xfrm>
          <a:prstGeom prst="wedgeRoundRectCallout">
            <a:avLst>
              <a:gd name="adj1" fmla="val -58784"/>
              <a:gd name="adj2" fmla="val 65304"/>
              <a:gd name="adj3" fmla="val 16667"/>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smtClean="0">
                <a:solidFill>
                  <a:schemeClr val="tx1"/>
                </a:solidFill>
                <a:latin typeface="HG丸ｺﾞｼｯｸM-PRO" panose="020F0600000000000000" pitchFamily="50" charset="-128"/>
                <a:ea typeface="HG丸ｺﾞｼｯｸM-PRO" panose="020F0600000000000000" pitchFamily="50" charset="-128"/>
              </a:rPr>
              <a:t>ペーパータオル用の消毒薬</a:t>
            </a:r>
            <a:r>
              <a:rPr lang="en-US" altLang="ja-JP" sz="1050" dirty="0" smtClean="0">
                <a:solidFill>
                  <a:schemeClr val="tx1"/>
                </a:solidFill>
                <a:latin typeface="HG丸ｺﾞｼｯｸM-PRO" panose="020F0600000000000000" pitchFamily="50" charset="-128"/>
                <a:ea typeface="HG丸ｺﾞｼｯｸM-PRO" panose="020F0600000000000000" pitchFamily="50" charset="-128"/>
              </a:rPr>
              <a:t>0.1%</a:t>
            </a:r>
            <a:endParaRPr kumimoji="1" lang="ja-JP" altLang="en-US" sz="1050" dirty="0">
              <a:solidFill>
                <a:schemeClr val="tx1"/>
              </a:solidFill>
              <a:latin typeface="HG丸ｺﾞｼｯｸM-PRO" panose="020F0600000000000000" pitchFamily="50" charset="-128"/>
              <a:ea typeface="HG丸ｺﾞｼｯｸM-PRO" panose="020F0600000000000000" pitchFamily="50" charset="-128"/>
            </a:endParaRPr>
          </a:p>
        </p:txBody>
      </p:sp>
      <p:sp>
        <p:nvSpPr>
          <p:cNvPr id="38" name="テキスト ボックス 37"/>
          <p:cNvSpPr txBox="1"/>
          <p:nvPr/>
        </p:nvSpPr>
        <p:spPr>
          <a:xfrm>
            <a:off x="3692021" y="5822128"/>
            <a:ext cx="3167663" cy="1200329"/>
          </a:xfrm>
          <a:prstGeom prst="rect">
            <a:avLst/>
          </a:prstGeom>
          <a:noFill/>
        </p:spPr>
        <p:txBody>
          <a:bodyPr wrap="square" rtlCol="0">
            <a:spAutoFit/>
          </a:bodyPr>
          <a:lstStyle/>
          <a:p>
            <a:r>
              <a:rPr lang="ja-JP" altLang="en-US" sz="1200" dirty="0" smtClean="0">
                <a:latin typeface="HG丸ｺﾞｼｯｸM-PRO" panose="020F0600000000000000" pitchFamily="50" charset="-128"/>
                <a:ea typeface="HG丸ｺﾞｼｯｸM-PRO" panose="020F0600000000000000" pitchFamily="50" charset="-128"/>
              </a:rPr>
              <a:t>⑧使い捨て手袋・エプロン・マスクを一緒に廃棄します。上からバケツ（小）の余った消毒液を振りかけます。</a:t>
            </a:r>
            <a:r>
              <a:rPr lang="ja-JP" altLang="en-US" sz="1200" dirty="0">
                <a:latin typeface="HG丸ｺﾞｼｯｸM-PRO" panose="020F0600000000000000" pitchFamily="50" charset="-128"/>
                <a:ea typeface="HG丸ｺﾞｼｯｸM-PRO" panose="020F0600000000000000" pitchFamily="50" charset="-128"/>
              </a:rPr>
              <a:t>ビニール袋の口を縛り，感染性廃棄物ボックス（密閉できる容器）に廃棄します。</a:t>
            </a:r>
            <a:endParaRPr lang="en-US" altLang="ja-JP" sz="1200" dirty="0">
              <a:latin typeface="HG丸ｺﾞｼｯｸM-PRO" panose="020F0600000000000000" pitchFamily="50" charset="-128"/>
              <a:ea typeface="HG丸ｺﾞｼｯｸM-PRO" panose="020F0600000000000000" pitchFamily="50" charset="-128"/>
            </a:endParaRPr>
          </a:p>
          <a:p>
            <a:endParaRPr lang="en-US" altLang="ja-JP" sz="1200" dirty="0" smtClean="0">
              <a:latin typeface="HG丸ｺﾞｼｯｸM-PRO" panose="020F0600000000000000" pitchFamily="50" charset="-128"/>
              <a:ea typeface="HG丸ｺﾞｼｯｸM-PRO" panose="020F0600000000000000" pitchFamily="50" charset="-128"/>
            </a:endParaRPr>
          </a:p>
        </p:txBody>
      </p:sp>
      <p:pic>
        <p:nvPicPr>
          <p:cNvPr id="1052" name="Picture 28" descr="マスク等の廃棄"/>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32798" y="6884516"/>
            <a:ext cx="1345440" cy="1336471"/>
          </a:xfrm>
          <a:prstGeom prst="rect">
            <a:avLst/>
          </a:prstGeom>
          <a:noFill/>
          <a:extLst>
            <a:ext uri="{909E8E84-426E-40DD-AFC4-6F175D3DCCD1}">
              <a14:hiddenFill xmlns:a14="http://schemas.microsoft.com/office/drawing/2010/main">
                <a:solidFill>
                  <a:srgbClr val="FFFFFF"/>
                </a:solidFill>
              </a14:hiddenFill>
            </a:ext>
          </a:extLst>
        </p:spPr>
      </p:pic>
      <p:sp>
        <p:nvSpPr>
          <p:cNvPr id="31" name="テキスト ボックス 30"/>
          <p:cNvSpPr txBox="1"/>
          <p:nvPr/>
        </p:nvSpPr>
        <p:spPr>
          <a:xfrm>
            <a:off x="3702089" y="8291483"/>
            <a:ext cx="3167663" cy="276999"/>
          </a:xfrm>
          <a:prstGeom prst="rect">
            <a:avLst/>
          </a:prstGeom>
          <a:noFill/>
        </p:spPr>
        <p:txBody>
          <a:bodyPr wrap="square" rtlCol="0">
            <a:spAutoFit/>
          </a:bodyPr>
          <a:lstStyle/>
          <a:p>
            <a:r>
              <a:rPr lang="ja-JP" altLang="en-US" sz="1200" dirty="0">
                <a:latin typeface="HG丸ｺﾞｼｯｸM-PRO" panose="020F0600000000000000" pitchFamily="50" charset="-128"/>
                <a:ea typeface="HG丸ｺﾞｼｯｸM-PRO" panose="020F0600000000000000" pitchFamily="50" charset="-128"/>
              </a:rPr>
              <a:t>⑨</a:t>
            </a:r>
            <a:r>
              <a:rPr lang="ja-JP" altLang="en-US" sz="1200" dirty="0" smtClean="0">
                <a:latin typeface="HG丸ｺﾞｼｯｸM-PRO" panose="020F0600000000000000" pitchFamily="50" charset="-128"/>
                <a:ea typeface="HG丸ｺﾞｼｯｸM-PRO" panose="020F0600000000000000" pitchFamily="50" charset="-128"/>
              </a:rPr>
              <a:t>最後に手洗いと換気をします。</a:t>
            </a:r>
            <a:endParaRPr lang="en-US" altLang="ja-JP" sz="1200" dirty="0" smtClean="0">
              <a:latin typeface="HG丸ｺﾞｼｯｸM-PRO" panose="020F0600000000000000" pitchFamily="50" charset="-128"/>
              <a:ea typeface="HG丸ｺﾞｼｯｸM-PRO" panose="020F0600000000000000" pitchFamily="50" charset="-128"/>
            </a:endParaRPr>
          </a:p>
        </p:txBody>
      </p:sp>
      <p:pic>
        <p:nvPicPr>
          <p:cNvPr id="2050" name="Picture 2" descr="廃棄"/>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393957" y="6910085"/>
            <a:ext cx="1319699" cy="1310902"/>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手洗い"/>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88468" y="8759584"/>
            <a:ext cx="1313183" cy="984888"/>
          </a:xfrm>
          <a:prstGeom prst="rect">
            <a:avLst/>
          </a:prstGeom>
          <a:noFill/>
          <a:extLst>
            <a:ext uri="{909E8E84-426E-40DD-AFC4-6F175D3DCCD1}">
              <a14:hiddenFill xmlns:a14="http://schemas.microsoft.com/office/drawing/2010/main">
                <a:solidFill>
                  <a:srgbClr val="FFFFFF"/>
                </a:solidFill>
              </a14:hiddenFill>
            </a:ext>
          </a:extLst>
        </p:spPr>
      </p:pic>
      <p:sp>
        <p:nvSpPr>
          <p:cNvPr id="34" name="角丸四角形吹き出し 33"/>
          <p:cNvSpPr/>
          <p:nvPr/>
        </p:nvSpPr>
        <p:spPr>
          <a:xfrm>
            <a:off x="5164359" y="8787522"/>
            <a:ext cx="1601017" cy="824960"/>
          </a:xfrm>
          <a:prstGeom prst="wedgeRoundRectCallout">
            <a:avLst>
              <a:gd name="adj1" fmla="val -49453"/>
              <a:gd name="adj2" fmla="val -78343"/>
              <a:gd name="adj3" fmla="val 16667"/>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smtClean="0">
                <a:solidFill>
                  <a:schemeClr val="tx1"/>
                </a:solidFill>
                <a:latin typeface="HG丸ｺﾞｼｯｸM-PRO" panose="020F0600000000000000" pitchFamily="50" charset="-128"/>
                <a:ea typeface="HG丸ｺﾞｼｯｸM-PRO" panose="020F0600000000000000" pitchFamily="50" charset="-128"/>
              </a:rPr>
              <a:t>ノロウイルスは乾燥すると空気中にただよい，これが口に入って感染することがあります。</a:t>
            </a:r>
            <a:endParaRPr kumimoji="1" lang="ja-JP" altLang="en-US" sz="1050" dirty="0">
              <a:solidFill>
                <a:schemeClr val="tx1"/>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0804713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正方形/長方形 17"/>
          <p:cNvSpPr/>
          <p:nvPr/>
        </p:nvSpPr>
        <p:spPr>
          <a:xfrm>
            <a:off x="148987" y="200472"/>
            <a:ext cx="6482899" cy="5262979"/>
          </a:xfrm>
          <a:prstGeom prst="rect">
            <a:avLst/>
          </a:prstGeom>
        </p:spPr>
        <p:txBody>
          <a:bodyPr wrap="square">
            <a:spAutoFit/>
          </a:bodyPr>
          <a:lstStyle/>
          <a:p>
            <a:endParaRPr lang="en-US" altLang="ja-JP" sz="1400" b="1" dirty="0" smtClean="0">
              <a:latin typeface="HG丸ｺﾞｼｯｸM-PRO" panose="020F0600000000000000" pitchFamily="50" charset="-128"/>
              <a:ea typeface="HG丸ｺﾞｼｯｸM-PRO" panose="020F0600000000000000" pitchFamily="50" charset="-128"/>
            </a:endParaRPr>
          </a:p>
          <a:p>
            <a:r>
              <a:rPr lang="ja-JP" altLang="en-US" sz="1400" b="1" dirty="0">
                <a:latin typeface="HG丸ｺﾞｼｯｸM-PRO" panose="020F0600000000000000" pitchFamily="50" charset="-128"/>
                <a:ea typeface="HG丸ｺﾞｼｯｸM-PRO" panose="020F0600000000000000" pitchFamily="50" charset="-128"/>
              </a:rPr>
              <a:t>●</a:t>
            </a:r>
            <a:r>
              <a:rPr lang="ja-JP" altLang="en-US" sz="1400" b="1" dirty="0" smtClean="0">
                <a:latin typeface="HG丸ｺﾞｼｯｸM-PRO" panose="020F0600000000000000" pitchFamily="50" charset="-128"/>
                <a:ea typeface="HG丸ｺﾞｼｯｸM-PRO" panose="020F0600000000000000" pitchFamily="50" charset="-128"/>
              </a:rPr>
              <a:t>手が触れる場所の消毒</a:t>
            </a:r>
            <a:endParaRPr lang="en-US" altLang="ja-JP" sz="1400" b="1" dirty="0" smtClean="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a:t>
            </a:r>
            <a:r>
              <a:rPr lang="en-US" altLang="ja-JP" sz="1400" dirty="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施設内で人が直接触れる場所はノロウイルスに汚染されている可能性があります。</a:t>
            </a:r>
            <a:r>
              <a:rPr lang="ja-JP" altLang="en-US" sz="1200" dirty="0">
                <a:latin typeface="HG丸ｺﾞｼｯｸM-PRO" panose="020F0600000000000000" pitchFamily="50" charset="-128"/>
                <a:ea typeface="HG丸ｺﾞｼｯｸM-PRO" panose="020F0600000000000000" pitchFamily="50" charset="-128"/>
              </a:rPr>
              <a:t>特</a:t>
            </a:r>
            <a:r>
              <a:rPr lang="ja-JP" altLang="en-US" sz="1200" dirty="0" smtClean="0">
                <a:latin typeface="HG丸ｺﾞｼｯｸM-PRO" panose="020F0600000000000000" pitchFamily="50" charset="-128"/>
                <a:ea typeface="HG丸ｺﾞｼｯｸM-PRO" panose="020F0600000000000000" pitchFamily="50" charset="-128"/>
              </a:rPr>
              <a:t>に  </a:t>
            </a:r>
            <a:endParaRPr lang="en-US" altLang="ja-JP" sz="1200" dirty="0" smtClean="0">
              <a:latin typeface="HG丸ｺﾞｼｯｸM-PRO" panose="020F0600000000000000" pitchFamily="50" charset="-128"/>
              <a:ea typeface="HG丸ｺﾞｼｯｸM-PRO" panose="020F0600000000000000" pitchFamily="50" charset="-128"/>
            </a:endParaRPr>
          </a:p>
          <a:p>
            <a:r>
              <a:rPr lang="en-US" altLang="ja-JP" sz="1200" dirty="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ノロウイルス流行時には</a:t>
            </a:r>
            <a:r>
              <a:rPr lang="ja-JP" altLang="en-US" sz="1200" dirty="0">
                <a:latin typeface="HG丸ｺﾞｼｯｸM-PRO" panose="020F0600000000000000" pitchFamily="50" charset="-128"/>
                <a:ea typeface="HG丸ｺﾞｼｯｸM-PRO" panose="020F0600000000000000" pitchFamily="50" charset="-128"/>
              </a:rPr>
              <a:t>次亜塩素酸ナトリウム濃度</a:t>
            </a:r>
            <a:r>
              <a:rPr lang="en-US" altLang="ja-JP" sz="1200" dirty="0">
                <a:latin typeface="HG丸ｺﾞｼｯｸM-PRO" panose="020F0600000000000000" pitchFamily="50" charset="-128"/>
                <a:ea typeface="HG丸ｺﾞｼｯｸM-PRO" panose="020F0600000000000000" pitchFamily="50" charset="-128"/>
              </a:rPr>
              <a:t>0.02</a:t>
            </a:r>
            <a:r>
              <a:rPr lang="ja-JP" altLang="en-US" sz="1200" dirty="0">
                <a:latin typeface="HG丸ｺﾞｼｯｸM-PRO" panose="020F0600000000000000" pitchFamily="50" charset="-128"/>
                <a:ea typeface="HG丸ｺﾞｼｯｸM-PRO" panose="020F0600000000000000" pitchFamily="50" charset="-128"/>
              </a:rPr>
              <a:t>％の消毒薬</a:t>
            </a:r>
            <a:r>
              <a:rPr lang="ja-JP" altLang="en-US" sz="1200" dirty="0" smtClean="0">
                <a:latin typeface="HG丸ｺﾞｼｯｸM-PRO" panose="020F0600000000000000" pitchFamily="50" charset="-128"/>
                <a:ea typeface="HG丸ｺﾞｼｯｸM-PRO" panose="020F0600000000000000" pitchFamily="50" charset="-128"/>
              </a:rPr>
              <a:t>で定期的に消毒しましょう。</a:t>
            </a:r>
            <a:endParaRPr lang="en-US" altLang="ja-JP" sz="1200" dirty="0" smtClean="0">
              <a:latin typeface="HG丸ｺﾞｼｯｸM-PRO" panose="020F0600000000000000" pitchFamily="50" charset="-128"/>
              <a:ea typeface="HG丸ｺﾞｼｯｸM-PRO" panose="020F0600000000000000" pitchFamily="50" charset="-128"/>
            </a:endParaRPr>
          </a:p>
          <a:p>
            <a:r>
              <a:rPr lang="ja-JP" altLang="en-US" sz="1200" dirty="0" smtClean="0">
                <a:latin typeface="HG丸ｺﾞｼｯｸM-PRO" panose="020F0600000000000000" pitchFamily="50" charset="-128"/>
                <a:ea typeface="HG丸ｺﾞｼｯｸM-PRO" panose="020F0600000000000000" pitchFamily="50" charset="-128"/>
              </a:rPr>
              <a:t>  </a:t>
            </a:r>
            <a:endParaRPr lang="en-US" altLang="ja-JP" sz="1400" dirty="0" smtClean="0">
              <a:latin typeface="HG丸ｺﾞｼｯｸM-PRO" panose="020F0600000000000000" pitchFamily="50" charset="-128"/>
              <a:ea typeface="HG丸ｺﾞｼｯｸM-PRO" panose="020F0600000000000000" pitchFamily="50" charset="-128"/>
            </a:endParaRPr>
          </a:p>
          <a:p>
            <a:endParaRPr lang="en-US" altLang="ja-JP" sz="1400" b="1" dirty="0" smtClean="0">
              <a:latin typeface="HG丸ｺﾞｼｯｸM-PRO" panose="020F0600000000000000" pitchFamily="50" charset="-128"/>
              <a:ea typeface="HG丸ｺﾞｼｯｸM-PRO" panose="020F0600000000000000" pitchFamily="50" charset="-128"/>
            </a:endParaRPr>
          </a:p>
          <a:p>
            <a:endParaRPr lang="en-US" altLang="ja-JP" sz="1400" b="1" dirty="0" smtClean="0">
              <a:latin typeface="HG丸ｺﾞｼｯｸM-PRO" panose="020F0600000000000000" pitchFamily="50" charset="-128"/>
              <a:ea typeface="HG丸ｺﾞｼｯｸM-PRO" panose="020F0600000000000000" pitchFamily="50" charset="-128"/>
            </a:endParaRPr>
          </a:p>
          <a:p>
            <a:r>
              <a:rPr lang="ja-JP" altLang="en-US" sz="1400" b="1" dirty="0">
                <a:latin typeface="HG丸ｺﾞｼｯｸM-PRO" panose="020F0600000000000000" pitchFamily="50" charset="-128"/>
                <a:ea typeface="HG丸ｺﾞｼｯｸM-PRO" panose="020F0600000000000000" pitchFamily="50" charset="-128"/>
              </a:rPr>
              <a:t>●</a:t>
            </a:r>
            <a:r>
              <a:rPr lang="ja-JP" altLang="en-US" sz="1400" b="1" dirty="0" smtClean="0">
                <a:latin typeface="HG丸ｺﾞｼｯｸM-PRO" panose="020F0600000000000000" pitchFamily="50" charset="-128"/>
                <a:ea typeface="HG丸ｺﾞｼｯｸM-PRO" panose="020F0600000000000000" pitchFamily="50" charset="-128"/>
              </a:rPr>
              <a:t>衣類</a:t>
            </a:r>
            <a:r>
              <a:rPr lang="ja-JP" altLang="en-US" sz="1400" b="1" dirty="0">
                <a:latin typeface="HG丸ｺﾞｼｯｸM-PRO" panose="020F0600000000000000" pitchFamily="50" charset="-128"/>
                <a:ea typeface="HG丸ｺﾞｼｯｸM-PRO" panose="020F0600000000000000" pitchFamily="50" charset="-128"/>
              </a:rPr>
              <a:t>・寝具の</a:t>
            </a:r>
            <a:r>
              <a:rPr lang="ja-JP" altLang="en-US" sz="1400" b="1" dirty="0" smtClean="0">
                <a:latin typeface="HG丸ｺﾞｼｯｸM-PRO" panose="020F0600000000000000" pitchFamily="50" charset="-128"/>
                <a:ea typeface="HG丸ｺﾞｼｯｸM-PRO" panose="020F0600000000000000" pitchFamily="50" charset="-128"/>
              </a:rPr>
              <a:t>処理</a:t>
            </a:r>
            <a:endParaRPr lang="en-US" altLang="ja-JP" sz="1400" b="1" dirty="0" smtClean="0">
              <a:latin typeface="HG丸ｺﾞｼｯｸM-PRO" panose="020F0600000000000000" pitchFamily="50" charset="-128"/>
              <a:ea typeface="HG丸ｺﾞｼｯｸM-PRO" panose="020F0600000000000000" pitchFamily="50" charset="-128"/>
            </a:endParaRPr>
          </a:p>
          <a:p>
            <a:r>
              <a:rPr lang="ja-JP" altLang="en-US" sz="1400" dirty="0" smtClean="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付着した</a:t>
            </a:r>
            <a:r>
              <a:rPr lang="ja-JP" altLang="en-US" sz="1200" dirty="0">
                <a:latin typeface="HG丸ｺﾞｼｯｸM-PRO" panose="020F0600000000000000" pitchFamily="50" charset="-128"/>
                <a:ea typeface="HG丸ｺﾞｼｯｸM-PRO" panose="020F0600000000000000" pitchFamily="50" charset="-128"/>
              </a:rPr>
              <a:t>汚物を処理した後，洗剤を入れた水の中で静かにもみ洗いをする</a:t>
            </a:r>
            <a:r>
              <a:rPr lang="ja-JP" altLang="en-US" sz="1200" dirty="0" smtClean="0">
                <a:latin typeface="HG丸ｺﾞｼｯｸM-PRO" panose="020F0600000000000000" pitchFamily="50" charset="-128"/>
                <a:ea typeface="HG丸ｺﾞｼｯｸM-PRO" panose="020F0600000000000000" pitchFamily="50" charset="-128"/>
              </a:rPr>
              <a:t>。洗った後に</a:t>
            </a:r>
            <a:endParaRPr lang="en-US" altLang="ja-JP" sz="1200" dirty="0" smtClean="0">
              <a:latin typeface="HG丸ｺﾞｼｯｸM-PRO" panose="020F0600000000000000" pitchFamily="50" charset="-128"/>
              <a:ea typeface="HG丸ｺﾞｼｯｸM-PRO" panose="020F0600000000000000" pitchFamily="50" charset="-128"/>
            </a:endParaRPr>
          </a:p>
          <a:p>
            <a:r>
              <a:rPr lang="en-US" altLang="ja-JP" sz="1200" dirty="0">
                <a:latin typeface="HG丸ｺﾞｼｯｸM-PRO" panose="020F0600000000000000" pitchFamily="50" charset="-128"/>
                <a:ea typeface="HG丸ｺﾞｼｯｸM-PRO" panose="020F0600000000000000" pitchFamily="50" charset="-128"/>
              </a:rPr>
              <a:t> </a:t>
            </a:r>
            <a:r>
              <a:rPr lang="ja-JP" altLang="en-US" sz="1200" dirty="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８５度・</a:t>
            </a:r>
            <a:r>
              <a:rPr lang="en-US" altLang="ja-JP" sz="1200" dirty="0" smtClean="0">
                <a:latin typeface="HG丸ｺﾞｼｯｸM-PRO" panose="020F0600000000000000" pitchFamily="50" charset="-128"/>
                <a:ea typeface="HG丸ｺﾞｼｯｸM-PRO" panose="020F0600000000000000" pitchFamily="50" charset="-128"/>
              </a:rPr>
              <a:t>1</a:t>
            </a:r>
            <a:r>
              <a:rPr lang="ja-JP" altLang="en-US" sz="1200" dirty="0" smtClean="0">
                <a:latin typeface="HG丸ｺﾞｼｯｸM-PRO" panose="020F0600000000000000" pitchFamily="50" charset="-128"/>
                <a:ea typeface="HG丸ｺﾞｼｯｸM-PRO" panose="020F0600000000000000" pitchFamily="50" charset="-128"/>
              </a:rPr>
              <a:t>分</a:t>
            </a:r>
            <a:r>
              <a:rPr lang="ja-JP" altLang="en-US" sz="1200" dirty="0">
                <a:latin typeface="HG丸ｺﾞｼｯｸM-PRO" panose="020F0600000000000000" pitchFamily="50" charset="-128"/>
                <a:ea typeface="HG丸ｺﾞｼｯｸM-PRO" panose="020F0600000000000000" pitchFamily="50" charset="-128"/>
              </a:rPr>
              <a:t>以上の熱水洗濯をするか，次亜塩素</a:t>
            </a:r>
            <a:r>
              <a:rPr lang="ja-JP" altLang="en-US" sz="1200" dirty="0" smtClean="0">
                <a:latin typeface="HG丸ｺﾞｼｯｸM-PRO" panose="020F0600000000000000" pitchFamily="50" charset="-128"/>
                <a:ea typeface="HG丸ｺﾞｼｯｸM-PRO" panose="020F0600000000000000" pitchFamily="50" charset="-128"/>
              </a:rPr>
              <a:t>酸ナトリウム濃度</a:t>
            </a:r>
            <a:r>
              <a:rPr lang="en-US" altLang="ja-JP" sz="1200" dirty="0">
                <a:latin typeface="HG丸ｺﾞｼｯｸM-PRO" panose="020F0600000000000000" pitchFamily="50" charset="-128"/>
                <a:ea typeface="HG丸ｺﾞｼｯｸM-PRO" panose="020F0600000000000000" pitchFamily="50" charset="-128"/>
              </a:rPr>
              <a:t>0.1</a:t>
            </a:r>
            <a:r>
              <a:rPr lang="ja-JP" altLang="en-US" sz="1200" dirty="0">
                <a:latin typeface="HG丸ｺﾞｼｯｸM-PRO" panose="020F0600000000000000" pitchFamily="50" charset="-128"/>
                <a:ea typeface="HG丸ｺﾞｼｯｸM-PRO" panose="020F0600000000000000" pitchFamily="50" charset="-128"/>
              </a:rPr>
              <a:t>％の消毒薬に</a:t>
            </a:r>
            <a:r>
              <a:rPr lang="ja-JP" altLang="en-US" sz="1200" dirty="0" smtClean="0">
                <a:latin typeface="HG丸ｺﾞｼｯｸM-PRO" panose="020F0600000000000000" pitchFamily="50" charset="-128"/>
                <a:ea typeface="HG丸ｺﾞｼｯｸM-PRO" panose="020F0600000000000000" pitchFamily="50" charset="-128"/>
              </a:rPr>
              <a:t>３０分</a:t>
            </a:r>
            <a:endParaRPr lang="en-US" altLang="ja-JP" sz="1200" dirty="0" smtClean="0">
              <a:latin typeface="HG丸ｺﾞｼｯｸM-PRO" panose="020F0600000000000000" pitchFamily="50" charset="-128"/>
              <a:ea typeface="HG丸ｺﾞｼｯｸM-PRO" panose="020F0600000000000000" pitchFamily="50" charset="-128"/>
            </a:endParaRPr>
          </a:p>
          <a:p>
            <a:r>
              <a:rPr lang="en-US" altLang="ja-JP" sz="1200" dirty="0">
                <a:latin typeface="HG丸ｺﾞｼｯｸM-PRO" panose="020F0600000000000000" pitchFamily="50" charset="-128"/>
                <a:ea typeface="HG丸ｺﾞｼｯｸM-PRO" panose="020F0600000000000000" pitchFamily="50" charset="-128"/>
              </a:rPr>
              <a:t> </a:t>
            </a:r>
            <a:r>
              <a:rPr lang="en-US" altLang="ja-JP" sz="1200" dirty="0" smtClean="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漬け</a:t>
            </a:r>
            <a:r>
              <a:rPr lang="ja-JP" altLang="en-US" sz="1200" dirty="0">
                <a:latin typeface="HG丸ｺﾞｼｯｸM-PRO" panose="020F0600000000000000" pitchFamily="50" charset="-128"/>
                <a:ea typeface="HG丸ｺﾞｼｯｸM-PRO" panose="020F0600000000000000" pitchFamily="50" charset="-128"/>
              </a:rPr>
              <a:t>おき消毒</a:t>
            </a:r>
            <a:r>
              <a:rPr lang="ja-JP" altLang="en-US" sz="1200" dirty="0" smtClean="0">
                <a:latin typeface="HG丸ｺﾞｼｯｸM-PRO" panose="020F0600000000000000" pitchFamily="50" charset="-128"/>
                <a:ea typeface="HG丸ｺﾞｼｯｸM-PRO" panose="020F0600000000000000" pitchFamily="50" charset="-128"/>
              </a:rPr>
              <a:t>をする</a:t>
            </a:r>
            <a:r>
              <a:rPr lang="ja-JP" altLang="en-US" sz="1200" smtClean="0">
                <a:latin typeface="HG丸ｺﾞｼｯｸM-PRO" panose="020F0600000000000000" pitchFamily="50" charset="-128"/>
                <a:ea typeface="HG丸ｺﾞｼｯｸM-PRO" panose="020F0600000000000000" pitchFamily="50" charset="-128"/>
              </a:rPr>
              <a:t>。その後</a:t>
            </a:r>
            <a:r>
              <a:rPr lang="ja-JP" altLang="en-US" sz="1200" dirty="0" smtClean="0">
                <a:latin typeface="HG丸ｺﾞｼｯｸM-PRO" panose="020F0600000000000000" pitchFamily="50" charset="-128"/>
                <a:ea typeface="HG丸ｺﾞｼｯｸM-PRO" panose="020F0600000000000000" pitchFamily="50" charset="-128"/>
              </a:rPr>
              <a:t>，他</a:t>
            </a:r>
            <a:r>
              <a:rPr lang="ja-JP" altLang="en-US" sz="1200" dirty="0">
                <a:latin typeface="HG丸ｺﾞｼｯｸM-PRO" panose="020F0600000000000000" pitchFamily="50" charset="-128"/>
                <a:ea typeface="HG丸ｺﾞｼｯｸM-PRO" panose="020F0600000000000000" pitchFamily="50" charset="-128"/>
              </a:rPr>
              <a:t>のものと分けて洗濯</a:t>
            </a:r>
            <a:r>
              <a:rPr lang="ja-JP" altLang="en-US" sz="1200" dirty="0" smtClean="0">
                <a:latin typeface="HG丸ｺﾞｼｯｸM-PRO" panose="020F0600000000000000" pitchFamily="50" charset="-128"/>
                <a:ea typeface="HG丸ｺﾞｼｯｸM-PRO" panose="020F0600000000000000" pitchFamily="50" charset="-128"/>
              </a:rPr>
              <a:t>。</a:t>
            </a:r>
            <a:endParaRPr lang="en-US" altLang="ja-JP" sz="1200" dirty="0" smtClean="0">
              <a:latin typeface="HG丸ｺﾞｼｯｸM-PRO" panose="020F0600000000000000" pitchFamily="50" charset="-128"/>
              <a:ea typeface="HG丸ｺﾞｼｯｸM-PRO" panose="020F0600000000000000" pitchFamily="50" charset="-128"/>
            </a:endParaRPr>
          </a:p>
          <a:p>
            <a:r>
              <a:rPr lang="en-US" altLang="ja-JP" sz="1200" dirty="0" smtClean="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布団など，すぐに洗濯ができない場合は，よく乾燥させ，スチームアイロンや布団乾燥機</a:t>
            </a:r>
            <a:endParaRPr lang="en-US" altLang="ja-JP" sz="1200" dirty="0" smtClean="0">
              <a:latin typeface="HG丸ｺﾞｼｯｸM-PRO" panose="020F0600000000000000" pitchFamily="50" charset="-128"/>
              <a:ea typeface="HG丸ｺﾞｼｯｸM-PRO" panose="020F0600000000000000" pitchFamily="50" charset="-128"/>
            </a:endParaRPr>
          </a:p>
          <a:p>
            <a:r>
              <a:rPr lang="en-US" altLang="ja-JP" sz="1200" dirty="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を使うと効果的です。</a:t>
            </a:r>
            <a:endParaRPr lang="en-US" altLang="ja-JP" sz="1200" dirty="0" smtClean="0">
              <a:latin typeface="HG丸ｺﾞｼｯｸM-PRO" panose="020F0600000000000000" pitchFamily="50" charset="-128"/>
              <a:ea typeface="HG丸ｺﾞｼｯｸM-PRO" panose="020F0600000000000000" pitchFamily="50" charset="-128"/>
            </a:endParaRPr>
          </a:p>
          <a:p>
            <a:r>
              <a:rPr lang="ja-JP" altLang="en-US" sz="1200" dirty="0" smtClean="0">
                <a:latin typeface="HG丸ｺﾞｼｯｸM-PRO" panose="020F0600000000000000" pitchFamily="50" charset="-128"/>
                <a:ea typeface="HG丸ｺﾞｼｯｸM-PRO" panose="020F0600000000000000" pitchFamily="50" charset="-128"/>
              </a:rPr>
              <a:t>　 </a:t>
            </a:r>
            <a:r>
              <a:rPr lang="en-US" altLang="ja-JP" sz="1200" dirty="0" smtClean="0">
                <a:latin typeface="HG丸ｺﾞｼｯｸM-PRO" panose="020F0600000000000000" pitchFamily="50" charset="-128"/>
                <a:ea typeface="HG丸ｺﾞｼｯｸM-PRO" panose="020F0600000000000000" pitchFamily="50" charset="-128"/>
              </a:rPr>
              <a:t>※</a:t>
            </a:r>
            <a:r>
              <a:rPr lang="ja-JP" altLang="en-US" sz="1200" dirty="0" smtClean="0">
                <a:latin typeface="HG丸ｺﾞｼｯｸM-PRO" panose="020F0600000000000000" pitchFamily="50" charset="-128"/>
                <a:ea typeface="HG丸ｺﾞｼｯｸM-PRO" panose="020F0600000000000000" pitchFamily="50" charset="-128"/>
              </a:rPr>
              <a:t>次亜塩素酸ナトリウムには漂白作用があります。薬剤の「使用上の注意」を確認し</a:t>
            </a:r>
            <a:r>
              <a:rPr lang="ja-JP" altLang="en-US" sz="1200" dirty="0" err="1" smtClean="0">
                <a:latin typeface="HG丸ｺﾞｼｯｸM-PRO" panose="020F0600000000000000" pitchFamily="50" charset="-128"/>
                <a:ea typeface="HG丸ｺﾞｼｯｸM-PRO" panose="020F0600000000000000" pitchFamily="50" charset="-128"/>
              </a:rPr>
              <a:t>ま</a:t>
            </a:r>
            <a:endParaRPr lang="en-US" altLang="ja-JP" sz="1200" dirty="0" smtClean="0">
              <a:latin typeface="HG丸ｺﾞｼｯｸM-PRO" panose="020F0600000000000000" pitchFamily="50" charset="-128"/>
              <a:ea typeface="HG丸ｺﾞｼｯｸM-PRO" panose="020F0600000000000000" pitchFamily="50" charset="-128"/>
            </a:endParaRPr>
          </a:p>
          <a:p>
            <a:r>
              <a:rPr lang="en-US" altLang="ja-JP" sz="1200" dirty="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しょう。</a:t>
            </a:r>
            <a:endParaRPr lang="en-US" altLang="ja-JP" sz="1200" dirty="0" smtClean="0">
              <a:latin typeface="HG丸ｺﾞｼｯｸM-PRO" panose="020F0600000000000000" pitchFamily="50" charset="-128"/>
              <a:ea typeface="HG丸ｺﾞｼｯｸM-PRO" panose="020F0600000000000000" pitchFamily="50" charset="-128"/>
            </a:endParaRPr>
          </a:p>
          <a:p>
            <a:endParaRPr lang="en-US" altLang="ja-JP" sz="1400" dirty="0" smtClean="0">
              <a:latin typeface="HG丸ｺﾞｼｯｸM-PRO" panose="020F0600000000000000" pitchFamily="50" charset="-128"/>
              <a:ea typeface="HG丸ｺﾞｼｯｸM-PRO" panose="020F0600000000000000" pitchFamily="50" charset="-128"/>
            </a:endParaRPr>
          </a:p>
          <a:p>
            <a:r>
              <a:rPr lang="ja-JP" altLang="en-US" sz="1400" b="1" dirty="0">
                <a:latin typeface="HG丸ｺﾞｼｯｸM-PRO" panose="020F0600000000000000" pitchFamily="50" charset="-128"/>
                <a:ea typeface="HG丸ｺﾞｼｯｸM-PRO" panose="020F0600000000000000" pitchFamily="50" charset="-128"/>
              </a:rPr>
              <a:t>●</a:t>
            </a:r>
            <a:r>
              <a:rPr lang="ja-JP" altLang="en-US" sz="1400" b="1" dirty="0" smtClean="0">
                <a:latin typeface="HG丸ｺﾞｼｯｸM-PRO" panose="020F0600000000000000" pitchFamily="50" charset="-128"/>
                <a:ea typeface="HG丸ｺﾞｼｯｸM-PRO" panose="020F0600000000000000" pitchFamily="50" charset="-128"/>
              </a:rPr>
              <a:t>食器等</a:t>
            </a:r>
            <a:endParaRPr lang="en-US" altLang="ja-JP" sz="1400" b="1" dirty="0" smtClean="0">
              <a:latin typeface="HG丸ｺﾞｼｯｸM-PRO" panose="020F0600000000000000" pitchFamily="50" charset="-128"/>
              <a:ea typeface="HG丸ｺﾞｼｯｸM-PRO" panose="020F0600000000000000" pitchFamily="50" charset="-128"/>
            </a:endParaRPr>
          </a:p>
          <a:p>
            <a:r>
              <a:rPr lang="ja-JP" altLang="en-US" sz="1200" dirty="0" smtClean="0">
                <a:latin typeface="HG丸ｺﾞｼｯｸM-PRO" panose="020F0600000000000000" pitchFamily="50" charset="-128"/>
                <a:ea typeface="HG丸ｺﾞｼｯｸM-PRO" panose="020F0600000000000000" pitchFamily="50" charset="-128"/>
              </a:rPr>
              <a:t>    施設</a:t>
            </a:r>
            <a:r>
              <a:rPr lang="ja-JP" altLang="en-US" sz="1200" dirty="0">
                <a:latin typeface="HG丸ｺﾞｼｯｸM-PRO" panose="020F0600000000000000" pitchFamily="50" charset="-128"/>
                <a:ea typeface="HG丸ｺﾞｼｯｸM-PRO" panose="020F0600000000000000" pitchFamily="50" charset="-128"/>
              </a:rPr>
              <a:t>等において，集団発生している場合は，食器を厨房に戻す前に次亜塩素酸</a:t>
            </a:r>
            <a:r>
              <a:rPr lang="ja-JP" altLang="en-US" sz="1200" dirty="0" smtClean="0">
                <a:latin typeface="HG丸ｺﾞｼｯｸM-PRO" panose="020F0600000000000000" pitchFamily="50" charset="-128"/>
                <a:ea typeface="HG丸ｺﾞｼｯｸM-PRO" panose="020F0600000000000000" pitchFamily="50" charset="-128"/>
              </a:rPr>
              <a:t>ナトリウム</a:t>
            </a:r>
            <a:endParaRPr lang="en-US" altLang="ja-JP" sz="1200" dirty="0" smtClean="0">
              <a:latin typeface="HG丸ｺﾞｼｯｸM-PRO" panose="020F0600000000000000" pitchFamily="50" charset="-128"/>
              <a:ea typeface="HG丸ｺﾞｼｯｸM-PRO" panose="020F0600000000000000" pitchFamily="50" charset="-128"/>
            </a:endParaRPr>
          </a:p>
          <a:p>
            <a:r>
              <a:rPr lang="en-US" altLang="ja-JP" sz="1200" dirty="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濃度</a:t>
            </a:r>
            <a:r>
              <a:rPr lang="en-US" altLang="ja-JP" sz="1200" dirty="0" smtClean="0">
                <a:latin typeface="HG丸ｺﾞｼｯｸM-PRO" panose="020F0600000000000000" pitchFamily="50" charset="-128"/>
                <a:ea typeface="HG丸ｺﾞｼｯｸM-PRO" panose="020F0600000000000000" pitchFamily="50" charset="-128"/>
              </a:rPr>
              <a:t>0.02</a:t>
            </a:r>
            <a:r>
              <a:rPr lang="en-US" altLang="ja-JP" sz="1200" dirty="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消毒薬に</a:t>
            </a:r>
            <a:r>
              <a:rPr lang="ja-JP" altLang="en-US" sz="1200" dirty="0" smtClean="0">
                <a:latin typeface="HG丸ｺﾞｼｯｸM-PRO" panose="020F0600000000000000" pitchFamily="50" charset="-128"/>
                <a:ea typeface="HG丸ｺﾞｼｯｸM-PRO" panose="020F0600000000000000" pitchFamily="50" charset="-128"/>
              </a:rPr>
              <a:t>浸しましょう。</a:t>
            </a:r>
            <a:r>
              <a:rPr lang="ja-JP" altLang="en-US" sz="1200" dirty="0">
                <a:latin typeface="HG丸ｺﾞｼｯｸM-PRO" panose="020F0600000000000000" pitchFamily="50" charset="-128"/>
                <a:ea typeface="HG丸ｺﾞｼｯｸM-PRO" panose="020F0600000000000000" pitchFamily="50" charset="-128"/>
              </a:rPr>
              <a:t>（ウイルスを厨房に持ち込まないため）</a:t>
            </a:r>
          </a:p>
          <a:p>
            <a:endParaRPr lang="en-US" altLang="ja-JP" sz="1400" dirty="0" smtClean="0">
              <a:latin typeface="HG丸ｺﾞｼｯｸM-PRO" panose="020F0600000000000000" pitchFamily="50" charset="-128"/>
              <a:ea typeface="HG丸ｺﾞｼｯｸM-PRO" panose="020F0600000000000000" pitchFamily="50" charset="-128"/>
            </a:endParaRPr>
          </a:p>
          <a:p>
            <a:r>
              <a:rPr lang="ja-JP" altLang="en-US" sz="1400" b="1" dirty="0">
                <a:latin typeface="HG丸ｺﾞｼｯｸM-PRO" panose="020F0600000000000000" pitchFamily="50" charset="-128"/>
                <a:ea typeface="HG丸ｺﾞｼｯｸM-PRO" panose="020F0600000000000000" pitchFamily="50" charset="-128"/>
              </a:rPr>
              <a:t>●</a:t>
            </a:r>
            <a:r>
              <a:rPr lang="ja-JP" altLang="en-US" sz="1400" b="1" dirty="0" smtClean="0">
                <a:latin typeface="HG丸ｺﾞｼｯｸM-PRO" panose="020F0600000000000000" pitchFamily="50" charset="-128"/>
                <a:ea typeface="HG丸ｺﾞｼｯｸM-PRO" panose="020F0600000000000000" pitchFamily="50" charset="-128"/>
              </a:rPr>
              <a:t>入浴</a:t>
            </a:r>
            <a:endParaRPr lang="en-US" altLang="ja-JP" sz="1400" b="1" dirty="0">
              <a:latin typeface="HG丸ｺﾞｼｯｸM-PRO" panose="020F0600000000000000" pitchFamily="50" charset="-128"/>
              <a:ea typeface="HG丸ｺﾞｼｯｸM-PRO" panose="020F0600000000000000" pitchFamily="50" charset="-128"/>
            </a:endParaRPr>
          </a:p>
          <a:p>
            <a:r>
              <a:rPr lang="ja-JP" altLang="en-US" sz="1400" dirty="0" smtClean="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 まず</a:t>
            </a:r>
            <a:r>
              <a:rPr lang="ja-JP" altLang="en-US" sz="1200" dirty="0">
                <a:latin typeface="HG丸ｺﾞｼｯｸM-PRO" panose="020F0600000000000000" pitchFamily="50" charset="-128"/>
                <a:ea typeface="HG丸ｺﾞｼｯｸM-PRO" panose="020F0600000000000000" pitchFamily="50" charset="-128"/>
              </a:rPr>
              <a:t>，おしりを石けんでよく洗ってから入りましょう</a:t>
            </a:r>
            <a:r>
              <a:rPr lang="ja-JP" altLang="en-US" sz="1200" dirty="0" smtClean="0">
                <a:latin typeface="HG丸ｺﾞｼｯｸM-PRO" panose="020F0600000000000000" pitchFamily="50" charset="-128"/>
                <a:ea typeface="HG丸ｺﾞｼｯｸM-PRO" panose="020F0600000000000000" pitchFamily="50" charset="-128"/>
              </a:rPr>
              <a:t>。症状</a:t>
            </a:r>
            <a:r>
              <a:rPr lang="ja-JP" altLang="en-US" sz="1200" dirty="0">
                <a:latin typeface="HG丸ｺﾞｼｯｸM-PRO" panose="020F0600000000000000" pitchFamily="50" charset="-128"/>
                <a:ea typeface="HG丸ｺﾞｼｯｸM-PRO" panose="020F0600000000000000" pitchFamily="50" charset="-128"/>
              </a:rPr>
              <a:t>のある時はできれば</a:t>
            </a:r>
            <a:r>
              <a:rPr lang="ja-JP" altLang="en-US" sz="1200" dirty="0" smtClean="0">
                <a:latin typeface="HG丸ｺﾞｼｯｸM-PRO" panose="020F0600000000000000" pitchFamily="50" charset="-128"/>
                <a:ea typeface="HG丸ｺﾞｼｯｸM-PRO" panose="020F0600000000000000" pitchFamily="50" charset="-128"/>
              </a:rPr>
              <a:t>シャ</a:t>
            </a:r>
            <a:endParaRPr lang="en-US" altLang="ja-JP" sz="1200" dirty="0" smtClean="0">
              <a:latin typeface="HG丸ｺﾞｼｯｸM-PRO" panose="020F0600000000000000" pitchFamily="50" charset="-128"/>
              <a:ea typeface="HG丸ｺﾞｼｯｸM-PRO" panose="020F0600000000000000" pitchFamily="50" charset="-128"/>
            </a:endParaRPr>
          </a:p>
          <a:p>
            <a:r>
              <a:rPr lang="ja-JP" altLang="en-US" sz="1200" dirty="0" smtClean="0">
                <a:latin typeface="HG丸ｺﾞｼｯｸM-PRO" panose="020F0600000000000000" pitchFamily="50" charset="-128"/>
                <a:ea typeface="HG丸ｺﾞｼｯｸM-PRO" panose="020F0600000000000000" pitchFamily="50" charset="-128"/>
              </a:rPr>
              <a:t>  ワー</a:t>
            </a:r>
            <a:r>
              <a:rPr lang="ja-JP" altLang="en-US" sz="1200" dirty="0">
                <a:latin typeface="HG丸ｺﾞｼｯｸM-PRO" panose="020F0600000000000000" pitchFamily="50" charset="-128"/>
                <a:ea typeface="HG丸ｺﾞｼｯｸM-PRO" panose="020F0600000000000000" pitchFamily="50" charset="-128"/>
              </a:rPr>
              <a:t>だけにし，回復後もウイルスが排出されている</a:t>
            </a:r>
            <a:r>
              <a:rPr lang="ja-JP" altLang="en-US" sz="1200" dirty="0" smtClean="0">
                <a:latin typeface="HG丸ｺﾞｼｯｸM-PRO" panose="020F0600000000000000" pitchFamily="50" charset="-128"/>
                <a:ea typeface="HG丸ｺﾞｼｯｸM-PRO" panose="020F0600000000000000" pitchFamily="50" charset="-128"/>
              </a:rPr>
              <a:t>期間 （約１週間</a:t>
            </a:r>
            <a:r>
              <a:rPr lang="ja-JP" altLang="en-US" sz="1200" dirty="0">
                <a:latin typeface="HG丸ｺﾞｼｯｸM-PRO" panose="020F0600000000000000" pitchFamily="50" charset="-128"/>
                <a:ea typeface="HG丸ｺﾞｼｯｸM-PRO" panose="020F0600000000000000" pitchFamily="50" charset="-128"/>
              </a:rPr>
              <a:t>，長いときで約</a:t>
            </a:r>
            <a:r>
              <a:rPr lang="ja-JP" altLang="en-US" sz="1200" dirty="0" smtClean="0">
                <a:latin typeface="HG丸ｺﾞｼｯｸM-PRO" panose="020F0600000000000000" pitchFamily="50" charset="-128"/>
                <a:ea typeface="HG丸ｺﾞｼｯｸM-PRO" panose="020F0600000000000000" pitchFamily="50" charset="-128"/>
              </a:rPr>
              <a:t>１か月</a:t>
            </a:r>
            <a:endParaRPr lang="en-US" altLang="ja-JP" sz="1200" dirty="0" smtClean="0">
              <a:latin typeface="HG丸ｺﾞｼｯｸM-PRO" panose="020F0600000000000000" pitchFamily="50" charset="-128"/>
              <a:ea typeface="HG丸ｺﾞｼｯｸM-PRO" panose="020F0600000000000000" pitchFamily="50" charset="-128"/>
            </a:endParaRPr>
          </a:p>
          <a:p>
            <a:r>
              <a:rPr lang="en-US" altLang="ja-JP" sz="1200" dirty="0">
                <a:latin typeface="HG丸ｺﾞｼｯｸM-PRO" panose="020F0600000000000000" pitchFamily="50" charset="-128"/>
                <a:ea typeface="HG丸ｺﾞｼｯｸM-PRO" panose="020F0600000000000000" pitchFamily="50" charset="-128"/>
              </a:rPr>
              <a:t> </a:t>
            </a:r>
            <a:r>
              <a:rPr lang="en-US" altLang="ja-JP" sz="1200" dirty="0" smtClean="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間</a:t>
            </a:r>
            <a:r>
              <a:rPr lang="ja-JP" altLang="en-US" sz="1200" dirty="0">
                <a:latin typeface="HG丸ｺﾞｼｯｸM-PRO" panose="020F0600000000000000" pitchFamily="50" charset="-128"/>
                <a:ea typeface="HG丸ｺﾞｼｯｸM-PRO" panose="020F0600000000000000" pitchFamily="50" charset="-128"/>
              </a:rPr>
              <a:t>）は入浴順番を最後にする。入浴後は次亜塩素</a:t>
            </a:r>
            <a:r>
              <a:rPr lang="ja-JP" altLang="en-US" sz="1200" dirty="0" smtClean="0">
                <a:latin typeface="HG丸ｺﾞｼｯｸM-PRO" panose="020F0600000000000000" pitchFamily="50" charset="-128"/>
                <a:ea typeface="HG丸ｺﾞｼｯｸM-PRO" panose="020F0600000000000000" pitchFamily="50" charset="-128"/>
              </a:rPr>
              <a:t>酸ナトリウム濃度</a:t>
            </a:r>
            <a:r>
              <a:rPr lang="en-US" altLang="ja-JP" sz="1200" dirty="0">
                <a:latin typeface="HG丸ｺﾞｼｯｸM-PRO" panose="020F0600000000000000" pitchFamily="50" charset="-128"/>
                <a:ea typeface="HG丸ｺﾞｼｯｸM-PRO" panose="020F0600000000000000" pitchFamily="50" charset="-128"/>
              </a:rPr>
              <a:t>0.02</a:t>
            </a:r>
            <a:r>
              <a:rPr lang="ja-JP" altLang="en-US" sz="1200" dirty="0">
                <a:latin typeface="HG丸ｺﾞｼｯｸM-PRO" panose="020F0600000000000000" pitchFamily="50" charset="-128"/>
                <a:ea typeface="HG丸ｺﾞｼｯｸM-PRO" panose="020F0600000000000000" pitchFamily="50" charset="-128"/>
              </a:rPr>
              <a:t>％</a:t>
            </a:r>
            <a:r>
              <a:rPr lang="ja-JP" altLang="en-US" sz="1200" dirty="0" smtClean="0">
                <a:latin typeface="HG丸ｺﾞｼｯｸM-PRO" panose="020F0600000000000000" pitchFamily="50" charset="-128"/>
                <a:ea typeface="HG丸ｺﾞｼｯｸM-PRO" panose="020F0600000000000000" pitchFamily="50" charset="-128"/>
              </a:rPr>
              <a:t>で浴室等を消毒</a:t>
            </a:r>
            <a:endParaRPr lang="en-US" altLang="ja-JP" sz="1200" dirty="0" smtClean="0">
              <a:latin typeface="HG丸ｺﾞｼｯｸM-PRO" panose="020F0600000000000000" pitchFamily="50" charset="-128"/>
              <a:ea typeface="HG丸ｺﾞｼｯｸM-PRO" panose="020F0600000000000000" pitchFamily="50" charset="-128"/>
            </a:endParaRPr>
          </a:p>
          <a:p>
            <a:r>
              <a:rPr lang="en-US" altLang="ja-JP" sz="1200" dirty="0">
                <a:latin typeface="HG丸ｺﾞｼｯｸM-PRO" panose="020F0600000000000000" pitchFamily="50" charset="-128"/>
                <a:ea typeface="HG丸ｺﾞｼｯｸM-PRO" panose="020F0600000000000000" pitchFamily="50" charset="-128"/>
              </a:rPr>
              <a:t> </a:t>
            </a:r>
            <a:r>
              <a:rPr lang="en-US" altLang="ja-JP" sz="1200" dirty="0" smtClean="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する</a:t>
            </a:r>
            <a:r>
              <a:rPr lang="ja-JP" altLang="en-US" sz="1200" dirty="0">
                <a:latin typeface="HG丸ｺﾞｼｯｸM-PRO" panose="020F0600000000000000" pitchFamily="50" charset="-128"/>
                <a:ea typeface="HG丸ｺﾞｼｯｸM-PRO" panose="020F0600000000000000" pitchFamily="50" charset="-128"/>
              </a:rPr>
              <a:t>。また，手ぬぐいやバスタオルは，自分専用の物を使い</a:t>
            </a:r>
            <a:r>
              <a:rPr lang="ja-JP" altLang="en-US" sz="1200" dirty="0" smtClean="0">
                <a:latin typeface="HG丸ｺﾞｼｯｸM-PRO" panose="020F0600000000000000" pitchFamily="50" charset="-128"/>
                <a:ea typeface="HG丸ｺﾞｼｯｸM-PRO" panose="020F0600000000000000" pitchFamily="50" charset="-128"/>
              </a:rPr>
              <a:t>共用しないでください。</a:t>
            </a:r>
            <a:endParaRPr lang="en-US" altLang="ja-JP" sz="1200" dirty="0" smtClean="0">
              <a:latin typeface="HG丸ｺﾞｼｯｸM-PRO" panose="020F0600000000000000" pitchFamily="50" charset="-128"/>
              <a:ea typeface="HG丸ｺﾞｼｯｸM-PRO" panose="020F0600000000000000" pitchFamily="50" charset="-128"/>
            </a:endParaRPr>
          </a:p>
        </p:txBody>
      </p:sp>
      <p:sp>
        <p:nvSpPr>
          <p:cNvPr id="2" name="角丸四角形 1"/>
          <p:cNvSpPr/>
          <p:nvPr/>
        </p:nvSpPr>
        <p:spPr>
          <a:xfrm>
            <a:off x="618128" y="1352600"/>
            <a:ext cx="5544616" cy="432048"/>
          </a:xfrm>
          <a:prstGeom prst="roundRect">
            <a:avLst/>
          </a:prstGeom>
          <a:solidFill>
            <a:schemeClr val="accent6">
              <a:lumMod val="20000"/>
              <a:lumOff val="8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HGP創英角ｺﾞｼｯｸUB" panose="020B0900000000000000" pitchFamily="50" charset="-128"/>
                <a:ea typeface="HGP創英角ｺﾞｼｯｸUB" panose="020B0900000000000000" pitchFamily="50" charset="-128"/>
              </a:rPr>
              <a:t>　例：トイレのレバー，ドアノブ，水道の蛇口，机，椅子，ベッド柵，手すり，おもちゃ等</a:t>
            </a:r>
            <a:endParaRPr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395486721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1244</TotalTime>
  <Words>1109</Words>
  <Application>Microsoft Office PowerPoint</Application>
  <PresentationFormat>A4 210 x 297 mm</PresentationFormat>
  <Paragraphs>233</Paragraphs>
  <Slides>7</Slides>
  <Notes>0</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7</vt:i4>
      </vt:variant>
    </vt:vector>
  </HeadingPairs>
  <TitlesOfParts>
    <vt:vector size="9" baseType="lpstr">
      <vt:lpstr>Office ​​テーマ</vt:lpstr>
      <vt:lpstr>ビットマップ イメージ</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WATANABE</dc:creator>
  <cp:lastModifiedBy>user</cp:lastModifiedBy>
  <cp:revision>223</cp:revision>
  <cp:lastPrinted>2017-09-22T03:01:50Z</cp:lastPrinted>
  <dcterms:created xsi:type="dcterms:W3CDTF">2013-09-25T12:34:10Z</dcterms:created>
  <dcterms:modified xsi:type="dcterms:W3CDTF">2017-09-22T03:03:28Z</dcterms:modified>
</cp:coreProperties>
</file>