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
  </p:notesMasterIdLst>
  <p:sldIdLst>
    <p:sldId id="261"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6929"/>
    <a:srgbClr val="D46112"/>
    <a:srgbClr val="EA6B14"/>
    <a:srgbClr val="ED6113"/>
    <a:srgbClr val="81260D"/>
    <a:srgbClr val="CC0066"/>
    <a:srgbClr val="CCFF33"/>
    <a:srgbClr val="FFA161"/>
    <a:srgbClr val="FF6600"/>
    <a:srgbClr val="F8FC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54" d="100"/>
          <a:sy n="154" d="100"/>
        </p:scale>
        <p:origin x="-1206" y="-72"/>
      </p:cViewPr>
      <p:guideLst>
        <p:guide orient="horz" pos="3435"/>
        <p:guide pos="2449"/>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5658" cy="498055"/>
          </a:xfrm>
          <a:prstGeom prst="rect">
            <a:avLst/>
          </a:prstGeom>
        </p:spPr>
        <p:txBody>
          <a:bodyPr vert="horz" lIns="91453" tIns="45726" rIns="91453" bIns="45726" rtlCol="0"/>
          <a:lstStyle>
            <a:lvl1pPr algn="l">
              <a:defRPr sz="1100"/>
            </a:lvl1pPr>
          </a:lstStyle>
          <a:p>
            <a:endParaRPr kumimoji="1" lang="ja-JP" altLang="en-US"/>
          </a:p>
        </p:txBody>
      </p:sp>
      <p:sp>
        <p:nvSpPr>
          <p:cNvPr id="3" name="日付プレースホルダー 2"/>
          <p:cNvSpPr>
            <a:spLocks noGrp="1"/>
          </p:cNvSpPr>
          <p:nvPr>
            <p:ph type="dt" idx="1"/>
          </p:nvPr>
        </p:nvSpPr>
        <p:spPr>
          <a:xfrm>
            <a:off x="3850446" y="0"/>
            <a:ext cx="2945658" cy="498055"/>
          </a:xfrm>
          <a:prstGeom prst="rect">
            <a:avLst/>
          </a:prstGeom>
        </p:spPr>
        <p:txBody>
          <a:bodyPr vert="horz" lIns="91453" tIns="45726" rIns="91453" bIns="45726" rtlCol="0"/>
          <a:lstStyle>
            <a:lvl1pPr algn="r">
              <a:defRPr sz="1100"/>
            </a:lvl1pPr>
          </a:lstStyle>
          <a:p>
            <a:fld id="{70F99883-74AE-4A2C-81B7-5B86A08198C0}" type="datetimeFigureOut">
              <a:rPr kumimoji="1" lang="ja-JP" altLang="en-US" smtClean="0"/>
              <a:pPr/>
              <a:t>2019/6/14</a:t>
            </a:fld>
            <a:endParaRPr kumimoji="1" lang="ja-JP" altLang="en-US"/>
          </a:p>
        </p:txBody>
      </p:sp>
      <p:sp>
        <p:nvSpPr>
          <p:cNvPr id="4" name="スライド イメージ プレースホルダー 3"/>
          <p:cNvSpPr>
            <a:spLocks noGrp="1" noRot="1" noChangeAspect="1"/>
          </p:cNvSpPr>
          <p:nvPr>
            <p:ph type="sldImg" idx="2"/>
          </p:nvPr>
        </p:nvSpPr>
        <p:spPr>
          <a:xfrm>
            <a:off x="2205038" y="1239838"/>
            <a:ext cx="2387600" cy="3351212"/>
          </a:xfrm>
          <a:prstGeom prst="rect">
            <a:avLst/>
          </a:prstGeom>
          <a:noFill/>
          <a:ln w="12700">
            <a:solidFill>
              <a:prstClr val="black"/>
            </a:solidFill>
          </a:ln>
        </p:spPr>
        <p:txBody>
          <a:bodyPr vert="horz" lIns="91453" tIns="45726" rIns="91453" bIns="45726" rtlCol="0" anchor="ctr"/>
          <a:lstStyle/>
          <a:p>
            <a:endParaRPr lang="ja-JP" altLang="en-US"/>
          </a:p>
        </p:txBody>
      </p:sp>
      <p:sp>
        <p:nvSpPr>
          <p:cNvPr id="5" name="ノート プレースホルダー 4"/>
          <p:cNvSpPr>
            <a:spLocks noGrp="1"/>
          </p:cNvSpPr>
          <p:nvPr>
            <p:ph type="body" sz="quarter" idx="3"/>
          </p:nvPr>
        </p:nvSpPr>
        <p:spPr>
          <a:xfrm>
            <a:off x="679768" y="4777196"/>
            <a:ext cx="5438140" cy="3908613"/>
          </a:xfrm>
          <a:prstGeom prst="rect">
            <a:avLst/>
          </a:prstGeom>
        </p:spPr>
        <p:txBody>
          <a:bodyPr vert="horz" lIns="91453" tIns="45726" rIns="91453" bIns="4572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28586"/>
            <a:ext cx="2945658" cy="498054"/>
          </a:xfrm>
          <a:prstGeom prst="rect">
            <a:avLst/>
          </a:prstGeom>
        </p:spPr>
        <p:txBody>
          <a:bodyPr vert="horz" lIns="91453" tIns="45726" rIns="91453" bIns="45726"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50446" y="9428586"/>
            <a:ext cx="2945658" cy="498054"/>
          </a:xfrm>
          <a:prstGeom prst="rect">
            <a:avLst/>
          </a:prstGeom>
        </p:spPr>
        <p:txBody>
          <a:bodyPr vert="horz" lIns="91453" tIns="45726" rIns="91453" bIns="45726" rtlCol="0" anchor="b"/>
          <a:lstStyle>
            <a:lvl1pPr algn="r">
              <a:defRPr sz="11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smtClean="0"/>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6/14/2019</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theme" Target="../theme/theme1.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image" Target="../media/image2.png" />
  <Relationship Id="rId2" Type="http://schemas.openxmlformats.org/officeDocument/2006/relationships/image" Target="../media/image1.jpeg" />
  <Relationship Id="rId1" Type="http://schemas.openxmlformats.org/officeDocument/2006/relationships/slideLayout" Target="../slideLayouts/slideLayout12.xml" />
  <Relationship Id="rId6" Type="http://schemas.openxmlformats.org/officeDocument/2006/relationships/image" Target="../media/image5.png" />
  <Relationship Id="rId5" Type="http://schemas.openxmlformats.org/officeDocument/2006/relationships/image" Target="../media/image4.png" />
  <Relationship Id="rId4" Type="http://schemas.openxmlformats.org/officeDocument/2006/relationships/image" Target="../media/image3.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フローチャート: 処理 25"/>
          <p:cNvSpPr/>
          <p:nvPr/>
        </p:nvSpPr>
        <p:spPr>
          <a:xfrm>
            <a:off x="0" y="9375112"/>
            <a:ext cx="7775575" cy="1532601"/>
          </a:xfrm>
          <a:prstGeom prst="flowChartProcess">
            <a:avLst/>
          </a:prstGeom>
          <a:solidFill>
            <a:srgbClr val="156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0" y="0"/>
            <a:ext cx="7775575" cy="9375112"/>
          </a:xfrm>
          <a:prstGeom prst="rect">
            <a:avLst/>
          </a:prstGeom>
          <a:solidFill>
            <a:srgbClr val="D4F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542608" y="2052735"/>
            <a:ext cx="6723824" cy="6970685"/>
          </a:xfrm>
          <a:prstGeom prst="roundRect">
            <a:avLst>
              <a:gd name="adj" fmla="val 41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7" name="正方形/長方形 16"/>
          <p:cNvSpPr/>
          <p:nvPr/>
        </p:nvSpPr>
        <p:spPr>
          <a:xfrm>
            <a:off x="372828" y="401080"/>
            <a:ext cx="6991139" cy="430631"/>
          </a:xfrm>
          <a:prstGeom prst="rect">
            <a:avLst/>
          </a:prstGeom>
        </p:spPr>
        <p:txBody>
          <a:bodyPr wrap="square">
            <a:spAutoFit/>
          </a:bodyPr>
          <a:lstStyle/>
          <a:p>
            <a:pPr algn="ctr">
              <a:lnSpc>
                <a:spcPts val="3000"/>
              </a:lnSpc>
            </a:pPr>
            <a:r>
              <a:rPr lang="ja-JP" altLang="en-US" sz="2300" dirty="0">
                <a:ln w="76200">
                  <a:solidFill>
                    <a:schemeClr val="bg1"/>
                  </a:solidFill>
                </a:ln>
                <a:solidFill>
                  <a:schemeClr val="bg1"/>
                </a:solidFill>
                <a:latin typeface="HGP創英角ｺﾞｼｯｸUB" panose="020B0900000000000000" pitchFamily="50" charset="-128"/>
                <a:ea typeface="HGP創英角ｺﾞｼｯｸUB" panose="020B0900000000000000" pitchFamily="50" charset="-128"/>
              </a:rPr>
              <a:t>在宅生活の限界点を引き上げる介護サービス普及事業</a:t>
            </a:r>
          </a:p>
        </p:txBody>
      </p:sp>
      <p:sp>
        <p:nvSpPr>
          <p:cNvPr id="18" name="正方形/長方形 17"/>
          <p:cNvSpPr/>
          <p:nvPr/>
        </p:nvSpPr>
        <p:spPr>
          <a:xfrm>
            <a:off x="372828" y="400472"/>
            <a:ext cx="6991139" cy="477054"/>
          </a:xfrm>
          <a:prstGeom prst="rect">
            <a:avLst/>
          </a:prstGeom>
        </p:spPr>
        <p:txBody>
          <a:bodyPr wrap="square">
            <a:spAutoFit/>
          </a:bodyPr>
          <a:lstStyle/>
          <a:p>
            <a:pPr algn="ctr">
              <a:lnSpc>
                <a:spcPts val="3000"/>
              </a:lnSpc>
            </a:pPr>
            <a:r>
              <a:rPr lang="ja-JP" altLang="en-US" sz="2300" dirty="0">
                <a:solidFill>
                  <a:srgbClr val="ED6113"/>
                </a:solidFill>
                <a:latin typeface="HGP創英角ｺﾞｼｯｸUB" panose="020B0900000000000000" pitchFamily="50" charset="-128"/>
                <a:ea typeface="HGP創英角ｺﾞｼｯｸUB" panose="020B0900000000000000" pitchFamily="50" charset="-128"/>
              </a:rPr>
              <a:t>在宅生活の限界点を引き上げる介護サービス普及事業</a:t>
            </a:r>
          </a:p>
        </p:txBody>
      </p:sp>
      <p:sp>
        <p:nvSpPr>
          <p:cNvPr id="19" name="正方形/長方形 18"/>
          <p:cNvSpPr/>
          <p:nvPr/>
        </p:nvSpPr>
        <p:spPr>
          <a:xfrm>
            <a:off x="542608" y="893791"/>
            <a:ext cx="6723824" cy="1015663"/>
          </a:xfrm>
          <a:prstGeom prst="rect">
            <a:avLst/>
          </a:prstGeom>
        </p:spPr>
        <p:txBody>
          <a:bodyPr wrap="square">
            <a:spAutoFit/>
          </a:bodyPr>
          <a:lstStyle/>
          <a:p>
            <a:pPr algn="just">
              <a:lnSpc>
                <a:spcPts val="1800"/>
              </a:lnSpc>
            </a:pPr>
            <a:r>
              <a:rPr lang="ja-JP" altLang="en-US" sz="1200" b="1" dirty="0" smtClean="0">
                <a:latin typeface="ＭＳ Ｐゴシック" panose="020B0600070205080204" pitchFamily="50" charset="-128"/>
                <a:ea typeface="ＭＳ Ｐゴシック" panose="020B0600070205080204" pitchFamily="50" charset="-128"/>
              </a:rPr>
              <a:t>令和元年度</a:t>
            </a:r>
            <a:r>
              <a:rPr lang="ja-JP" altLang="en-US" sz="1200" b="1" dirty="0">
                <a:latin typeface="ＭＳ Ｐゴシック" panose="020B0600070205080204" pitchFamily="50" charset="-128"/>
                <a:ea typeface="ＭＳ Ｐゴシック" panose="020B0600070205080204" pitchFamily="50" charset="-128"/>
              </a:rPr>
              <a:t>「在宅生活の限界点を引き上げる介護サービス普及事業」の一環として、定期巡回・随時対応型訪問介護看護の運営事業者と運営を予定している事業者の運営上の様々な課題に対して、すでに運営実績のある</a:t>
            </a:r>
            <a:r>
              <a:rPr lang="ja-JP" altLang="en-US" sz="1200" b="1" dirty="0" smtClean="0">
                <a:latin typeface="ＭＳ Ｐゴシック" panose="020B0600070205080204" pitchFamily="50" charset="-128"/>
                <a:ea typeface="ＭＳ Ｐゴシック" panose="020B0600070205080204" pitchFamily="50" charset="-128"/>
              </a:rPr>
              <a:t>事業所の相談窓口に</a:t>
            </a:r>
            <a:r>
              <a:rPr lang="ja-JP" altLang="en-US" sz="1200" b="1" dirty="0">
                <a:latin typeface="ＭＳ Ｐゴシック" panose="020B0600070205080204" pitchFamily="50" charset="-128"/>
                <a:ea typeface="ＭＳ Ｐゴシック" panose="020B0600070205080204" pitchFamily="50" charset="-128"/>
              </a:rPr>
              <a:t>より、それら課題を克服するヒント等を得て、更なる定期巡回・随時対応型訪問介護看護事業の内容充実と、事業の普及促進を図ります</a:t>
            </a:r>
            <a:r>
              <a:rPr lang="ja-JP" altLang="en-US" sz="1200" b="1" dirty="0" smtClean="0">
                <a:latin typeface="ＭＳ Ｐゴシック" panose="020B0600070205080204" pitchFamily="50" charset="-128"/>
                <a:ea typeface="ＭＳ Ｐゴシック" panose="020B0600070205080204" pitchFamily="50" charset="-128"/>
              </a:rPr>
              <a:t>。</a:t>
            </a:r>
            <a:endParaRPr lang="ja-JP" altLang="en-US" sz="1200" b="1" dirty="0">
              <a:latin typeface="ＭＳ Ｐゴシック" panose="020B0600070205080204" pitchFamily="50" charset="-128"/>
              <a:ea typeface="ＭＳ Ｐゴシック" panose="020B0600070205080204" pitchFamily="50" charset="-128"/>
            </a:endParaRPr>
          </a:p>
        </p:txBody>
      </p:sp>
      <p:sp>
        <p:nvSpPr>
          <p:cNvPr id="11" name="角丸四角形 10"/>
          <p:cNvSpPr/>
          <p:nvPr/>
        </p:nvSpPr>
        <p:spPr>
          <a:xfrm>
            <a:off x="1182624" y="2388221"/>
            <a:ext cx="5417848" cy="536448"/>
          </a:xfrm>
          <a:prstGeom prst="roundRect">
            <a:avLst>
              <a:gd name="adj" fmla="val 50000"/>
            </a:avLst>
          </a:prstGeom>
          <a:solidFill>
            <a:srgbClr val="1EC02D"/>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latin typeface="HGP創英角ｺﾞｼｯｸUB" panose="020B0900000000000000" pitchFamily="50" charset="-128"/>
                <a:ea typeface="HGP創英角ｺﾞｼｯｸUB" panose="020B0900000000000000" pitchFamily="50" charset="-128"/>
              </a:rPr>
              <a:t>無料</a:t>
            </a:r>
            <a:r>
              <a:rPr lang="ja-JP" altLang="en-US" sz="2800" dirty="0" smtClean="0">
                <a:latin typeface="HGP創英角ｺﾞｼｯｸUB" panose="020B0900000000000000" pitchFamily="50" charset="-128"/>
                <a:ea typeface="HGP創英角ｺﾞｼｯｸUB" panose="020B0900000000000000" pitchFamily="50" charset="-128"/>
              </a:rPr>
              <a:t>相談窓口を開設します！</a:t>
            </a:r>
            <a:endParaRPr kumimoji="1" lang="ja-JP" altLang="en-US" sz="2800" dirty="0">
              <a:latin typeface="HGP創英角ｺﾞｼｯｸUB" panose="020B0900000000000000" pitchFamily="50" charset="-128"/>
              <a:ea typeface="HGP創英角ｺﾞｼｯｸUB" panose="020B0900000000000000" pitchFamily="50" charset="-128"/>
            </a:endParaRPr>
          </a:p>
        </p:txBody>
      </p:sp>
      <p:sp>
        <p:nvSpPr>
          <p:cNvPr id="13" name="上リボン 12"/>
          <p:cNvSpPr/>
          <p:nvPr/>
        </p:nvSpPr>
        <p:spPr>
          <a:xfrm rot="518933">
            <a:off x="4662671" y="2078508"/>
            <a:ext cx="2992343" cy="532497"/>
          </a:xfrm>
          <a:prstGeom prst="ribbon2">
            <a:avLst>
              <a:gd name="adj1" fmla="val 25362"/>
              <a:gd name="adj2" fmla="val 70712"/>
            </a:avLst>
          </a:prstGeom>
          <a:solidFill>
            <a:srgbClr val="FF6600"/>
          </a:solidFill>
          <a:ln>
            <a:solidFill>
              <a:srgbClr val="D461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HGP創英角ｺﾞｼｯｸUB" panose="020B0900000000000000" pitchFamily="50" charset="-128"/>
                <a:ea typeface="HGP創英角ｺﾞｼｯｸUB" panose="020B0900000000000000" pitchFamily="50" charset="-128"/>
              </a:rPr>
              <a:t>まずはご連絡ください</a:t>
            </a:r>
            <a:endParaRPr kumimoji="1" lang="en-US" altLang="ja-JP" sz="1600" dirty="0" smtClean="0">
              <a:latin typeface="HGP創英角ｺﾞｼｯｸUB" panose="020B0900000000000000" pitchFamily="50" charset="-128"/>
              <a:ea typeface="HGP創英角ｺﾞｼｯｸUB" panose="020B0900000000000000" pitchFamily="50" charset="-128"/>
            </a:endParaRPr>
          </a:p>
        </p:txBody>
      </p:sp>
      <p:sp>
        <p:nvSpPr>
          <p:cNvPr id="22" name="正方形/長方形 21"/>
          <p:cNvSpPr/>
          <p:nvPr/>
        </p:nvSpPr>
        <p:spPr>
          <a:xfrm>
            <a:off x="768730" y="4604490"/>
            <a:ext cx="6278246" cy="784830"/>
          </a:xfrm>
          <a:prstGeom prst="rect">
            <a:avLst/>
          </a:prstGeom>
        </p:spPr>
        <p:txBody>
          <a:bodyPr wrap="square">
            <a:spAutoFit/>
          </a:bodyPr>
          <a:lstStyle/>
          <a:p>
            <a:pPr algn="just">
              <a:lnSpc>
                <a:spcPts val="1800"/>
              </a:lnSpc>
            </a:pPr>
            <a:r>
              <a:rPr lang="ja-JP" altLang="en-US" sz="1200" dirty="0">
                <a:latin typeface="ＭＳ Ｐゴシック" panose="020B0600070205080204" pitchFamily="50" charset="-128"/>
                <a:ea typeface="ＭＳ Ｐゴシック" panose="020B0600070205080204" pitchFamily="50" charset="-128"/>
              </a:rPr>
              <a:t>　小規模多機能型居宅介護、定期巡回・随時対応型訪問介護看護の両事業についての開設準備や運営、経営についての相談窓口</a:t>
            </a:r>
            <a:r>
              <a:rPr lang="ja-JP" altLang="en-US" sz="1200" dirty="0" smtClean="0">
                <a:latin typeface="ＭＳ Ｐゴシック" panose="020B0600070205080204" pitchFamily="50" charset="-128"/>
                <a:ea typeface="ＭＳ Ｐゴシック" panose="020B0600070205080204" pitchFamily="50" charset="-128"/>
              </a:rPr>
              <a:t>を。相談</a:t>
            </a:r>
            <a:r>
              <a:rPr lang="ja-JP" altLang="en-US" sz="1200" dirty="0">
                <a:latin typeface="ＭＳ Ｐゴシック" panose="020B0600070205080204" pitchFamily="50" charset="-128"/>
                <a:ea typeface="ＭＳ Ｐゴシック" panose="020B0600070205080204" pitchFamily="50" charset="-128"/>
              </a:rPr>
              <a:t>の方法は、対面式、</a:t>
            </a:r>
            <a:r>
              <a:rPr lang="en-US" altLang="ja-JP" sz="1200" dirty="0">
                <a:latin typeface="ＭＳ Ｐゴシック" panose="020B0600070205080204" pitchFamily="50" charset="-128"/>
                <a:ea typeface="ＭＳ Ｐゴシック" panose="020B0600070205080204" pitchFamily="50" charset="-128"/>
              </a:rPr>
              <a:t>E-mail</a:t>
            </a:r>
            <a:r>
              <a:rPr lang="ja-JP" altLang="en-US" sz="1200" dirty="0" err="1">
                <a:latin typeface="ＭＳ Ｐゴシック" panose="020B0600070205080204" pitchFamily="50" charset="-128"/>
                <a:ea typeface="ＭＳ Ｐゴシック" panose="020B0600070205080204" pitchFamily="50" charset="-128"/>
              </a:rPr>
              <a:t>での</a:t>
            </a:r>
            <a:r>
              <a:rPr lang="ja-JP" altLang="en-US" sz="1200" dirty="0">
                <a:latin typeface="ＭＳ Ｐゴシック" panose="020B0600070205080204" pitchFamily="50" charset="-128"/>
                <a:ea typeface="ＭＳ Ｐゴシック" panose="020B0600070205080204" pitchFamily="50" charset="-128"/>
              </a:rPr>
              <a:t>やり取り、電話等で実施します。相談日は予約制とします</a:t>
            </a:r>
            <a:r>
              <a:rPr lang="ja-JP" altLang="en-US"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25" name="フローチャート: 処理 24"/>
          <p:cNvSpPr/>
          <p:nvPr/>
        </p:nvSpPr>
        <p:spPr>
          <a:xfrm>
            <a:off x="901062" y="5508478"/>
            <a:ext cx="1028220" cy="280416"/>
          </a:xfrm>
          <a:prstGeom prst="flowChartProcess">
            <a:avLst/>
          </a:prstGeom>
          <a:solidFill>
            <a:srgbClr val="1EC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相談料</a:t>
            </a:r>
            <a:endParaRPr kumimoji="1" lang="en-US" altLang="ja-JP" sz="1200" dirty="0" smtClean="0">
              <a:latin typeface="HGP創英角ｺﾞｼｯｸUB" panose="020B0900000000000000" pitchFamily="50" charset="-128"/>
              <a:ea typeface="HGP創英角ｺﾞｼｯｸUB" panose="020B0900000000000000" pitchFamily="50" charset="-128"/>
            </a:endParaRPr>
          </a:p>
        </p:txBody>
      </p:sp>
      <p:sp>
        <p:nvSpPr>
          <p:cNvPr id="28" name="正方形/長方形 27"/>
          <p:cNvSpPr/>
          <p:nvPr/>
        </p:nvSpPr>
        <p:spPr>
          <a:xfrm>
            <a:off x="2100104" y="5475677"/>
            <a:ext cx="4913912" cy="567143"/>
          </a:xfrm>
          <a:prstGeom prst="rect">
            <a:avLst/>
          </a:prstGeom>
        </p:spPr>
        <p:txBody>
          <a:bodyPr wrap="square">
            <a:spAutoFit/>
          </a:bodyPr>
          <a:lstStyle/>
          <a:p>
            <a:pPr algn="just">
              <a:lnSpc>
                <a:spcPts val="2000"/>
              </a:lnSpc>
            </a:pPr>
            <a:r>
              <a:rPr lang="ja-JP" altLang="en-US" sz="1200" dirty="0" smtClean="0">
                <a:latin typeface="ＭＳ Ｐゴシック" panose="020B0600070205080204" pitchFamily="50" charset="-128"/>
                <a:ea typeface="ＭＳ Ｐゴシック" panose="020B0600070205080204" pitchFamily="50" charset="-128"/>
              </a:rPr>
              <a:t>無料　　</a:t>
            </a:r>
            <a:r>
              <a:rPr lang="en-US" altLang="ja-JP"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電話代、交通費等はご負担くださいますようお願いいたします。</a:t>
            </a:r>
          </a:p>
          <a:p>
            <a:pPr algn="just">
              <a:lnSpc>
                <a:spcPts val="2000"/>
              </a:lnSpc>
            </a:pP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30" name="フローチャート: 処理 29"/>
          <p:cNvSpPr/>
          <p:nvPr/>
        </p:nvSpPr>
        <p:spPr>
          <a:xfrm>
            <a:off x="901062" y="5934549"/>
            <a:ext cx="1028220" cy="280416"/>
          </a:xfrm>
          <a:prstGeom prst="flowChartProcess">
            <a:avLst/>
          </a:prstGeom>
          <a:solidFill>
            <a:srgbClr val="1EC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時　期</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1" name="正方形/長方形 30"/>
          <p:cNvSpPr/>
          <p:nvPr/>
        </p:nvSpPr>
        <p:spPr>
          <a:xfrm>
            <a:off x="2100104" y="5901748"/>
            <a:ext cx="4913912" cy="348813"/>
          </a:xfrm>
          <a:prstGeom prst="rect">
            <a:avLst/>
          </a:prstGeom>
        </p:spPr>
        <p:txBody>
          <a:bodyPr wrap="square">
            <a:spAutoFit/>
          </a:bodyPr>
          <a:lstStyle/>
          <a:p>
            <a:pPr algn="just">
              <a:lnSpc>
                <a:spcPts val="2000"/>
              </a:lnSpc>
            </a:pPr>
            <a:r>
              <a:rPr lang="ja-JP" altLang="en-US" sz="1200" dirty="0" smtClean="0">
                <a:latin typeface="ＭＳ Ｐゴシック" panose="020B0600070205080204" pitchFamily="50" charset="-128"/>
                <a:ea typeface="ＭＳ Ｐゴシック" panose="020B0600070205080204" pitchFamily="50" charset="-128"/>
              </a:rPr>
              <a:t>令和元年</a:t>
            </a:r>
            <a:r>
              <a:rPr lang="en-US" altLang="ja-JP" sz="1200" dirty="0" smtClean="0">
                <a:latin typeface="ＭＳ Ｐゴシック" panose="020B0600070205080204" pitchFamily="50" charset="-128"/>
                <a:ea typeface="ＭＳ Ｐゴシック" panose="020B0600070205080204" pitchFamily="50" charset="-128"/>
              </a:rPr>
              <a:t>7</a:t>
            </a:r>
            <a:r>
              <a:rPr lang="ja-JP" altLang="en-US" sz="1200" dirty="0" smtClean="0">
                <a:latin typeface="ＭＳ Ｐゴシック" panose="020B0600070205080204" pitchFamily="50" charset="-128"/>
                <a:ea typeface="ＭＳ Ｐゴシック" panose="020B0600070205080204" pitchFamily="50" charset="-128"/>
              </a:rPr>
              <a:t>月上旬</a:t>
            </a:r>
            <a:r>
              <a:rPr lang="ja-JP" altLang="en-US" sz="1200" dirty="0" smtClean="0">
                <a:latin typeface="ＭＳ Ｐゴシック" panose="020B0600070205080204" pitchFamily="50" charset="-128"/>
                <a:ea typeface="ＭＳ Ｐゴシック" panose="020B0600070205080204" pitchFamily="50" charset="-128"/>
              </a:rPr>
              <a:t>～令和</a:t>
            </a:r>
            <a:r>
              <a:rPr lang="en-US" altLang="ja-JP" sz="1200" dirty="0" smtClean="0">
                <a:latin typeface="ＭＳ Ｐゴシック" panose="020B0600070205080204" pitchFamily="50" charset="-128"/>
                <a:ea typeface="ＭＳ Ｐゴシック" panose="020B0600070205080204" pitchFamily="50" charset="-128"/>
              </a:rPr>
              <a:t>2</a:t>
            </a:r>
            <a:r>
              <a:rPr lang="ja-JP" altLang="en-US" sz="1200" dirty="0" smtClean="0">
                <a:latin typeface="ＭＳ Ｐゴシック" panose="020B0600070205080204" pitchFamily="50" charset="-128"/>
                <a:ea typeface="ＭＳ Ｐゴシック" panose="020B0600070205080204" pitchFamily="50" charset="-128"/>
              </a:rPr>
              <a:t>年</a:t>
            </a:r>
            <a:r>
              <a:rPr lang="en-US" altLang="ja-JP" sz="1200" dirty="0" smtClean="0">
                <a:latin typeface="ＭＳ Ｐゴシック" panose="020B0600070205080204" pitchFamily="50" charset="-128"/>
                <a:ea typeface="ＭＳ Ｐゴシック" panose="020B0600070205080204" pitchFamily="50" charset="-128"/>
              </a:rPr>
              <a:t>3</a:t>
            </a:r>
            <a:r>
              <a:rPr lang="ja-JP" altLang="en-US" sz="1200" dirty="0" smtClean="0">
                <a:latin typeface="ＭＳ Ｐゴシック" panose="020B0600070205080204" pitchFamily="50" charset="-128"/>
                <a:ea typeface="ＭＳ Ｐゴシック" panose="020B0600070205080204" pitchFamily="50" charset="-128"/>
              </a:rPr>
              <a:t>月末まで</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32" name="フローチャート: 処理 31"/>
          <p:cNvSpPr/>
          <p:nvPr/>
        </p:nvSpPr>
        <p:spPr>
          <a:xfrm>
            <a:off x="901062" y="6373461"/>
            <a:ext cx="1028220" cy="280416"/>
          </a:xfrm>
          <a:prstGeom prst="flowChartProcess">
            <a:avLst/>
          </a:prstGeom>
          <a:solidFill>
            <a:srgbClr val="1EC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受付時間</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4" name="正方形/長方形 33"/>
          <p:cNvSpPr/>
          <p:nvPr/>
        </p:nvSpPr>
        <p:spPr>
          <a:xfrm>
            <a:off x="2100104" y="6340660"/>
            <a:ext cx="4913912" cy="310662"/>
          </a:xfrm>
          <a:prstGeom prst="rect">
            <a:avLst/>
          </a:prstGeom>
        </p:spPr>
        <p:txBody>
          <a:bodyPr wrap="square">
            <a:spAutoFit/>
          </a:bodyPr>
          <a:lstStyle/>
          <a:p>
            <a:pPr algn="just">
              <a:lnSpc>
                <a:spcPts val="2000"/>
              </a:lnSpc>
            </a:pPr>
            <a:r>
              <a:rPr lang="ja-JP" altLang="en-US" sz="1200" dirty="0" smtClean="0">
                <a:latin typeface="ＭＳ Ｐゴシック" panose="020B0600070205080204" pitchFamily="50" charset="-128"/>
                <a:ea typeface="ＭＳ Ｐゴシック" panose="020B0600070205080204" pitchFamily="50" charset="-128"/>
              </a:rPr>
              <a:t>平日</a:t>
            </a:r>
            <a:r>
              <a:rPr lang="en-US" altLang="ja-JP" sz="1200" dirty="0" smtClean="0">
                <a:latin typeface="ＭＳ Ｐゴシック" panose="020B0600070205080204" pitchFamily="50" charset="-128"/>
                <a:ea typeface="ＭＳ Ｐゴシック" panose="020B0600070205080204" pitchFamily="50" charset="-128"/>
              </a:rPr>
              <a:t>9</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00</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17</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00</a:t>
            </a:r>
            <a:r>
              <a:rPr lang="ja-JP" altLang="en-US" sz="1200" dirty="0" smtClean="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8</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smtClean="0">
                <a:latin typeface="ＭＳ Ｐゴシック" panose="020B0600070205080204" pitchFamily="50" charset="-128"/>
                <a:ea typeface="ＭＳ Ｐゴシック" panose="020B0600070205080204" pitchFamily="50" charset="-128"/>
              </a:rPr>
              <a:t>12</a:t>
            </a:r>
            <a:r>
              <a:rPr lang="ja-JP" altLang="en-US" sz="1200" dirty="0" smtClean="0">
                <a:latin typeface="ＭＳ Ｐゴシック" panose="020B0600070205080204" pitchFamily="50" charset="-128"/>
                <a:ea typeface="ＭＳ Ｐゴシック" panose="020B0600070205080204" pitchFamily="50" charset="-128"/>
              </a:rPr>
              <a:t>日～</a:t>
            </a:r>
            <a:r>
              <a:rPr lang="en-US" altLang="ja-JP" sz="1200" dirty="0" smtClean="0">
                <a:latin typeface="ＭＳ Ｐゴシック" panose="020B0600070205080204" pitchFamily="50" charset="-128"/>
                <a:ea typeface="ＭＳ Ｐゴシック" panose="020B0600070205080204" pitchFamily="50" charset="-128"/>
              </a:rPr>
              <a:t>17</a:t>
            </a:r>
            <a:r>
              <a:rPr lang="ja-JP" altLang="en-US" sz="1200" dirty="0" smtClean="0">
                <a:latin typeface="ＭＳ Ｐゴシック" panose="020B0600070205080204" pitchFamily="50" charset="-128"/>
                <a:ea typeface="ＭＳ Ｐゴシック" panose="020B0600070205080204" pitchFamily="50" charset="-128"/>
              </a:rPr>
              <a:t>日、</a:t>
            </a:r>
            <a:r>
              <a:rPr lang="en-US" altLang="ja-JP" sz="1200" dirty="0" smtClean="0">
                <a:latin typeface="ＭＳ Ｐゴシック" panose="020B0600070205080204" pitchFamily="50" charset="-128"/>
                <a:ea typeface="ＭＳ Ｐゴシック" panose="020B0600070205080204" pitchFamily="50" charset="-128"/>
              </a:rPr>
              <a:t>12</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smtClean="0">
                <a:latin typeface="ＭＳ Ｐゴシック" panose="020B0600070205080204" pitchFamily="50" charset="-128"/>
                <a:ea typeface="ＭＳ Ｐゴシック" panose="020B0600070205080204" pitchFamily="50" charset="-128"/>
              </a:rPr>
              <a:t>29</a:t>
            </a:r>
            <a:r>
              <a:rPr lang="ja-JP" altLang="en-US" sz="1200" dirty="0" smtClean="0">
                <a:latin typeface="ＭＳ Ｐゴシック" panose="020B0600070205080204" pitchFamily="50" charset="-128"/>
                <a:ea typeface="ＭＳ Ｐゴシック" panose="020B0600070205080204" pitchFamily="50" charset="-128"/>
              </a:rPr>
              <a:t>日～</a:t>
            </a:r>
            <a:r>
              <a:rPr lang="en-US" altLang="ja-JP" sz="1200" dirty="0" smtClean="0">
                <a:latin typeface="ＭＳ Ｐゴシック" panose="020B0600070205080204" pitchFamily="50" charset="-128"/>
                <a:ea typeface="ＭＳ Ｐゴシック" panose="020B0600070205080204" pitchFamily="50" charset="-128"/>
              </a:rPr>
              <a:t>1</a:t>
            </a:r>
            <a:r>
              <a:rPr lang="ja-JP" altLang="en-US" sz="1200" dirty="0" smtClean="0">
                <a:latin typeface="ＭＳ Ｐゴシック" panose="020B0600070205080204" pitchFamily="50" charset="-128"/>
                <a:ea typeface="ＭＳ Ｐゴシック" panose="020B0600070205080204" pitchFamily="50" charset="-128"/>
              </a:rPr>
              <a:t>月</a:t>
            </a:r>
            <a:r>
              <a:rPr lang="en-US" altLang="ja-JP" sz="1200" dirty="0" smtClean="0">
                <a:latin typeface="ＭＳ Ｐゴシック" panose="020B0600070205080204" pitchFamily="50" charset="-128"/>
                <a:ea typeface="ＭＳ Ｐゴシック" panose="020B0600070205080204" pitchFamily="50" charset="-128"/>
              </a:rPr>
              <a:t>8</a:t>
            </a:r>
            <a:r>
              <a:rPr lang="ja-JP" altLang="en-US" sz="1200" dirty="0" smtClean="0">
                <a:latin typeface="ＭＳ Ｐゴシック" panose="020B0600070205080204" pitchFamily="50" charset="-128"/>
                <a:ea typeface="ＭＳ Ｐゴシック" panose="020B0600070205080204" pitchFamily="50" charset="-128"/>
              </a:rPr>
              <a:t>日を除く）</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35" name="フローチャート: 処理 34"/>
          <p:cNvSpPr/>
          <p:nvPr/>
        </p:nvSpPr>
        <p:spPr>
          <a:xfrm>
            <a:off x="901062" y="6808807"/>
            <a:ext cx="1028220" cy="280416"/>
          </a:xfrm>
          <a:prstGeom prst="flowChartProcess">
            <a:avLst/>
          </a:prstGeom>
          <a:solidFill>
            <a:srgbClr val="1EC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HGP創英角ｺﾞｼｯｸUB" panose="020B0900000000000000" pitchFamily="50" charset="-128"/>
                <a:ea typeface="HGP創英角ｺﾞｼｯｸUB" panose="020B0900000000000000" pitchFamily="50" charset="-128"/>
              </a:rPr>
              <a:t>相談方法</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6" name="正方形/長方形 35"/>
          <p:cNvSpPr/>
          <p:nvPr/>
        </p:nvSpPr>
        <p:spPr>
          <a:xfrm>
            <a:off x="2100104" y="6776006"/>
            <a:ext cx="4913912" cy="310662"/>
          </a:xfrm>
          <a:prstGeom prst="rect">
            <a:avLst/>
          </a:prstGeom>
        </p:spPr>
        <p:txBody>
          <a:bodyPr wrap="square">
            <a:spAutoFit/>
          </a:bodyPr>
          <a:lstStyle/>
          <a:p>
            <a:pPr algn="just">
              <a:lnSpc>
                <a:spcPts val="2000"/>
              </a:lnSpc>
            </a:pPr>
            <a:r>
              <a:rPr lang="ja-JP" altLang="en-US" sz="1200" dirty="0" smtClean="0">
                <a:latin typeface="ＭＳ Ｐゴシック" panose="020B0600070205080204" pitchFamily="50" charset="-128"/>
                <a:ea typeface="ＭＳ Ｐゴシック" panose="020B0600070205080204" pitchFamily="50" charset="-128"/>
              </a:rPr>
              <a:t>電話、対面式、メール等</a:t>
            </a:r>
            <a:endParaRPr lang="en-US" altLang="ja-JP" sz="1200" dirty="0" smtClean="0">
              <a:latin typeface="ＭＳ Ｐゴシック" panose="020B0600070205080204" pitchFamily="50" charset="-128"/>
              <a:ea typeface="ＭＳ Ｐゴシック" panose="020B0600070205080204" pitchFamily="50" charset="-128"/>
            </a:endParaRPr>
          </a:p>
        </p:txBody>
      </p:sp>
      <p:sp>
        <p:nvSpPr>
          <p:cNvPr id="38" name="フローチャート: 処理 37"/>
          <p:cNvSpPr/>
          <p:nvPr/>
        </p:nvSpPr>
        <p:spPr>
          <a:xfrm>
            <a:off x="901062" y="7244272"/>
            <a:ext cx="1028220" cy="280416"/>
          </a:xfrm>
          <a:prstGeom prst="flowChartProcess">
            <a:avLst/>
          </a:prstGeom>
          <a:solidFill>
            <a:srgbClr val="1EC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latin typeface="HGP創英角ｺﾞｼｯｸUB" panose="020B0900000000000000" pitchFamily="50" charset="-128"/>
                <a:ea typeface="HGP創英角ｺﾞｼｯｸUB" panose="020B0900000000000000" pitchFamily="50" charset="-128"/>
              </a:rPr>
              <a:t>対象者</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39" name="正方形/長方形 38"/>
          <p:cNvSpPr/>
          <p:nvPr/>
        </p:nvSpPr>
        <p:spPr>
          <a:xfrm>
            <a:off x="2100104" y="7211471"/>
            <a:ext cx="4913912" cy="861774"/>
          </a:xfrm>
          <a:prstGeom prst="rect">
            <a:avLst/>
          </a:prstGeom>
        </p:spPr>
        <p:txBody>
          <a:bodyPr wrap="square">
            <a:spAutoFit/>
          </a:bodyPr>
          <a:lstStyle/>
          <a:p>
            <a:pPr algn="just">
              <a:lnSpc>
                <a:spcPts val="2000"/>
              </a:lnSpc>
            </a:pPr>
            <a:r>
              <a:rPr lang="ja-JP" altLang="en-US" sz="1200" kern="0" dirty="0" smtClean="0">
                <a:latin typeface="ＭＳ Ｐゴシック" panose="020B0600070205080204" pitchFamily="50" charset="-128"/>
                <a:ea typeface="ＭＳ Ｐゴシック" panose="020B0600070205080204" pitchFamily="50" charset="-128"/>
              </a:rPr>
              <a:t>・</a:t>
            </a:r>
            <a:r>
              <a:rPr lang="ja-JP" altLang="en-US" sz="1200" kern="0" dirty="0">
                <a:latin typeface="ＭＳ Ｐゴシック" panose="020B0600070205080204" pitchFamily="50" charset="-128"/>
                <a:ea typeface="ＭＳ Ｐゴシック" panose="020B0600070205080204" pitchFamily="50" charset="-128"/>
              </a:rPr>
              <a:t>介護福祉士又は社会福祉士</a:t>
            </a:r>
          </a:p>
          <a:p>
            <a:pPr algn="just">
              <a:lnSpc>
                <a:spcPts val="2000"/>
              </a:lnSpc>
            </a:pPr>
            <a:r>
              <a:rPr lang="ja-JP" altLang="en-US" sz="1200" kern="0" dirty="0" smtClean="0">
                <a:latin typeface="ＭＳ Ｐゴシック" panose="020B0600070205080204" pitchFamily="50" charset="-128"/>
                <a:ea typeface="ＭＳ Ｐゴシック" panose="020B0600070205080204" pitchFamily="50" charset="-128"/>
              </a:rPr>
              <a:t>・特別</a:t>
            </a:r>
            <a:r>
              <a:rPr lang="ja-JP" altLang="en-US" sz="1200" kern="0" dirty="0">
                <a:latin typeface="ＭＳ Ｐゴシック" panose="020B0600070205080204" pitchFamily="50" charset="-128"/>
                <a:ea typeface="ＭＳ Ｐゴシック" panose="020B0600070205080204" pitchFamily="50" charset="-128"/>
              </a:rPr>
              <a:t>養護老人ホーム施設長</a:t>
            </a:r>
          </a:p>
          <a:p>
            <a:pPr algn="just">
              <a:lnSpc>
                <a:spcPts val="2000"/>
              </a:lnSpc>
            </a:pPr>
            <a:r>
              <a:rPr lang="ja-JP" altLang="en-US" sz="1200" kern="0" dirty="0" smtClean="0">
                <a:latin typeface="ＭＳ Ｐゴシック" panose="020B0600070205080204" pitchFamily="50" charset="-128"/>
                <a:ea typeface="ＭＳ Ｐゴシック" panose="020B0600070205080204" pitchFamily="50" charset="-128"/>
              </a:rPr>
              <a:t>・運営開設責任者</a:t>
            </a:r>
            <a:r>
              <a:rPr lang="ja-JP" altLang="en-US" sz="1200" kern="0" dirty="0">
                <a:latin typeface="ＭＳ Ｐゴシック" panose="020B0600070205080204" pitchFamily="50" charset="-128"/>
                <a:ea typeface="ＭＳ Ｐゴシック" panose="020B0600070205080204" pitchFamily="50" charset="-128"/>
              </a:rPr>
              <a:t>　</a:t>
            </a:r>
            <a:r>
              <a:rPr lang="ja-JP" altLang="en-US" sz="1200" kern="0" dirty="0" smtClean="0">
                <a:latin typeface="ＭＳ Ｐゴシック" panose="020B0600070205080204" pitchFamily="50" charset="-128"/>
                <a:ea typeface="ＭＳ Ｐゴシック" panose="020B0600070205080204" pitchFamily="50" charset="-128"/>
              </a:rPr>
              <a:t>　・事業所統括責任者　等</a:t>
            </a:r>
            <a:endParaRPr lang="en-US" altLang="ja-JP" sz="1200" kern="0" dirty="0" smtClean="0">
              <a:latin typeface="ＭＳ Ｐゴシック" panose="020B0600070205080204" pitchFamily="50" charset="-128"/>
              <a:ea typeface="ＭＳ Ｐゴシック" panose="020B0600070205080204" pitchFamily="50" charset="-128"/>
            </a:endParaRPr>
          </a:p>
        </p:txBody>
      </p:sp>
      <p:sp>
        <p:nvSpPr>
          <p:cNvPr id="43" name="正方形/長方形 42"/>
          <p:cNvSpPr/>
          <p:nvPr/>
        </p:nvSpPr>
        <p:spPr>
          <a:xfrm>
            <a:off x="322587" y="9726448"/>
            <a:ext cx="6991139" cy="1054135"/>
          </a:xfrm>
          <a:prstGeom prst="rect">
            <a:avLst/>
          </a:prstGeom>
        </p:spPr>
        <p:txBody>
          <a:bodyPr wrap="square">
            <a:spAutoFit/>
          </a:bodyPr>
          <a:lstStyle/>
          <a:p>
            <a:pPr algn="just">
              <a:lnSpc>
                <a:spcPts val="1500"/>
              </a:lnSpc>
            </a:pP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主催：北海道</a:t>
            </a:r>
            <a:endParaRPr lang="en-US" altLang="ja-JP" sz="1100" b="1" dirty="0" smtClean="0">
              <a:solidFill>
                <a:schemeClr val="bg1"/>
              </a:solidFill>
              <a:latin typeface="ＭＳ Ｐゴシック" panose="020B0600070205080204" pitchFamily="50" charset="-128"/>
              <a:ea typeface="ＭＳ Ｐゴシック" panose="020B0600070205080204" pitchFamily="50" charset="-128"/>
            </a:endParaRPr>
          </a:p>
          <a:p>
            <a:pPr algn="just">
              <a:lnSpc>
                <a:spcPts val="1500"/>
              </a:lnSpc>
            </a:pPr>
            <a:r>
              <a:rPr lang="ja-JP" altLang="en-US" sz="1100" b="1" dirty="0">
                <a:solidFill>
                  <a:schemeClr val="bg1"/>
                </a:solidFill>
                <a:latin typeface="ＭＳ Ｐゴシック" panose="020B0600070205080204" pitchFamily="50" charset="-128"/>
                <a:ea typeface="ＭＳ Ｐゴシック" panose="020B0600070205080204" pitchFamily="50" charset="-128"/>
              </a:rPr>
              <a:t>委託：</a:t>
            </a:r>
            <a:r>
              <a:rPr lang="ja-JP" altLang="en-US" sz="1100" b="1" spc="-50" dirty="0">
                <a:solidFill>
                  <a:schemeClr val="bg1"/>
                </a:solidFill>
                <a:latin typeface="ＭＳ Ｐゴシック" panose="020B0600070205080204" pitchFamily="50" charset="-128"/>
                <a:ea typeface="ＭＳ Ｐゴシック" panose="020B0600070205080204" pitchFamily="50" charset="-128"/>
              </a:rPr>
              <a:t>平成</a:t>
            </a:r>
            <a:r>
              <a:rPr lang="ja-JP" altLang="en-US" sz="1100" b="1" spc="-50" dirty="0" smtClean="0">
                <a:solidFill>
                  <a:schemeClr val="bg1"/>
                </a:solidFill>
                <a:latin typeface="ＭＳ Ｐゴシック" panose="020B0600070205080204" pitchFamily="50" charset="-128"/>
                <a:ea typeface="ＭＳ Ｐゴシック" panose="020B0600070205080204" pitchFamily="50" charset="-128"/>
              </a:rPr>
              <a:t>３</a:t>
            </a:r>
            <a:r>
              <a:rPr lang="en-US" altLang="ja-JP" sz="1100" b="1" spc="-50" dirty="0" smtClean="0">
                <a:solidFill>
                  <a:schemeClr val="bg1"/>
                </a:solidFill>
                <a:latin typeface="ＭＳ Ｐゴシック" panose="020B0600070205080204" pitchFamily="50" charset="-128"/>
                <a:ea typeface="ＭＳ Ｐゴシック" panose="020B0600070205080204" pitchFamily="50" charset="-128"/>
              </a:rPr>
              <a:t>1</a:t>
            </a:r>
            <a:r>
              <a:rPr lang="ja-JP" altLang="en-US" sz="1100" b="1" spc="-50" dirty="0" smtClean="0">
                <a:solidFill>
                  <a:schemeClr val="bg1"/>
                </a:solidFill>
                <a:latin typeface="ＭＳ Ｐゴシック" panose="020B0600070205080204" pitchFamily="50" charset="-128"/>
                <a:ea typeface="ＭＳ Ｐゴシック" panose="020B0600070205080204" pitchFamily="50" charset="-128"/>
              </a:rPr>
              <a:t>年度</a:t>
            </a:r>
            <a:r>
              <a:rPr lang="ja-JP" altLang="en-US" sz="1100" b="1" spc="-50" dirty="0">
                <a:solidFill>
                  <a:schemeClr val="bg1"/>
                </a:solidFill>
                <a:latin typeface="ＭＳ Ｐゴシック" panose="020B0600070205080204" pitchFamily="50" charset="-128"/>
                <a:ea typeface="ＭＳ Ｐゴシック" panose="020B0600070205080204" pitchFamily="50" charset="-128"/>
              </a:rPr>
              <a:t>在宅生活の限界点を引き上げる介護サービス普及事業委託業務受託</a:t>
            </a:r>
            <a:r>
              <a:rPr lang="ja-JP" altLang="en-US" sz="1100" b="1" spc="-50" dirty="0" smtClean="0">
                <a:solidFill>
                  <a:schemeClr val="bg1"/>
                </a:solidFill>
                <a:latin typeface="ＭＳ Ｐゴシック" panose="020B0600070205080204" pitchFamily="50" charset="-128"/>
                <a:ea typeface="ＭＳ Ｐゴシック" panose="020B0600070205080204" pitchFamily="50" charset="-128"/>
              </a:rPr>
              <a:t>コンソーシアム</a:t>
            </a:r>
            <a:endParaRPr lang="en-US" altLang="ja-JP" sz="1100" b="1" spc="-50" dirty="0" smtClean="0">
              <a:solidFill>
                <a:schemeClr val="bg1"/>
              </a:solidFill>
              <a:latin typeface="ＭＳ Ｐゴシック" panose="020B0600070205080204" pitchFamily="50" charset="-128"/>
              <a:ea typeface="ＭＳ Ｐゴシック" panose="020B0600070205080204" pitchFamily="50" charset="-128"/>
            </a:endParaRPr>
          </a:p>
          <a:p>
            <a:pPr algn="just">
              <a:lnSpc>
                <a:spcPts val="1500"/>
              </a:lnSpc>
            </a:pPr>
            <a:r>
              <a:rPr lang="ja-JP" altLang="en-US" sz="1100" b="1" dirty="0">
                <a:solidFill>
                  <a:schemeClr val="bg1"/>
                </a:solidFill>
                <a:latin typeface="ＭＳ Ｐゴシック" panose="020B0600070205080204" pitchFamily="50" charset="-128"/>
                <a:ea typeface="ＭＳ Ｐゴシック" panose="020B0600070205080204" pitchFamily="50" charset="-128"/>
              </a:rPr>
              <a:t>代表者　一般財団法人 つしま医療福祉研究</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財団</a:t>
            </a:r>
            <a:endParaRPr lang="en-US" altLang="ja-JP" sz="1100" b="1" dirty="0" smtClean="0">
              <a:solidFill>
                <a:schemeClr val="bg1"/>
              </a:solidFill>
              <a:latin typeface="ＭＳ Ｐゴシック" panose="020B0600070205080204" pitchFamily="50" charset="-128"/>
              <a:ea typeface="ＭＳ Ｐゴシック" panose="020B0600070205080204" pitchFamily="50" charset="-128"/>
            </a:endParaRPr>
          </a:p>
          <a:p>
            <a:pPr algn="just">
              <a:lnSpc>
                <a:spcPts val="1500"/>
              </a:lnSpc>
            </a:pP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062-0022</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札幌市豊平区月寒西</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2</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条</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5</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丁目</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1-2</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zh-TW" altLang="en-US" sz="1100" b="1" dirty="0" smtClean="0">
                <a:solidFill>
                  <a:schemeClr val="bg1"/>
                </a:solidFill>
                <a:latin typeface="ＭＳ Ｐゴシック" panose="020B0600070205080204" pitchFamily="50" charset="-128"/>
                <a:ea typeface="ＭＳ Ｐゴシック" panose="020B0600070205080204" pitchFamily="50" charset="-128"/>
              </a:rPr>
              <a:t>電話</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011-855-8244</a:t>
            </a:r>
            <a:r>
              <a:rPr lang="ja-JP" altLang="en-US" sz="1100" b="1" dirty="0">
                <a:solidFill>
                  <a:schemeClr val="bg1"/>
                </a:solidFill>
                <a:latin typeface="ＭＳ Ｐゴシック" panose="020B0600070205080204" pitchFamily="50" charset="-128"/>
                <a:ea typeface="ＭＳ Ｐゴシック" panose="020B0600070205080204" pitchFamily="50" charset="-128"/>
              </a:rPr>
              <a:t>　</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zh-TW" sz="1100" b="1" dirty="0" smtClean="0">
                <a:solidFill>
                  <a:schemeClr val="bg1"/>
                </a:solidFill>
                <a:latin typeface="ＭＳ Ｐゴシック" panose="020B0600070205080204" pitchFamily="50" charset="-128"/>
                <a:ea typeface="ＭＳ Ｐゴシック" panose="020B0600070205080204" pitchFamily="50" charset="-128"/>
              </a:rPr>
              <a:t>FAX</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rPr>
              <a:t>　</a:t>
            </a:r>
            <a:r>
              <a:rPr lang="en-US" altLang="ja-JP" sz="1100" b="1" dirty="0" smtClean="0">
                <a:solidFill>
                  <a:schemeClr val="bg1"/>
                </a:solidFill>
                <a:latin typeface="ＭＳ Ｐゴシック" panose="020B0600070205080204" pitchFamily="50" charset="-128"/>
                <a:ea typeface="ＭＳ Ｐゴシック" panose="020B0600070205080204" pitchFamily="50" charset="-128"/>
              </a:rPr>
              <a:t>011-855-8288</a:t>
            </a:r>
            <a:r>
              <a:rPr lang="zh-TW" altLang="en-US" sz="1100" b="1" dirty="0">
                <a:solidFill>
                  <a:schemeClr val="bg1"/>
                </a:solidFill>
                <a:latin typeface="ＭＳ Ｐゴシック" panose="020B0600070205080204" pitchFamily="50" charset="-128"/>
                <a:ea typeface="ＭＳ Ｐゴシック" panose="020B0600070205080204" pitchFamily="50" charset="-128"/>
              </a:rPr>
              <a:t>　</a:t>
            </a:r>
          </a:p>
          <a:p>
            <a:pPr algn="just">
              <a:lnSpc>
                <a:spcPts val="1500"/>
              </a:lnSpc>
            </a:pPr>
            <a:r>
              <a:rPr lang="en-US" altLang="zh-TW" sz="1100" b="1" dirty="0">
                <a:solidFill>
                  <a:schemeClr val="bg1"/>
                </a:solidFill>
                <a:latin typeface="ＭＳ Ｐゴシック" panose="020B0600070205080204" pitchFamily="50" charset="-128"/>
                <a:ea typeface="ＭＳ Ｐゴシック" panose="020B0600070205080204" pitchFamily="50" charset="-128"/>
              </a:rPr>
              <a:t>E-mail</a:t>
            </a:r>
            <a:r>
              <a:rPr lang="zh-TW" altLang="en-US" sz="1100" b="1" dirty="0">
                <a:solidFill>
                  <a:schemeClr val="bg1"/>
                </a:solidFill>
                <a:latin typeface="ＭＳ Ｐゴシック" panose="020B0600070205080204" pitchFamily="50" charset="-128"/>
                <a:ea typeface="ＭＳ Ｐゴシック" panose="020B0600070205080204" pitchFamily="50" charset="-128"/>
              </a:rPr>
              <a:t>　</a:t>
            </a:r>
            <a:r>
              <a:rPr lang="en-US" altLang="zh-TW" sz="1100" b="1" dirty="0">
                <a:solidFill>
                  <a:schemeClr val="bg1"/>
                </a:solidFill>
                <a:latin typeface="ＭＳ Ｐゴシック" panose="020B0600070205080204" pitchFamily="50" charset="-128"/>
                <a:ea typeface="ＭＳ Ｐゴシック" panose="020B0600070205080204" pitchFamily="50" charset="-128"/>
              </a:rPr>
              <a:t>info@tsushima-zaidan.org</a:t>
            </a:r>
            <a:r>
              <a:rPr lang="zh-TW" altLang="en-US" sz="1100" b="1" dirty="0">
                <a:solidFill>
                  <a:schemeClr val="bg1"/>
                </a:solidFill>
                <a:latin typeface="ＭＳ Ｐゴシック" panose="020B0600070205080204" pitchFamily="50" charset="-128"/>
                <a:ea typeface="ＭＳ Ｐゴシック" panose="020B0600070205080204" pitchFamily="50" charset="-128"/>
              </a:rPr>
              <a:t>　　　</a:t>
            </a:r>
            <a:r>
              <a:rPr lang="zh-TW" altLang="en-US" sz="1400" b="1" dirty="0">
                <a:solidFill>
                  <a:schemeClr val="bg1"/>
                </a:solidFill>
                <a:latin typeface="ＭＳ Ｐゴシック" panose="020B0600070205080204" pitchFamily="50" charset="-128"/>
                <a:ea typeface="ＭＳ Ｐゴシック" panose="020B0600070205080204" pitchFamily="50" charset="-128"/>
              </a:rPr>
              <a:t>ＨＰ　</a:t>
            </a:r>
            <a:r>
              <a:rPr lang="en-US" altLang="zh-TW" sz="1400" b="1" dirty="0">
                <a:solidFill>
                  <a:schemeClr val="bg1"/>
                </a:solidFill>
                <a:latin typeface="ＭＳ Ｐゴシック" panose="020B0600070205080204" pitchFamily="50" charset="-128"/>
                <a:ea typeface="ＭＳ Ｐゴシック" panose="020B0600070205080204" pitchFamily="50" charset="-128"/>
              </a:rPr>
              <a:t>http://tsushima-zaidan.org</a:t>
            </a:r>
            <a:endParaRPr lang="ja-JP" altLang="en-US" sz="1400" b="1" dirty="0">
              <a:solidFill>
                <a:schemeClr val="bg1"/>
              </a:solidFill>
              <a:latin typeface="ＭＳ Ｐゴシック" panose="020B0600070205080204" pitchFamily="50" charset="-128"/>
              <a:ea typeface="ＭＳ Ｐゴシック" panose="020B0600070205080204" pitchFamily="50" charset="-128"/>
            </a:endParaRPr>
          </a:p>
        </p:txBody>
      </p:sp>
      <p:sp>
        <p:nvSpPr>
          <p:cNvPr id="44" name="フローチャート: 処理 43"/>
          <p:cNvSpPr/>
          <p:nvPr/>
        </p:nvSpPr>
        <p:spPr>
          <a:xfrm>
            <a:off x="0" y="9375112"/>
            <a:ext cx="1889090" cy="280416"/>
          </a:xfrm>
          <a:prstGeom prst="flowChartProcess">
            <a:avLst/>
          </a:prstGeom>
          <a:solidFill>
            <a:srgbClr val="FFFF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smtClean="0">
                <a:solidFill>
                  <a:schemeClr val="tx1"/>
                </a:solidFill>
                <a:latin typeface="HGP創英角ｺﾞｼｯｸUB" panose="020B0900000000000000" pitchFamily="50" charset="-128"/>
                <a:ea typeface="HGP創英角ｺﾞｼｯｸUB" panose="020B0900000000000000" pitchFamily="50" charset="-128"/>
              </a:rPr>
              <a:t>お問合わせ・お申込み</a:t>
            </a:r>
            <a:endParaRPr kumimoji="1" lang="ja-JP" altLang="en-US" sz="12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0" name="円/楕円 19"/>
          <p:cNvSpPr/>
          <p:nvPr/>
        </p:nvSpPr>
        <p:spPr>
          <a:xfrm>
            <a:off x="3164883" y="3127913"/>
            <a:ext cx="1411650" cy="1411648"/>
          </a:xfrm>
          <a:prstGeom prst="ellipse">
            <a:avLst/>
          </a:prstGeom>
          <a:gradFill flip="none" rotWithShape="1">
            <a:gsLst>
              <a:gs pos="0">
                <a:srgbClr val="CCFF33">
                  <a:shade val="30000"/>
                  <a:satMod val="115000"/>
                </a:srgbClr>
              </a:gs>
              <a:gs pos="50000">
                <a:srgbClr val="CCFF33">
                  <a:shade val="67500"/>
                  <a:satMod val="115000"/>
                </a:srgbClr>
              </a:gs>
              <a:gs pos="100000">
                <a:srgbClr val="CCFF33">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156929"/>
                </a:solidFill>
                <a:latin typeface="HGP創英角ｺﾞｼｯｸUB" panose="020B0900000000000000" pitchFamily="50" charset="-128"/>
                <a:ea typeface="HGP創英角ｺﾞｼｯｸUB" panose="020B0900000000000000" pitchFamily="50" charset="-128"/>
              </a:rPr>
              <a:t>開設</a:t>
            </a:r>
            <a:endParaRPr lang="en-US" altLang="ja-JP" sz="2000" dirty="0" smtClean="0">
              <a:solidFill>
                <a:srgbClr val="156929"/>
              </a:solidFill>
              <a:latin typeface="HGP創英角ｺﾞｼｯｸUB" panose="020B0900000000000000" pitchFamily="50" charset="-128"/>
              <a:ea typeface="HGP創英角ｺﾞｼｯｸUB" panose="020B0900000000000000" pitchFamily="50" charset="-128"/>
            </a:endParaRPr>
          </a:p>
          <a:p>
            <a:pPr algn="ctr"/>
            <a:r>
              <a:rPr lang="ja-JP" altLang="en-US" sz="2000" dirty="0" smtClean="0">
                <a:solidFill>
                  <a:srgbClr val="156929"/>
                </a:solidFill>
                <a:latin typeface="HGP創英角ｺﾞｼｯｸUB" panose="020B0900000000000000" pitchFamily="50" charset="-128"/>
                <a:ea typeface="HGP創英角ｺﾞｼｯｸUB" panose="020B0900000000000000" pitchFamily="50" charset="-128"/>
              </a:rPr>
              <a:t>運営の手引き</a:t>
            </a:r>
            <a:endParaRPr kumimoji="1" lang="ja-JP" altLang="en-US" sz="2000" dirty="0">
              <a:solidFill>
                <a:srgbClr val="156929"/>
              </a:solidFill>
              <a:latin typeface="HGP創英角ｺﾞｼｯｸUB" panose="020B0900000000000000" pitchFamily="50" charset="-128"/>
              <a:ea typeface="HGP創英角ｺﾞｼｯｸUB" panose="020B0900000000000000" pitchFamily="50" charset="-128"/>
            </a:endParaRPr>
          </a:p>
        </p:txBody>
      </p:sp>
      <p:sp>
        <p:nvSpPr>
          <p:cNvPr id="45" name="円/楕円 44"/>
          <p:cNvSpPr/>
          <p:nvPr/>
        </p:nvSpPr>
        <p:spPr>
          <a:xfrm>
            <a:off x="1530542" y="3127913"/>
            <a:ext cx="1411650" cy="1411648"/>
          </a:xfrm>
          <a:prstGeom prst="ellipse">
            <a:avLst/>
          </a:prstGeom>
          <a:gradFill flip="none" rotWithShape="1">
            <a:gsLst>
              <a:gs pos="0">
                <a:srgbClr val="CCFF33">
                  <a:shade val="30000"/>
                  <a:satMod val="115000"/>
                </a:srgbClr>
              </a:gs>
              <a:gs pos="50000">
                <a:srgbClr val="CCFF33">
                  <a:shade val="67500"/>
                  <a:satMod val="115000"/>
                </a:srgbClr>
              </a:gs>
              <a:gs pos="100000">
                <a:srgbClr val="CCFF33">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156929"/>
                </a:solidFill>
                <a:latin typeface="HGP創英角ｺﾞｼｯｸUB" panose="020B0900000000000000" pitchFamily="50" charset="-128"/>
                <a:ea typeface="HGP創英角ｺﾞｼｯｸUB" panose="020B0900000000000000" pitchFamily="50" charset="-128"/>
              </a:rPr>
              <a:t>課題</a:t>
            </a:r>
            <a:endParaRPr kumimoji="1" lang="en-US" altLang="ja-JP" sz="2000" dirty="0" smtClean="0">
              <a:solidFill>
                <a:srgbClr val="156929"/>
              </a:solidFill>
              <a:latin typeface="HGP創英角ｺﾞｼｯｸUB" panose="020B0900000000000000" pitchFamily="50" charset="-128"/>
              <a:ea typeface="HGP創英角ｺﾞｼｯｸUB" panose="020B0900000000000000" pitchFamily="50" charset="-128"/>
            </a:endParaRPr>
          </a:p>
          <a:p>
            <a:pPr algn="ctr"/>
            <a:r>
              <a:rPr kumimoji="1" lang="ja-JP" altLang="en-US" sz="2000" dirty="0" smtClean="0">
                <a:solidFill>
                  <a:srgbClr val="156929"/>
                </a:solidFill>
                <a:latin typeface="HGP創英角ｺﾞｼｯｸUB" panose="020B0900000000000000" pitchFamily="50" charset="-128"/>
                <a:ea typeface="HGP創英角ｺﾞｼｯｸUB" panose="020B0900000000000000" pitchFamily="50" charset="-128"/>
              </a:rPr>
              <a:t>分析</a:t>
            </a:r>
            <a:endParaRPr kumimoji="1" lang="ja-JP" altLang="en-US" sz="2000" dirty="0">
              <a:solidFill>
                <a:srgbClr val="156929"/>
              </a:solidFill>
              <a:latin typeface="HGP創英角ｺﾞｼｯｸUB" panose="020B0900000000000000" pitchFamily="50" charset="-128"/>
              <a:ea typeface="HGP創英角ｺﾞｼｯｸUB" panose="020B0900000000000000" pitchFamily="50" charset="-128"/>
            </a:endParaRPr>
          </a:p>
        </p:txBody>
      </p:sp>
      <p:sp>
        <p:nvSpPr>
          <p:cNvPr id="49" name="円/楕円 48"/>
          <p:cNvSpPr/>
          <p:nvPr/>
        </p:nvSpPr>
        <p:spPr>
          <a:xfrm>
            <a:off x="4809065" y="3127913"/>
            <a:ext cx="1411650" cy="1411648"/>
          </a:xfrm>
          <a:prstGeom prst="ellipse">
            <a:avLst/>
          </a:prstGeom>
          <a:gradFill flip="none" rotWithShape="1">
            <a:gsLst>
              <a:gs pos="0">
                <a:srgbClr val="CCFF33">
                  <a:shade val="30000"/>
                  <a:satMod val="115000"/>
                </a:srgbClr>
              </a:gs>
              <a:gs pos="50000">
                <a:srgbClr val="CCFF33">
                  <a:shade val="67500"/>
                  <a:satMod val="115000"/>
                </a:srgbClr>
              </a:gs>
              <a:gs pos="100000">
                <a:srgbClr val="CCFF33">
                  <a:shade val="100000"/>
                  <a:satMod val="115000"/>
                </a:srgb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rgbClr val="156929"/>
                </a:solidFill>
                <a:latin typeface="HGP創英角ｺﾞｼｯｸUB" panose="020B0900000000000000" pitchFamily="50" charset="-128"/>
                <a:ea typeface="HGP創英角ｺﾞｼｯｸUB" panose="020B0900000000000000" pitchFamily="50" charset="-128"/>
              </a:rPr>
              <a:t>業務</a:t>
            </a:r>
            <a:endParaRPr kumimoji="1" lang="en-US" altLang="ja-JP" sz="2000" dirty="0" smtClean="0">
              <a:solidFill>
                <a:srgbClr val="156929"/>
              </a:solidFill>
              <a:latin typeface="HGP創英角ｺﾞｼｯｸUB" panose="020B0900000000000000" pitchFamily="50" charset="-128"/>
              <a:ea typeface="HGP創英角ｺﾞｼｯｸUB" panose="020B0900000000000000" pitchFamily="50" charset="-128"/>
            </a:endParaRPr>
          </a:p>
          <a:p>
            <a:pPr algn="ctr"/>
            <a:r>
              <a:rPr lang="ja-JP" altLang="en-US" sz="2000" dirty="0" smtClean="0">
                <a:solidFill>
                  <a:srgbClr val="156929"/>
                </a:solidFill>
                <a:latin typeface="HGP創英角ｺﾞｼｯｸUB" panose="020B0900000000000000" pitchFamily="50" charset="-128"/>
                <a:ea typeface="HGP創英角ｺﾞｼｯｸUB" panose="020B0900000000000000" pitchFamily="50" charset="-128"/>
              </a:rPr>
              <a:t>効率化</a:t>
            </a:r>
            <a:endParaRPr lang="en-US" altLang="ja-JP" sz="2000" dirty="0" smtClean="0">
              <a:solidFill>
                <a:srgbClr val="156929"/>
              </a:solidFill>
              <a:latin typeface="HGP創英角ｺﾞｼｯｸUB" panose="020B0900000000000000" pitchFamily="50" charset="-128"/>
              <a:ea typeface="HGP創英角ｺﾞｼｯｸUB" panose="020B0900000000000000" pitchFamily="50" charset="-128"/>
            </a:endParaRPr>
          </a:p>
          <a:p>
            <a:pPr algn="ctr"/>
            <a:r>
              <a:rPr kumimoji="1" lang="ja-JP" altLang="en-US" sz="2000" dirty="0">
                <a:solidFill>
                  <a:srgbClr val="156929"/>
                </a:solidFill>
                <a:latin typeface="HGP創英角ｺﾞｼｯｸUB" panose="020B0900000000000000" pitchFamily="50" charset="-128"/>
                <a:ea typeface="HGP創英角ｺﾞｼｯｸUB" panose="020B0900000000000000" pitchFamily="50" charset="-128"/>
              </a:rPr>
              <a:t>支援</a:t>
            </a: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58541" y="10018207"/>
            <a:ext cx="686110" cy="686110"/>
          </a:xfrm>
          <a:prstGeom prst="rect">
            <a:avLst/>
          </a:prstGeom>
        </p:spPr>
      </p:pic>
      <p:pic>
        <p:nvPicPr>
          <p:cNvPr id="1026" name="Picture 2" descr="é»è©±ãããä¼ç¤¾å¡ã®ã¤ã©ã¹ãï¼ç·æ§ã»ç¬ã£ãé¡ï¼"/>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417" y="3043375"/>
            <a:ext cx="963969" cy="133884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ã¡ã¼ã«ã®ã¤ã©ã¹ã"/>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63241">
            <a:off x="4304596" y="6771133"/>
            <a:ext cx="763389" cy="76338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ã«ã¦ã³ã»ã©ã¼ã®ã¤ã©ã¹ã"/>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78291" y="6564089"/>
            <a:ext cx="1548715" cy="148676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ä¸ã¤èã®ã¯ã­ã¼ãã¼ã®ã¤ã©ã¹ã"/>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2126470">
            <a:off x="5892397" y="3613408"/>
            <a:ext cx="880055" cy="956581"/>
          </a:xfrm>
          <a:prstGeom prst="rect">
            <a:avLst/>
          </a:prstGeom>
          <a:noFill/>
          <a:extLst>
            <a:ext uri="{909E8E84-426E-40DD-AFC4-6F175D3DCCD1}">
              <a14:hiddenFill xmlns:a14="http://schemas.microsoft.com/office/drawing/2010/main">
                <a:solidFill>
                  <a:srgbClr val="FFFFFF"/>
                </a:solidFill>
              </a14:hiddenFill>
            </a:ext>
          </a:extLst>
        </p:spPr>
      </p:pic>
      <p:sp>
        <p:nvSpPr>
          <p:cNvPr id="33" name="フローチャート: 処理 32"/>
          <p:cNvSpPr/>
          <p:nvPr/>
        </p:nvSpPr>
        <p:spPr>
          <a:xfrm>
            <a:off x="901062" y="8134729"/>
            <a:ext cx="1028220" cy="280416"/>
          </a:xfrm>
          <a:prstGeom prst="flowChartProcess">
            <a:avLst/>
          </a:prstGeom>
          <a:solidFill>
            <a:srgbClr val="1EC0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latin typeface="HGP創英角ｺﾞｼｯｸUB" panose="020B0900000000000000" pitchFamily="50" charset="-128"/>
                <a:ea typeface="HGP創英角ｺﾞｼｯｸUB" panose="020B0900000000000000" pitchFamily="50" charset="-128"/>
              </a:rPr>
              <a:t>申込方法</a:t>
            </a:r>
            <a:endParaRPr lang="ja-JP" altLang="en-US" sz="1200" dirty="0">
              <a:latin typeface="HGP創英角ｺﾞｼｯｸUB" panose="020B0900000000000000" pitchFamily="50" charset="-128"/>
              <a:ea typeface="HGP創英角ｺﾞｼｯｸUB" panose="020B0900000000000000" pitchFamily="50" charset="-128"/>
            </a:endParaRPr>
          </a:p>
        </p:txBody>
      </p:sp>
      <p:sp>
        <p:nvSpPr>
          <p:cNvPr id="37" name="正方形/長方形 36"/>
          <p:cNvSpPr/>
          <p:nvPr/>
        </p:nvSpPr>
        <p:spPr>
          <a:xfrm>
            <a:off x="2100104" y="8101928"/>
            <a:ext cx="4913912" cy="567143"/>
          </a:xfrm>
          <a:prstGeom prst="rect">
            <a:avLst/>
          </a:prstGeom>
        </p:spPr>
        <p:txBody>
          <a:bodyPr wrap="square">
            <a:spAutoFit/>
          </a:bodyPr>
          <a:lstStyle/>
          <a:p>
            <a:pPr algn="just">
              <a:lnSpc>
                <a:spcPts val="2000"/>
              </a:lnSpc>
            </a:pPr>
            <a:r>
              <a:rPr lang="ja-JP" altLang="en-US" sz="1200" dirty="0" smtClean="0">
                <a:latin typeface="ＭＳ Ｐゴシック" panose="020B0600070205080204" pitchFamily="50" charset="-128"/>
              </a:rPr>
              <a:t>ホームページより申し込み</a:t>
            </a:r>
            <a:r>
              <a:rPr lang="ja-JP" altLang="en-US" sz="1200" dirty="0">
                <a:latin typeface="ＭＳ Ｐゴシック" panose="020B0600070205080204" pitchFamily="50" charset="-128"/>
              </a:rPr>
              <a:t>フォームを送信頂くか、別紙参加申込書</a:t>
            </a:r>
            <a:r>
              <a:rPr lang="ja-JP" altLang="en-US" sz="1200" dirty="0" smtClean="0">
                <a:latin typeface="ＭＳ Ｐゴシック" panose="020B0600070205080204" pitchFamily="50" charset="-128"/>
              </a:rPr>
              <a:t>に必要</a:t>
            </a:r>
            <a:r>
              <a:rPr lang="ja-JP" altLang="en-US" sz="1200" dirty="0">
                <a:latin typeface="ＭＳ Ｐゴシック" panose="020B0600070205080204" pitchFamily="50" charset="-128"/>
              </a:rPr>
              <a:t>事項を記入のうえＦＡＸまたは郵送</a:t>
            </a:r>
            <a:r>
              <a:rPr lang="ja-JP" altLang="en-US" sz="1200" dirty="0" smtClean="0">
                <a:latin typeface="ＭＳ Ｐゴシック" panose="020B0600070205080204" pitchFamily="50" charset="-128"/>
              </a:rPr>
              <a:t>、電子</a:t>
            </a:r>
            <a:r>
              <a:rPr lang="ja-JP" altLang="en-US" sz="1200" dirty="0">
                <a:latin typeface="ＭＳ Ｐゴシック" panose="020B0600070205080204" pitchFamily="50" charset="-128"/>
              </a:rPr>
              <a:t>メールでお申し込みください。</a:t>
            </a:r>
          </a:p>
        </p:txBody>
      </p:sp>
      <p:sp>
        <p:nvSpPr>
          <p:cNvPr id="40" name="正方形/長方形 39"/>
          <p:cNvSpPr/>
          <p:nvPr/>
        </p:nvSpPr>
        <p:spPr>
          <a:xfrm>
            <a:off x="748665" y="8687731"/>
            <a:ext cx="6278246" cy="271869"/>
          </a:xfrm>
          <a:prstGeom prst="rect">
            <a:avLst/>
          </a:prstGeom>
        </p:spPr>
        <p:txBody>
          <a:bodyPr wrap="square">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gn="just">
              <a:lnSpc>
                <a:spcPts val="1400"/>
              </a:lnSpc>
            </a:pPr>
            <a:r>
              <a:rPr lang="en-US" altLang="ja-JP" sz="1100" b="1" dirty="0" smtClean="0">
                <a:solidFill>
                  <a:srgbClr val="156929"/>
                </a:solidFill>
                <a:latin typeface="ＭＳ Ｐゴシック" panose="020B0600070205080204" pitchFamily="50" charset="-128"/>
                <a:ea typeface="ＭＳ Ｐゴシック" panose="020B0600070205080204" pitchFamily="50" charset="-128"/>
              </a:rPr>
              <a:t>※</a:t>
            </a:r>
            <a:r>
              <a:rPr lang="ja-JP" altLang="en-US" sz="1100" b="1" dirty="0" smtClean="0">
                <a:solidFill>
                  <a:srgbClr val="156929"/>
                </a:solidFill>
                <a:latin typeface="ＭＳ Ｐゴシック" panose="020B0600070205080204" pitchFamily="50" charset="-128"/>
                <a:ea typeface="ＭＳ Ｐゴシック" panose="020B0600070205080204" pitchFamily="50" charset="-128"/>
              </a:rPr>
              <a:t>終了後、アンケート</a:t>
            </a:r>
            <a:r>
              <a:rPr lang="ja-JP" altLang="en-US" sz="1100" b="1" dirty="0">
                <a:solidFill>
                  <a:srgbClr val="156929"/>
                </a:solidFill>
                <a:latin typeface="ＭＳ Ｐゴシック" panose="020B0600070205080204" pitchFamily="50" charset="-128"/>
                <a:ea typeface="ＭＳ Ｐゴシック" panose="020B0600070205080204" pitchFamily="50" charset="-128"/>
              </a:rPr>
              <a:t>等のご提出にご協力いただくことがございますのであらかじめご了承ください。 </a:t>
            </a:r>
          </a:p>
        </p:txBody>
      </p:sp>
    </p:spTree>
    <p:extLst>
      <p:ext uri="{BB962C8B-B14F-4D97-AF65-F5344CB8AC3E}">
        <p14:creationId xmlns:p14="http://schemas.microsoft.com/office/powerpoint/2010/main" val="779290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