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1"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F9DAAD"/>
    <a:srgbClr val="008000"/>
    <a:srgbClr val="8FC31F"/>
    <a:srgbClr val="E85197"/>
    <a:srgbClr val="906E30"/>
    <a:srgbClr val="A4723A"/>
    <a:srgbClr val="664724"/>
    <a:srgbClr val="645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90" d="100"/>
          <a:sy n="190" d="100"/>
        </p:scale>
        <p:origin x="-336" y="-72"/>
      </p:cViewPr>
      <p:guideLst>
        <p:guide orient="horz" pos="3435"/>
        <p:guide pos="2449"/>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8" cy="498055"/>
          </a:xfrm>
          <a:prstGeom prst="rect">
            <a:avLst/>
          </a:prstGeom>
        </p:spPr>
        <p:txBody>
          <a:bodyPr vert="horz" lIns="91453" tIns="45726" rIns="91453" bIns="45726"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0446" y="0"/>
            <a:ext cx="2945658" cy="498055"/>
          </a:xfrm>
          <a:prstGeom prst="rect">
            <a:avLst/>
          </a:prstGeom>
        </p:spPr>
        <p:txBody>
          <a:bodyPr vert="horz" lIns="91453" tIns="45726" rIns="91453" bIns="45726" rtlCol="0"/>
          <a:lstStyle>
            <a:lvl1pPr algn="r">
              <a:defRPr sz="1100"/>
            </a:lvl1pPr>
          </a:lstStyle>
          <a:p>
            <a:fld id="{70F99883-74AE-4A2C-81B7-5B86A08198C0}" type="datetimeFigureOut">
              <a:rPr kumimoji="1" lang="ja-JP" altLang="en-US" smtClean="0"/>
              <a:pPr/>
              <a:t>2019/6/14</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53" tIns="45726" rIns="91453" bIns="45726"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453" tIns="45726" rIns="91453"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28586"/>
            <a:ext cx="2945658" cy="498054"/>
          </a:xfrm>
          <a:prstGeom prst="rect">
            <a:avLst/>
          </a:prstGeom>
        </p:spPr>
        <p:txBody>
          <a:bodyPr vert="horz" lIns="91453" tIns="45726" rIns="91453" bIns="45726"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0446" y="9428586"/>
            <a:ext cx="2945658" cy="498054"/>
          </a:xfrm>
          <a:prstGeom prst="rect">
            <a:avLst/>
          </a:prstGeom>
        </p:spPr>
        <p:txBody>
          <a:bodyPr vert="horz" lIns="91453" tIns="45726" rIns="91453" bIns="45726" rtlCol="0" anchor="b"/>
          <a:lstStyle>
            <a:lvl1pPr algn="r">
              <a:defRPr sz="11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jpeg" />
  <Relationship Id="rId1" Type="http://schemas.openxmlformats.org/officeDocument/2006/relationships/slideLayout" Target="../slideLayouts/slideLayout12.xml" />
  <Relationship Id="rId4" Type="http://schemas.openxmlformats.org/officeDocument/2006/relationships/image" Target="../media/image3.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7775575" cy="9375112"/>
          </a:xfrm>
          <a:prstGeom prst="rect">
            <a:avLst/>
          </a:prstGeom>
          <a:solidFill>
            <a:srgbClr val="F9DA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542608" y="2206752"/>
            <a:ext cx="6723824" cy="6816668"/>
          </a:xfrm>
          <a:prstGeom prst="roundRect">
            <a:avLst>
              <a:gd name="adj" fmla="val 41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45" name="フローチャート: 処理 44"/>
          <p:cNvSpPr/>
          <p:nvPr/>
        </p:nvSpPr>
        <p:spPr>
          <a:xfrm>
            <a:off x="860870" y="7658175"/>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HGP創英角ｺﾞｼｯｸUB" panose="020B0900000000000000" pitchFamily="50" charset="-128"/>
                <a:ea typeface="HGP創英角ｺﾞｼｯｸUB" panose="020B0900000000000000" pitchFamily="50" charset="-128"/>
              </a:rPr>
              <a:t>申込要件</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10" name="正方形/長方形 9"/>
          <p:cNvSpPr/>
          <p:nvPr/>
        </p:nvSpPr>
        <p:spPr>
          <a:xfrm>
            <a:off x="2327788" y="10373200"/>
            <a:ext cx="3129383" cy="338554"/>
          </a:xfrm>
          <a:prstGeom prst="rect">
            <a:avLst/>
          </a:prstGeom>
        </p:spPr>
        <p:txBody>
          <a:bodyPr wrap="none">
            <a:spAutoFit/>
          </a:bodyPr>
          <a:lstStyle/>
          <a:p>
            <a:pPr algn="ctr"/>
            <a:r>
              <a:rPr lang="zh-TW" altLang="en-US" sz="1600" b="1" dirty="0">
                <a:solidFill>
                  <a:schemeClr val="bg1"/>
                </a:solidFill>
                <a:latin typeface="HG丸ｺﾞｼｯｸM-PRO" panose="020F0600000000000000" pitchFamily="50" charset="-128"/>
                <a:ea typeface="HG丸ｺﾞｼｯｸM-PRO" panose="020F0600000000000000" pitchFamily="50" charset="-128"/>
              </a:rPr>
              <a:t>住所：東京都江東区豊洲</a:t>
            </a:r>
            <a:r>
              <a:rPr lang="en-US" altLang="zh-TW" sz="1600" b="1" dirty="0">
                <a:solidFill>
                  <a:schemeClr val="bg1"/>
                </a:solidFill>
                <a:latin typeface="HG丸ｺﾞｼｯｸM-PRO" panose="020F0600000000000000" pitchFamily="50" charset="-128"/>
                <a:ea typeface="HG丸ｺﾞｼｯｸM-PRO" panose="020F0600000000000000" pitchFamily="50" charset="-128"/>
              </a:rPr>
              <a:t>3-2-3</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372828" y="401080"/>
            <a:ext cx="6991139" cy="430631"/>
          </a:xfrm>
          <a:prstGeom prst="rect">
            <a:avLst/>
          </a:prstGeom>
        </p:spPr>
        <p:txBody>
          <a:bodyPr wrap="square">
            <a:spAutoFit/>
          </a:bodyPr>
          <a:lstStyle/>
          <a:p>
            <a:pPr algn="ctr">
              <a:lnSpc>
                <a:spcPts val="3000"/>
              </a:lnSpc>
            </a:pPr>
            <a:r>
              <a:rPr lang="ja-JP" altLang="en-US" sz="2300" dirty="0">
                <a:ln w="76200">
                  <a:solidFill>
                    <a:schemeClr val="bg1"/>
                  </a:solidFill>
                </a:ln>
                <a:solidFill>
                  <a:schemeClr val="bg1"/>
                </a:solidFill>
                <a:latin typeface="HGP創英角ｺﾞｼｯｸUB" panose="020B0900000000000000" pitchFamily="50" charset="-128"/>
                <a:ea typeface="HGP創英角ｺﾞｼｯｸUB" panose="020B0900000000000000" pitchFamily="50" charset="-128"/>
              </a:rPr>
              <a:t>在宅生活の限界点を引き上げる介護サービス普及事業</a:t>
            </a:r>
          </a:p>
        </p:txBody>
      </p:sp>
      <p:sp>
        <p:nvSpPr>
          <p:cNvPr id="18" name="正方形/長方形 17"/>
          <p:cNvSpPr/>
          <p:nvPr/>
        </p:nvSpPr>
        <p:spPr>
          <a:xfrm>
            <a:off x="372828" y="400472"/>
            <a:ext cx="6991139" cy="430631"/>
          </a:xfrm>
          <a:prstGeom prst="rect">
            <a:avLst/>
          </a:prstGeom>
        </p:spPr>
        <p:txBody>
          <a:bodyPr wrap="square">
            <a:spAutoFit/>
          </a:bodyPr>
          <a:lstStyle/>
          <a:p>
            <a:pPr algn="ctr">
              <a:lnSpc>
                <a:spcPts val="3000"/>
              </a:lnSpc>
            </a:pPr>
            <a:r>
              <a:rPr lang="ja-JP" altLang="en-US" sz="2300" dirty="0">
                <a:solidFill>
                  <a:srgbClr val="009900"/>
                </a:solidFill>
                <a:latin typeface="HGP創英角ｺﾞｼｯｸUB" panose="020B0900000000000000" pitchFamily="50" charset="-128"/>
                <a:ea typeface="HGP創英角ｺﾞｼｯｸUB" panose="020B0900000000000000" pitchFamily="50" charset="-128"/>
              </a:rPr>
              <a:t>在宅生活の限界点を引き上げる介護サービス普及事業</a:t>
            </a:r>
          </a:p>
        </p:txBody>
      </p:sp>
      <p:sp>
        <p:nvSpPr>
          <p:cNvPr id="19" name="正方形/長方形 18"/>
          <p:cNvSpPr/>
          <p:nvPr/>
        </p:nvSpPr>
        <p:spPr>
          <a:xfrm>
            <a:off x="542608" y="893791"/>
            <a:ext cx="6723824" cy="1015663"/>
          </a:xfrm>
          <a:prstGeom prst="rect">
            <a:avLst/>
          </a:prstGeom>
        </p:spPr>
        <p:txBody>
          <a:bodyPr wrap="square">
            <a:spAutoFit/>
          </a:bodyPr>
          <a:lstStyle/>
          <a:p>
            <a:pPr algn="just">
              <a:lnSpc>
                <a:spcPts val="1800"/>
              </a:lnSpc>
            </a:pPr>
            <a:r>
              <a:rPr lang="ja-JP" altLang="en-US" sz="1200" b="1" dirty="0" smtClean="0">
                <a:latin typeface="ＭＳ Ｐゴシック" panose="020B0600070205080204" pitchFamily="50" charset="-128"/>
                <a:ea typeface="ＭＳ Ｐゴシック" panose="020B0600070205080204" pitchFamily="50" charset="-128"/>
              </a:rPr>
              <a:t>令和元年度</a:t>
            </a:r>
            <a:r>
              <a:rPr lang="ja-JP" altLang="en-US" sz="1200" b="1" dirty="0">
                <a:latin typeface="ＭＳ Ｐゴシック" panose="020B0600070205080204" pitchFamily="50" charset="-128"/>
                <a:ea typeface="ＭＳ Ｐゴシック" panose="020B0600070205080204" pitchFamily="50" charset="-128"/>
              </a:rPr>
              <a:t>「在宅生活の限界点を引き上げる介護サービス普及事業」の一環として、定期巡回・随時対応型訪問介護看護の運営事業者と運営を予定している事業者の運営上の様々な課題に対して、すでに運営実績のある事業所からのアドバイザー派遣により、それら課題を克服するヒント等を得て、更なる定期巡回・随時対応型訪問介護看護事業の内容充実と、事業の普及促進を図ります</a:t>
            </a:r>
            <a:r>
              <a:rPr lang="ja-JP" altLang="en-US" sz="1200" b="1" dirty="0" smtClean="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11" name="角丸四角形 10"/>
          <p:cNvSpPr/>
          <p:nvPr/>
        </p:nvSpPr>
        <p:spPr>
          <a:xfrm>
            <a:off x="1182624" y="2494560"/>
            <a:ext cx="5417848" cy="536448"/>
          </a:xfrm>
          <a:prstGeom prst="roundRect">
            <a:avLst>
              <a:gd name="adj" fmla="val 50000"/>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HGP創英角ｺﾞｼｯｸUB" panose="020B0900000000000000" pitchFamily="50" charset="-128"/>
                <a:ea typeface="HGP創英角ｺﾞｼｯｸUB" panose="020B0900000000000000" pitchFamily="50" charset="-128"/>
              </a:rPr>
              <a:t>運営アドバイザー</a:t>
            </a:r>
            <a:r>
              <a:rPr lang="ja-JP" altLang="en-US" sz="2800" dirty="0">
                <a:latin typeface="HGP創英角ｺﾞｼｯｸUB" panose="020B0900000000000000" pitchFamily="50" charset="-128"/>
                <a:ea typeface="HGP創英角ｺﾞｼｯｸUB" panose="020B0900000000000000" pitchFamily="50" charset="-128"/>
              </a:rPr>
              <a:t>派遣</a:t>
            </a:r>
            <a:endParaRPr kumimoji="1" lang="ja-JP" altLang="en-US" sz="2800" dirty="0">
              <a:latin typeface="HGP創英角ｺﾞｼｯｸUB" panose="020B0900000000000000" pitchFamily="50" charset="-128"/>
              <a:ea typeface="HGP創英角ｺﾞｼｯｸUB" panose="020B0900000000000000" pitchFamily="50" charset="-128"/>
            </a:endParaRPr>
          </a:p>
        </p:txBody>
      </p:sp>
      <p:sp>
        <p:nvSpPr>
          <p:cNvPr id="13" name="上リボン 12"/>
          <p:cNvSpPr/>
          <p:nvPr/>
        </p:nvSpPr>
        <p:spPr>
          <a:xfrm rot="518933">
            <a:off x="4662671" y="2111075"/>
            <a:ext cx="2992343" cy="532497"/>
          </a:xfrm>
          <a:prstGeom prst="ribbon2">
            <a:avLst>
              <a:gd name="adj1" fmla="val 25362"/>
              <a:gd name="adj2" fmla="val 70712"/>
            </a:avLst>
          </a:prstGeom>
          <a:solidFill>
            <a:srgbClr val="0099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smtClean="0">
                <a:latin typeface="HGP創英角ｺﾞｼｯｸUB" panose="020B0900000000000000" pitchFamily="50" charset="-128"/>
                <a:ea typeface="HGP創英角ｺﾞｼｯｸUB" panose="020B0900000000000000" pitchFamily="50" charset="-128"/>
              </a:rPr>
              <a:t>申込</a:t>
            </a:r>
            <a:r>
              <a:rPr kumimoji="1" lang="ja-JP" altLang="en-US" sz="2300" dirty="0" smtClean="0">
                <a:latin typeface="HGP創英角ｺﾞｼｯｸUB" panose="020B0900000000000000" pitchFamily="50" charset="-128"/>
                <a:ea typeface="HGP創英角ｺﾞｼｯｸUB" panose="020B0900000000000000" pitchFamily="50" charset="-128"/>
              </a:rPr>
              <a:t>随時募集</a:t>
            </a:r>
            <a:r>
              <a:rPr lang="en-US" altLang="ja-JP" sz="2200" dirty="0" smtClean="0">
                <a:latin typeface="HGP創英角ｺﾞｼｯｸUB" panose="020B0900000000000000" pitchFamily="50" charset="-128"/>
                <a:ea typeface="HGP創英角ｺﾞｼｯｸUB" panose="020B0900000000000000" pitchFamily="50" charset="-128"/>
              </a:rPr>
              <a:t>!!</a:t>
            </a:r>
            <a:endParaRPr kumimoji="1" lang="en-US" altLang="ja-JP" sz="2200" dirty="0" smtClean="0">
              <a:latin typeface="HGP創英角ｺﾞｼｯｸUB" panose="020B0900000000000000" pitchFamily="50" charset="-128"/>
              <a:ea typeface="HGP創英角ｺﾞｼｯｸUB" panose="020B0900000000000000" pitchFamily="50" charset="-128"/>
            </a:endParaRPr>
          </a:p>
        </p:txBody>
      </p:sp>
      <p:sp>
        <p:nvSpPr>
          <p:cNvPr id="22" name="正方形/長方形 21"/>
          <p:cNvSpPr/>
          <p:nvPr/>
        </p:nvSpPr>
        <p:spPr>
          <a:xfrm>
            <a:off x="768730" y="3173952"/>
            <a:ext cx="6278246" cy="1246495"/>
          </a:xfrm>
          <a:prstGeom prst="rect">
            <a:avLst/>
          </a:prstGeom>
        </p:spPr>
        <p:txBody>
          <a:bodyPr wrap="square">
            <a:spAutoFit/>
          </a:bodyPr>
          <a:lstStyle/>
          <a:p>
            <a:pPr algn="just">
              <a:lnSpc>
                <a:spcPts val="1800"/>
              </a:lnSpc>
            </a:pPr>
            <a:r>
              <a:rPr lang="ja-JP" altLang="en-US" sz="1200" dirty="0" smtClean="0">
                <a:latin typeface="ＭＳ Ｐゴシック" panose="020B0600070205080204" pitchFamily="50" charset="-128"/>
                <a:ea typeface="ＭＳ Ｐゴシック" panose="020B0600070205080204" pitchFamily="50" charset="-128"/>
              </a:rPr>
              <a:t>●小規模多機能型居宅介護または定期巡回・随時対応型訪問介護看護を既に開設、開設を　　予定する事業者に対して、各事業所</a:t>
            </a:r>
            <a:r>
              <a:rPr lang="ja-JP" altLang="en-US" sz="1200" dirty="0">
                <a:latin typeface="ＭＳ Ｐゴシック" panose="020B0600070205080204" pitchFamily="50" charset="-128"/>
                <a:ea typeface="ＭＳ Ｐゴシック" panose="020B0600070205080204" pitchFamily="50" charset="-128"/>
              </a:rPr>
              <a:t>、各地域によって異なる運営上の課題について、現場に赴いたアドバイザーが事業者と一緒に考え、アドバイスいたします。</a:t>
            </a:r>
          </a:p>
          <a:p>
            <a:pPr algn="just">
              <a:lnSpc>
                <a:spcPts val="1800"/>
              </a:lnSpc>
            </a:pPr>
            <a:r>
              <a:rPr lang="ja-JP" altLang="en-US" sz="1200" dirty="0" smtClean="0">
                <a:latin typeface="ＭＳ Ｐゴシック" panose="020B0600070205080204" pitchFamily="50" charset="-128"/>
                <a:ea typeface="ＭＳ Ｐゴシック" panose="020B0600070205080204" pitchFamily="50" charset="-128"/>
              </a:rPr>
              <a:t>●アドバイザー</a:t>
            </a:r>
            <a:r>
              <a:rPr lang="ja-JP" altLang="en-US" sz="1200" dirty="0">
                <a:latin typeface="ＭＳ Ｐゴシック" panose="020B0600070205080204" pitchFamily="50" charset="-128"/>
                <a:ea typeface="ＭＳ Ｐゴシック" panose="020B0600070205080204" pitchFamily="50" charset="-128"/>
              </a:rPr>
              <a:t>派遣に係わる経費（旅費・滞在費）の事業者側負担はありません。</a:t>
            </a:r>
          </a:p>
          <a:p>
            <a:pPr algn="just">
              <a:lnSpc>
                <a:spcPts val="1800"/>
              </a:lnSpc>
            </a:pPr>
            <a:r>
              <a:rPr lang="ja-JP" altLang="en-US" sz="1200" dirty="0" smtClean="0">
                <a:latin typeface="ＭＳ Ｐゴシック" panose="020B0600070205080204" pitchFamily="50" charset="-128"/>
                <a:ea typeface="ＭＳ Ｐゴシック" panose="020B0600070205080204" pitchFamily="50" charset="-128"/>
              </a:rPr>
              <a:t>●派遣</a:t>
            </a:r>
            <a:r>
              <a:rPr lang="ja-JP" altLang="en-US" sz="1200" dirty="0">
                <a:latin typeface="ＭＳ Ｐゴシック" panose="020B0600070205080204" pitchFamily="50" charset="-128"/>
                <a:ea typeface="ＭＳ Ｐゴシック" panose="020B0600070205080204" pitchFamily="50" charset="-128"/>
              </a:rPr>
              <a:t>日程については、事業者とアドバイザーの調整のもとで決定します。</a:t>
            </a:r>
          </a:p>
        </p:txBody>
      </p:sp>
      <p:sp>
        <p:nvSpPr>
          <p:cNvPr id="25" name="フローチャート: 処理 24"/>
          <p:cNvSpPr/>
          <p:nvPr/>
        </p:nvSpPr>
        <p:spPr>
          <a:xfrm>
            <a:off x="860870" y="4546275"/>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費　用</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28" name="正方形/長方形 27"/>
          <p:cNvSpPr/>
          <p:nvPr/>
        </p:nvSpPr>
        <p:spPr>
          <a:xfrm>
            <a:off x="1747008" y="4513474"/>
            <a:ext cx="5226816" cy="309572"/>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無料</a:t>
            </a:r>
            <a:endParaRPr lang="en-US" altLang="ja-JP" sz="1150" dirty="0" smtClean="0">
              <a:latin typeface="ＭＳ Ｐゴシック" panose="020B0600070205080204" pitchFamily="50" charset="-128"/>
              <a:ea typeface="ＭＳ Ｐゴシック" panose="020B0600070205080204" pitchFamily="50" charset="-128"/>
            </a:endParaRPr>
          </a:p>
        </p:txBody>
      </p:sp>
      <p:sp>
        <p:nvSpPr>
          <p:cNvPr id="30" name="フローチャート: 処理 29"/>
          <p:cNvSpPr/>
          <p:nvPr/>
        </p:nvSpPr>
        <p:spPr>
          <a:xfrm>
            <a:off x="860870" y="4943162"/>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時　期</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1" name="正方形/長方形 30"/>
          <p:cNvSpPr/>
          <p:nvPr/>
        </p:nvSpPr>
        <p:spPr>
          <a:xfrm>
            <a:off x="1747008" y="4910361"/>
            <a:ext cx="5226816" cy="348813"/>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令和元年</a:t>
            </a:r>
            <a:r>
              <a:rPr lang="en-US" altLang="ja-JP" sz="1150" dirty="0" smtClean="0">
                <a:latin typeface="ＭＳ Ｐゴシック" panose="020B0600070205080204" pitchFamily="50" charset="-128"/>
                <a:ea typeface="ＭＳ Ｐゴシック" panose="020B0600070205080204" pitchFamily="50" charset="-128"/>
              </a:rPr>
              <a:t>7</a:t>
            </a:r>
            <a:r>
              <a:rPr lang="ja-JP" altLang="en-US" sz="1150" dirty="0" smtClean="0">
                <a:latin typeface="ＭＳ Ｐゴシック" panose="020B0600070205080204" pitchFamily="50" charset="-128"/>
                <a:ea typeface="ＭＳ Ｐゴシック" panose="020B0600070205080204" pitchFamily="50" charset="-128"/>
              </a:rPr>
              <a:t>月上旬</a:t>
            </a:r>
            <a:r>
              <a:rPr lang="ja-JP" altLang="en-US" sz="1150" dirty="0" smtClean="0">
                <a:latin typeface="ＭＳ Ｐゴシック" panose="020B0600070205080204" pitchFamily="50" charset="-128"/>
                <a:ea typeface="ＭＳ Ｐゴシック" panose="020B0600070205080204" pitchFamily="50" charset="-128"/>
              </a:rPr>
              <a:t>～令和</a:t>
            </a:r>
            <a:r>
              <a:rPr lang="en-US" altLang="ja-JP" sz="1150" dirty="0" smtClean="0">
                <a:latin typeface="ＭＳ Ｐゴシック" panose="020B0600070205080204" pitchFamily="50" charset="-128"/>
                <a:ea typeface="ＭＳ Ｐゴシック" panose="020B0600070205080204" pitchFamily="50" charset="-128"/>
              </a:rPr>
              <a:t>2</a:t>
            </a:r>
            <a:r>
              <a:rPr lang="ja-JP" altLang="en-US" sz="1150" dirty="0" smtClean="0">
                <a:latin typeface="ＭＳ Ｐゴシック" panose="020B0600070205080204" pitchFamily="50" charset="-128"/>
                <a:ea typeface="ＭＳ Ｐゴシック" panose="020B0600070205080204" pitchFamily="50" charset="-128"/>
              </a:rPr>
              <a:t>年</a:t>
            </a:r>
            <a:r>
              <a:rPr lang="en-US" altLang="ja-JP" sz="1150" dirty="0" smtClean="0">
                <a:latin typeface="ＭＳ Ｐゴシック" panose="020B0600070205080204" pitchFamily="50" charset="-128"/>
                <a:ea typeface="ＭＳ Ｐゴシック" panose="020B0600070205080204" pitchFamily="50" charset="-128"/>
              </a:rPr>
              <a:t>3</a:t>
            </a:r>
            <a:r>
              <a:rPr lang="ja-JP" altLang="en-US" sz="1150" dirty="0" smtClean="0">
                <a:latin typeface="ＭＳ Ｐゴシック" panose="020B0600070205080204" pitchFamily="50" charset="-128"/>
                <a:ea typeface="ＭＳ Ｐゴシック" panose="020B0600070205080204" pitchFamily="50" charset="-128"/>
              </a:rPr>
              <a:t>月末まで</a:t>
            </a:r>
            <a:endParaRPr lang="en-US" altLang="ja-JP" sz="1150" dirty="0" smtClean="0">
              <a:latin typeface="ＭＳ Ｐゴシック" panose="020B0600070205080204" pitchFamily="50" charset="-128"/>
              <a:ea typeface="ＭＳ Ｐゴシック" panose="020B0600070205080204" pitchFamily="50" charset="-128"/>
            </a:endParaRPr>
          </a:p>
        </p:txBody>
      </p:sp>
      <p:sp>
        <p:nvSpPr>
          <p:cNvPr id="32" name="フローチャート: 処理 31"/>
          <p:cNvSpPr/>
          <p:nvPr/>
        </p:nvSpPr>
        <p:spPr>
          <a:xfrm>
            <a:off x="860870" y="5352890"/>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派遣数</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4" name="正方形/長方形 33"/>
          <p:cNvSpPr/>
          <p:nvPr/>
        </p:nvSpPr>
        <p:spPr>
          <a:xfrm>
            <a:off x="1747008" y="5320089"/>
            <a:ext cx="5226816" cy="571503"/>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小規模多機能型居宅介護事業所　　　　　　　　　</a:t>
            </a:r>
            <a:r>
              <a:rPr lang="en-US" altLang="ja-JP" sz="1150" dirty="0" smtClean="0">
                <a:latin typeface="ＭＳ Ｐゴシック" panose="020B0600070205080204" pitchFamily="50" charset="-128"/>
                <a:ea typeface="ＭＳ Ｐゴシック" panose="020B0600070205080204" pitchFamily="50" charset="-128"/>
              </a:rPr>
              <a:t>26</a:t>
            </a:r>
            <a:r>
              <a:rPr lang="ja-JP" altLang="en-US" sz="1150" dirty="0" smtClean="0">
                <a:latin typeface="ＭＳ Ｐゴシック" panose="020B0600070205080204" pitchFamily="50" charset="-128"/>
                <a:ea typeface="ＭＳ Ｐゴシック" panose="020B0600070205080204" pitchFamily="50" charset="-128"/>
              </a:rPr>
              <a:t>ヶ所</a:t>
            </a:r>
            <a:endParaRPr lang="en-US" altLang="ja-JP" sz="1150" dirty="0" smtClean="0">
              <a:latin typeface="ＭＳ Ｐゴシック" panose="020B0600070205080204" pitchFamily="50" charset="-128"/>
              <a:ea typeface="ＭＳ Ｐゴシック" panose="020B0600070205080204" pitchFamily="50" charset="-128"/>
            </a:endParaRPr>
          </a:p>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定期巡回・随時対応型訪問介護看護事業所　　</a:t>
            </a:r>
            <a:r>
              <a:rPr lang="en-US" altLang="ja-JP" sz="1150" dirty="0" smtClean="0">
                <a:latin typeface="ＭＳ Ｐゴシック" panose="020B0600070205080204" pitchFamily="50" charset="-128"/>
                <a:ea typeface="ＭＳ Ｐゴシック" panose="020B0600070205080204" pitchFamily="50" charset="-128"/>
              </a:rPr>
              <a:t>10</a:t>
            </a:r>
            <a:r>
              <a:rPr lang="ja-JP" altLang="en-US" sz="1150" dirty="0" smtClean="0">
                <a:latin typeface="ＭＳ Ｐゴシック" panose="020B0600070205080204" pitchFamily="50" charset="-128"/>
                <a:ea typeface="ＭＳ Ｐゴシック" panose="020B0600070205080204" pitchFamily="50" charset="-128"/>
              </a:rPr>
              <a:t>ヶ所</a:t>
            </a:r>
            <a:endParaRPr lang="en-US" altLang="ja-JP" sz="1150" dirty="0" smtClean="0">
              <a:latin typeface="ＭＳ Ｐゴシック" panose="020B0600070205080204" pitchFamily="50" charset="-128"/>
              <a:ea typeface="ＭＳ Ｐゴシック" panose="020B0600070205080204" pitchFamily="50" charset="-128"/>
            </a:endParaRPr>
          </a:p>
        </p:txBody>
      </p:sp>
      <p:sp>
        <p:nvSpPr>
          <p:cNvPr id="35" name="フローチャート: 処理 34"/>
          <p:cNvSpPr/>
          <p:nvPr/>
        </p:nvSpPr>
        <p:spPr>
          <a:xfrm>
            <a:off x="860870" y="5994915"/>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HGP創英角ｺﾞｼｯｸUB" panose="020B0900000000000000" pitchFamily="50" charset="-128"/>
                <a:ea typeface="HGP創英角ｺﾞｼｯｸUB" panose="020B0900000000000000" pitchFamily="50" charset="-128"/>
              </a:rPr>
              <a:t>期　間</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6" name="正方形/長方形 35"/>
          <p:cNvSpPr/>
          <p:nvPr/>
        </p:nvSpPr>
        <p:spPr>
          <a:xfrm>
            <a:off x="1747008" y="5962114"/>
            <a:ext cx="5226816" cy="309572"/>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事業者が希望する期間（</a:t>
            </a:r>
            <a:r>
              <a:rPr lang="en-US" altLang="ja-JP" sz="1150" dirty="0" smtClean="0">
                <a:latin typeface="ＭＳ Ｐゴシック" panose="020B0600070205080204" pitchFamily="50" charset="-128"/>
                <a:ea typeface="ＭＳ Ｐゴシック" panose="020B0600070205080204" pitchFamily="50" charset="-128"/>
              </a:rPr>
              <a:t>1</a:t>
            </a:r>
            <a:r>
              <a:rPr lang="ja-JP" altLang="en-US" sz="1150" dirty="0" smtClean="0">
                <a:latin typeface="ＭＳ Ｐゴシック" panose="020B0600070205080204" pitchFamily="50" charset="-128"/>
                <a:ea typeface="ＭＳ Ｐゴシック" panose="020B0600070205080204" pitchFamily="50" charset="-128"/>
              </a:rPr>
              <a:t>日～</a:t>
            </a:r>
            <a:r>
              <a:rPr lang="en-US" altLang="ja-JP" sz="1150" dirty="0" smtClean="0">
                <a:latin typeface="ＭＳ Ｐゴシック" panose="020B0600070205080204" pitchFamily="50" charset="-128"/>
                <a:ea typeface="ＭＳ Ｐゴシック" panose="020B0600070205080204" pitchFamily="50" charset="-128"/>
              </a:rPr>
              <a:t>3</a:t>
            </a:r>
            <a:r>
              <a:rPr lang="ja-JP" altLang="en-US" sz="1150" dirty="0" smtClean="0">
                <a:latin typeface="ＭＳ Ｐゴシック" panose="020B0600070205080204" pitchFamily="50" charset="-128"/>
                <a:ea typeface="ＭＳ Ｐゴシック" panose="020B0600070205080204" pitchFamily="50" charset="-128"/>
              </a:rPr>
              <a:t>日程度）</a:t>
            </a:r>
            <a:endParaRPr lang="en-US" altLang="ja-JP" sz="1150" dirty="0" smtClean="0">
              <a:latin typeface="ＭＳ Ｐゴシック" panose="020B0600070205080204" pitchFamily="50" charset="-128"/>
              <a:ea typeface="ＭＳ Ｐゴシック" panose="020B0600070205080204" pitchFamily="50" charset="-128"/>
            </a:endParaRPr>
          </a:p>
        </p:txBody>
      </p:sp>
      <p:sp>
        <p:nvSpPr>
          <p:cNvPr id="38" name="フローチャート: 処理 37"/>
          <p:cNvSpPr/>
          <p:nvPr/>
        </p:nvSpPr>
        <p:spPr>
          <a:xfrm>
            <a:off x="860870" y="6416186"/>
            <a:ext cx="861754"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pc="-160" dirty="0" smtClean="0">
                <a:latin typeface="HGP創英角ｺﾞｼｯｸUB" panose="020B0900000000000000" pitchFamily="50" charset="-128"/>
                <a:ea typeface="HGP創英角ｺﾞｼｯｸUB" panose="020B0900000000000000" pitchFamily="50" charset="-128"/>
              </a:rPr>
              <a:t>アドバイザー</a:t>
            </a:r>
            <a:endParaRPr kumimoji="1" lang="ja-JP" altLang="en-US" sz="1200" spc="-160" dirty="0">
              <a:latin typeface="HGP創英角ｺﾞｼｯｸUB" panose="020B0900000000000000" pitchFamily="50" charset="-128"/>
              <a:ea typeface="HGP創英角ｺﾞｼｯｸUB" panose="020B0900000000000000" pitchFamily="50" charset="-128"/>
            </a:endParaRPr>
          </a:p>
        </p:txBody>
      </p:sp>
      <p:sp>
        <p:nvSpPr>
          <p:cNvPr id="39" name="正方形/長方形 38"/>
          <p:cNvSpPr/>
          <p:nvPr/>
        </p:nvSpPr>
        <p:spPr>
          <a:xfrm>
            <a:off x="1747008" y="6383385"/>
            <a:ext cx="5226816" cy="566052"/>
          </a:xfrm>
          <a:prstGeom prst="rect">
            <a:avLst/>
          </a:prstGeom>
        </p:spPr>
        <p:txBody>
          <a:bodyPr wrap="square">
            <a:spAutoFit/>
          </a:bodyPr>
          <a:lstStyle/>
          <a:p>
            <a:pPr algn="just">
              <a:lnSpc>
                <a:spcPts val="2000"/>
              </a:lnSpc>
            </a:pPr>
            <a:r>
              <a:rPr lang="ja-JP" altLang="en-US" sz="1150" kern="0" dirty="0" smtClean="0">
                <a:latin typeface="ＭＳ Ｐゴシック" panose="020B0600070205080204" pitchFamily="50" charset="-128"/>
                <a:ea typeface="ＭＳ Ｐゴシック" panose="020B0600070205080204" pitchFamily="50" charset="-128"/>
              </a:rPr>
              <a:t>社会福祉法人美瑛慈光会　　理事長　安倍　信一</a:t>
            </a:r>
            <a:endParaRPr lang="en-US" altLang="ja-JP" sz="1150" kern="0" dirty="0" smtClean="0">
              <a:latin typeface="ＭＳ Ｐゴシック" panose="020B0600070205080204" pitchFamily="50" charset="-128"/>
              <a:ea typeface="ＭＳ Ｐゴシック" panose="020B0600070205080204" pitchFamily="50" charset="-128"/>
            </a:endParaRPr>
          </a:p>
          <a:p>
            <a:pPr algn="just">
              <a:lnSpc>
                <a:spcPts val="2000"/>
              </a:lnSpc>
            </a:pPr>
            <a:r>
              <a:rPr lang="ja-JP" altLang="en-US" sz="1150" kern="0" dirty="0">
                <a:latin typeface="ＭＳ Ｐゴシック" panose="020B0600070205080204" pitchFamily="50" charset="-128"/>
                <a:ea typeface="ＭＳ Ｐゴシック" panose="020B0600070205080204" pitchFamily="50" charset="-128"/>
              </a:rPr>
              <a:t>社会福祉</a:t>
            </a:r>
            <a:r>
              <a:rPr lang="ja-JP" altLang="en-US" sz="1150" kern="0" dirty="0" smtClean="0">
                <a:latin typeface="ＭＳ Ｐゴシック" panose="020B0600070205080204" pitchFamily="50" charset="-128"/>
                <a:ea typeface="ＭＳ Ｐゴシック" panose="020B0600070205080204" pitchFamily="50" charset="-128"/>
              </a:rPr>
              <a:t>法人ノテ福祉会</a:t>
            </a:r>
            <a:r>
              <a:rPr lang="ja-JP" altLang="en-US" sz="1150" kern="0" dirty="0">
                <a:latin typeface="ＭＳ Ｐゴシック" panose="020B0600070205080204" pitchFamily="50" charset="-128"/>
                <a:ea typeface="ＭＳ Ｐゴシック" panose="020B0600070205080204" pitchFamily="50" charset="-128"/>
              </a:rPr>
              <a:t> </a:t>
            </a:r>
            <a:r>
              <a:rPr lang="ja-JP" altLang="en-US" sz="1150" kern="0" dirty="0" smtClean="0">
                <a:latin typeface="ＭＳ Ｐゴシック" panose="020B0600070205080204" pitchFamily="50" charset="-128"/>
                <a:ea typeface="ＭＳ Ｐゴシック" panose="020B0600070205080204" pitchFamily="50" charset="-128"/>
              </a:rPr>
              <a:t>     理事・執行役員　板垣　貴宏</a:t>
            </a:r>
            <a:endParaRPr lang="en-US" altLang="ja-JP" sz="1150" kern="0" dirty="0" smtClean="0">
              <a:latin typeface="ＭＳ Ｐゴシック" panose="020B0600070205080204" pitchFamily="50" charset="-128"/>
              <a:ea typeface="ＭＳ Ｐゴシック" panose="020B0600070205080204" pitchFamily="50" charset="-128"/>
            </a:endParaRPr>
          </a:p>
        </p:txBody>
      </p:sp>
      <p:sp>
        <p:nvSpPr>
          <p:cNvPr id="40" name="正方形/長方形 39"/>
          <p:cNvSpPr/>
          <p:nvPr/>
        </p:nvSpPr>
        <p:spPr>
          <a:xfrm>
            <a:off x="768730" y="8260671"/>
            <a:ext cx="6278246" cy="630942"/>
          </a:xfrm>
          <a:prstGeom prst="rect">
            <a:avLst/>
          </a:prstGeom>
        </p:spPr>
        <p:txBody>
          <a:bodyPr wrap="square">
            <a:spAutoFit/>
          </a:bodyPr>
          <a:lstStyle/>
          <a:p>
            <a:pPr algn="just">
              <a:lnSpc>
                <a:spcPts val="1400"/>
              </a:lnSpc>
            </a:pPr>
            <a:r>
              <a:rPr lang="en-US" altLang="ja-JP" sz="1100" b="1" dirty="0">
                <a:solidFill>
                  <a:schemeClr val="accent2"/>
                </a:solidFill>
                <a:latin typeface="ＭＳ Ｐゴシック" panose="020B0600070205080204" pitchFamily="50" charset="-128"/>
                <a:ea typeface="ＭＳ Ｐゴシック" panose="020B0600070205080204" pitchFamily="50" charset="-128"/>
              </a:rPr>
              <a:t>※</a:t>
            </a:r>
            <a:r>
              <a:rPr lang="ja-JP" altLang="en-US" sz="1100" b="1" dirty="0">
                <a:solidFill>
                  <a:schemeClr val="accent2"/>
                </a:solidFill>
                <a:latin typeface="ＭＳ Ｐゴシック" panose="020B0600070205080204" pitchFamily="50" charset="-128"/>
                <a:ea typeface="ＭＳ Ｐゴシック" panose="020B0600070205080204" pitchFamily="50" charset="-128"/>
              </a:rPr>
              <a:t>両サービス運営実績のある、社会福祉法人ノテ福祉会および社会福祉法人美瑛慈光会における事業所にて、研修を受けることも可能です。ご相談ください。</a:t>
            </a:r>
          </a:p>
          <a:p>
            <a:pPr algn="just">
              <a:lnSpc>
                <a:spcPts val="1400"/>
              </a:lnSpc>
            </a:pPr>
            <a:r>
              <a:rPr lang="en-US" altLang="ja-JP" sz="1100" b="1" dirty="0">
                <a:solidFill>
                  <a:schemeClr val="accent2"/>
                </a:solidFill>
                <a:latin typeface="ＭＳ Ｐゴシック" panose="020B0600070205080204" pitchFamily="50" charset="-128"/>
                <a:ea typeface="ＭＳ Ｐゴシック" panose="020B0600070205080204" pitchFamily="50" charset="-128"/>
              </a:rPr>
              <a:t>※</a:t>
            </a:r>
            <a:r>
              <a:rPr lang="ja-JP" altLang="en-US" sz="1100" b="1" dirty="0">
                <a:solidFill>
                  <a:schemeClr val="accent2"/>
                </a:solidFill>
                <a:latin typeface="ＭＳ Ｐゴシック" panose="020B0600070205080204" pitchFamily="50" charset="-128"/>
                <a:ea typeface="ＭＳ Ｐゴシック" panose="020B0600070205080204" pitchFamily="50" charset="-128"/>
              </a:rPr>
              <a:t>派遣終了後</a:t>
            </a:r>
            <a:r>
              <a:rPr lang="ja-JP" altLang="en-US" sz="1100" b="1" dirty="0" smtClean="0">
                <a:solidFill>
                  <a:schemeClr val="accent2"/>
                </a:solidFill>
                <a:latin typeface="ＭＳ Ｐゴシック" panose="020B0600070205080204" pitchFamily="50" charset="-128"/>
                <a:ea typeface="ＭＳ Ｐゴシック" panose="020B0600070205080204" pitchFamily="50" charset="-128"/>
              </a:rPr>
              <a:t>、アンケート</a:t>
            </a:r>
            <a:r>
              <a:rPr lang="ja-JP" altLang="en-US" sz="1100" b="1" dirty="0">
                <a:solidFill>
                  <a:schemeClr val="accent2"/>
                </a:solidFill>
                <a:latin typeface="ＭＳ Ｐゴシック" panose="020B0600070205080204" pitchFamily="50" charset="-128"/>
                <a:ea typeface="ＭＳ Ｐゴシック" panose="020B0600070205080204" pitchFamily="50" charset="-128"/>
              </a:rPr>
              <a:t>等のご提出にご協力いただくことがございますのであらかじめご了承ください。 </a:t>
            </a:r>
          </a:p>
        </p:txBody>
      </p:sp>
      <p:sp>
        <p:nvSpPr>
          <p:cNvPr id="42" name="正方形/長方形 41"/>
          <p:cNvSpPr/>
          <p:nvPr/>
        </p:nvSpPr>
        <p:spPr>
          <a:xfrm>
            <a:off x="1747008" y="7626198"/>
            <a:ext cx="5441732" cy="605294"/>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ea typeface="ＭＳ Ｐゴシック" panose="020B0600070205080204" pitchFamily="50" charset="-128"/>
              </a:rPr>
              <a:t>小規模多機能型居宅介護、</a:t>
            </a:r>
            <a:r>
              <a:rPr lang="ja-JP" altLang="en-US" sz="1150" dirty="0">
                <a:latin typeface="ＭＳ Ｐゴシック" panose="020B0600070205080204" pitchFamily="50" charset="-128"/>
                <a:ea typeface="ＭＳ Ｐゴシック" panose="020B0600070205080204" pitchFamily="50" charset="-128"/>
              </a:rPr>
              <a:t>定期巡回・随時対応型訪問介護</a:t>
            </a:r>
            <a:r>
              <a:rPr lang="ja-JP" altLang="en-US" sz="1150" dirty="0" smtClean="0">
                <a:latin typeface="ＭＳ Ｐゴシック" panose="020B0600070205080204" pitchFamily="50" charset="-128"/>
                <a:ea typeface="ＭＳ Ｐゴシック" panose="020B0600070205080204" pitchFamily="50" charset="-128"/>
              </a:rPr>
              <a:t>看護の事業所の開設を検討、または開設して間もない事業者</a:t>
            </a:r>
            <a:endParaRPr lang="en-US" altLang="ja-JP" sz="1150" dirty="0" smtClean="0">
              <a:latin typeface="ＭＳ Ｐゴシック" panose="020B0600070205080204" pitchFamily="50" charset="-128"/>
              <a:ea typeface="ＭＳ Ｐゴシック" panose="020B0600070205080204" pitchFamily="50" charset="-128"/>
            </a:endParaRPr>
          </a:p>
        </p:txBody>
      </p:sp>
      <p:sp>
        <p:nvSpPr>
          <p:cNvPr id="26" name="フローチャート: 処理 25"/>
          <p:cNvSpPr/>
          <p:nvPr/>
        </p:nvSpPr>
        <p:spPr>
          <a:xfrm>
            <a:off x="0" y="9375112"/>
            <a:ext cx="7775575" cy="1532601"/>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22587" y="9724805"/>
            <a:ext cx="6991139" cy="1054135"/>
          </a:xfrm>
          <a:prstGeom prst="rect">
            <a:avLst/>
          </a:prstGeom>
        </p:spPr>
        <p:txBody>
          <a:bodyPr wrap="square">
            <a:spAutoFit/>
          </a:bodyPr>
          <a:lstStyle/>
          <a:p>
            <a:pPr algn="just">
              <a:lnSpc>
                <a:spcPts val="1500"/>
              </a:lnSpc>
            </a:pP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主催：北海道</a:t>
            </a:r>
            <a:endParaRPr lang="en-US" altLang="ja-JP" sz="1100" b="1"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a:solidFill>
                  <a:schemeClr val="bg1"/>
                </a:solidFill>
                <a:latin typeface="ＭＳ Ｐゴシック" panose="020B0600070205080204" pitchFamily="50" charset="-128"/>
                <a:ea typeface="ＭＳ Ｐゴシック" panose="020B0600070205080204" pitchFamily="50" charset="-128"/>
              </a:rPr>
              <a:t>委託：</a:t>
            </a:r>
            <a:r>
              <a:rPr lang="ja-JP" altLang="en-US" sz="1100" b="1" spc="-50" dirty="0">
                <a:solidFill>
                  <a:schemeClr val="bg1"/>
                </a:solidFill>
                <a:latin typeface="ＭＳ Ｐゴシック" panose="020B0600070205080204" pitchFamily="50" charset="-128"/>
                <a:ea typeface="ＭＳ Ｐゴシック" panose="020B0600070205080204" pitchFamily="50" charset="-128"/>
              </a:rPr>
              <a:t>平成</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３</a:t>
            </a:r>
            <a:r>
              <a:rPr lang="en-US" altLang="ja-JP" sz="1100" b="1" spc="-50" dirty="0" smtClean="0">
                <a:solidFill>
                  <a:schemeClr val="bg1"/>
                </a:solidFill>
                <a:latin typeface="ＭＳ Ｐゴシック" panose="020B0600070205080204" pitchFamily="50" charset="-128"/>
                <a:ea typeface="ＭＳ Ｐゴシック" panose="020B0600070205080204" pitchFamily="50" charset="-128"/>
              </a:rPr>
              <a:t>1</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年度</a:t>
            </a:r>
            <a:r>
              <a:rPr lang="ja-JP" altLang="en-US" sz="1100" b="1" spc="-50" dirty="0">
                <a:solidFill>
                  <a:schemeClr val="bg1"/>
                </a:solidFill>
                <a:latin typeface="ＭＳ Ｐゴシック" panose="020B0600070205080204" pitchFamily="50" charset="-128"/>
                <a:ea typeface="ＭＳ Ｐゴシック" panose="020B0600070205080204" pitchFamily="50" charset="-128"/>
              </a:rPr>
              <a:t>在宅生活の限界点を引き上げる介護サービス普及事業委託業務受託</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コンソーシアム</a:t>
            </a:r>
            <a:endParaRPr lang="en-US" altLang="ja-JP" sz="1100" b="1" spc="-50"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a:solidFill>
                  <a:schemeClr val="bg1"/>
                </a:solidFill>
                <a:latin typeface="ＭＳ Ｐゴシック" panose="020B0600070205080204" pitchFamily="50" charset="-128"/>
                <a:ea typeface="ＭＳ Ｐゴシック" panose="020B0600070205080204" pitchFamily="50" charset="-128"/>
              </a:rPr>
              <a:t>代表者　一般財団法人 つしま医療福祉研究</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財団</a:t>
            </a:r>
            <a:endParaRPr lang="en-US" altLang="ja-JP" sz="1100" b="1"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062-0022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札幌市豊平区月寒西</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条</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5</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丁目</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1-2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zh-TW" altLang="en-US" sz="1100" b="1" dirty="0" smtClean="0">
                <a:solidFill>
                  <a:schemeClr val="bg1"/>
                </a:solidFill>
                <a:latin typeface="ＭＳ Ｐゴシック" panose="020B0600070205080204" pitchFamily="50" charset="-128"/>
                <a:ea typeface="ＭＳ Ｐゴシック" panose="020B0600070205080204" pitchFamily="50" charset="-128"/>
              </a:rPr>
              <a:t>電話</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011-855-8244</a:t>
            </a:r>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zh-TW" sz="1100" b="1" dirty="0" smtClean="0">
                <a:solidFill>
                  <a:schemeClr val="bg1"/>
                </a:solidFill>
                <a:latin typeface="ＭＳ Ｐゴシック" panose="020B0600070205080204" pitchFamily="50" charset="-128"/>
                <a:ea typeface="ＭＳ Ｐゴシック" panose="020B0600070205080204" pitchFamily="50" charset="-128"/>
              </a:rPr>
              <a:t>FAX</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011-855-8288</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p>
          <a:p>
            <a:pPr algn="just">
              <a:lnSpc>
                <a:spcPts val="1500"/>
              </a:lnSpc>
            </a:pPr>
            <a:r>
              <a:rPr lang="en-US" altLang="zh-TW" sz="1100" b="1" dirty="0">
                <a:solidFill>
                  <a:schemeClr val="bg1"/>
                </a:solidFill>
                <a:latin typeface="ＭＳ Ｐゴシック" panose="020B0600070205080204" pitchFamily="50" charset="-128"/>
                <a:ea typeface="ＭＳ Ｐゴシック" panose="020B0600070205080204" pitchFamily="50" charset="-128"/>
              </a:rPr>
              <a:t>E-mail</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r>
              <a:rPr lang="en-US" altLang="zh-TW" sz="1100" b="1" dirty="0">
                <a:solidFill>
                  <a:schemeClr val="bg1"/>
                </a:solidFill>
                <a:latin typeface="ＭＳ Ｐゴシック" panose="020B0600070205080204" pitchFamily="50" charset="-128"/>
                <a:ea typeface="ＭＳ Ｐゴシック" panose="020B0600070205080204" pitchFamily="50" charset="-128"/>
              </a:rPr>
              <a:t>info@tsushima-zaidan.org</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r>
              <a:rPr lang="zh-TW" altLang="en-US" sz="1400" b="1" dirty="0">
                <a:solidFill>
                  <a:schemeClr val="bg1"/>
                </a:solidFill>
                <a:latin typeface="ＭＳ Ｐゴシック" panose="020B0600070205080204" pitchFamily="50" charset="-128"/>
                <a:ea typeface="ＭＳ Ｐゴシック" panose="020B0600070205080204" pitchFamily="50" charset="-128"/>
              </a:rPr>
              <a:t>ＨＰ　</a:t>
            </a:r>
            <a:r>
              <a:rPr lang="en-US" altLang="zh-TW" sz="1400" b="1" dirty="0">
                <a:solidFill>
                  <a:schemeClr val="bg1"/>
                </a:solidFill>
                <a:latin typeface="ＭＳ Ｐゴシック" panose="020B0600070205080204" pitchFamily="50" charset="-128"/>
                <a:ea typeface="ＭＳ Ｐゴシック" panose="020B0600070205080204" pitchFamily="50" charset="-128"/>
              </a:rPr>
              <a:t>http://tsushima-zaidan.org</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44" name="フローチャート: 処理 43"/>
          <p:cNvSpPr/>
          <p:nvPr/>
        </p:nvSpPr>
        <p:spPr>
          <a:xfrm>
            <a:off x="0" y="9375112"/>
            <a:ext cx="1889090" cy="280416"/>
          </a:xfrm>
          <a:prstGeom prst="flowChartProcess">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お問合わせ・お申込み</a:t>
            </a:r>
            <a:endPar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p:txBody>
      </p:sp>
      <p:pic>
        <p:nvPicPr>
          <p:cNvPr id="46" name="図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96256" y="10018207"/>
            <a:ext cx="684381" cy="684381"/>
          </a:xfrm>
          <a:prstGeom prst="rect">
            <a:avLst/>
          </a:prstGeom>
        </p:spPr>
      </p:pic>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3380" y="4785011"/>
            <a:ext cx="911664" cy="802792"/>
          </a:xfrm>
          <a:prstGeom prst="rect">
            <a:avLst/>
          </a:prstGeom>
        </p:spPr>
      </p:pic>
      <p:pic>
        <p:nvPicPr>
          <p:cNvPr id="47" name="図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815925" y="4696709"/>
            <a:ext cx="1180848" cy="1283532"/>
          </a:xfrm>
          <a:prstGeom prst="rect">
            <a:avLst/>
          </a:prstGeom>
        </p:spPr>
      </p:pic>
      <p:sp>
        <p:nvSpPr>
          <p:cNvPr id="49" name="フローチャート: 処理 48"/>
          <p:cNvSpPr/>
          <p:nvPr/>
        </p:nvSpPr>
        <p:spPr>
          <a:xfrm>
            <a:off x="860869" y="7045182"/>
            <a:ext cx="883195" cy="280416"/>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HGP創英角ｺﾞｼｯｸUB" panose="020B0900000000000000" pitchFamily="50" charset="-128"/>
                <a:ea typeface="HGP創英角ｺﾞｼｯｸUB" panose="020B0900000000000000" pitchFamily="50" charset="-128"/>
              </a:rPr>
              <a:t>申込方法</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50" name="正方形/長方形 49"/>
          <p:cNvSpPr/>
          <p:nvPr/>
        </p:nvSpPr>
        <p:spPr>
          <a:xfrm>
            <a:off x="1747007" y="7013205"/>
            <a:ext cx="5441733" cy="605294"/>
          </a:xfrm>
          <a:prstGeom prst="rect">
            <a:avLst/>
          </a:prstGeom>
        </p:spPr>
        <p:txBody>
          <a:bodyPr wrap="square">
            <a:spAutoFit/>
          </a:bodyPr>
          <a:lstStyle/>
          <a:p>
            <a:pPr algn="just">
              <a:lnSpc>
                <a:spcPts val="2000"/>
              </a:lnSpc>
            </a:pPr>
            <a:r>
              <a:rPr lang="ja-JP" altLang="en-US" sz="1150" dirty="0" smtClean="0">
                <a:latin typeface="ＭＳ Ｐゴシック" panose="020B0600070205080204" pitchFamily="50" charset="-128"/>
              </a:rPr>
              <a:t>ホームページより申し込み</a:t>
            </a:r>
            <a:r>
              <a:rPr lang="ja-JP" altLang="en-US" sz="1150" dirty="0">
                <a:latin typeface="ＭＳ Ｐゴシック" panose="020B0600070205080204" pitchFamily="50" charset="-128"/>
              </a:rPr>
              <a:t>フォームを送信頂くか、別紙</a:t>
            </a:r>
            <a:r>
              <a:rPr lang="ja-JP" altLang="en-US" sz="1150" dirty="0" smtClean="0">
                <a:latin typeface="ＭＳ Ｐゴシック" panose="020B0600070205080204" pitchFamily="50" charset="-128"/>
              </a:rPr>
              <a:t>参加申込書</a:t>
            </a:r>
            <a:r>
              <a:rPr lang="ja-JP" altLang="en-US" sz="1150" dirty="0">
                <a:latin typeface="ＭＳ Ｐゴシック" panose="020B0600070205080204" pitchFamily="50" charset="-128"/>
              </a:rPr>
              <a:t>に必要事項を記入のうえＦＡＸまた</a:t>
            </a:r>
            <a:r>
              <a:rPr lang="ja-JP" altLang="en-US" sz="1150" dirty="0" smtClean="0">
                <a:latin typeface="ＭＳ Ｐゴシック" panose="020B0600070205080204" pitchFamily="50" charset="-128"/>
              </a:rPr>
              <a:t>は郵送</a:t>
            </a:r>
            <a:r>
              <a:rPr lang="ja-JP" altLang="en-US" sz="1150" dirty="0">
                <a:latin typeface="ＭＳ Ｐゴシック" panose="020B0600070205080204" pitchFamily="50" charset="-128"/>
              </a:rPr>
              <a:t>、電子メールでお申し込みください。</a:t>
            </a:r>
          </a:p>
        </p:txBody>
      </p:sp>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