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1" r:id="rId5"/>
  </p:sldMasterIdLst>
  <p:notesMasterIdLst>
    <p:notesMasterId r:id="rId9"/>
  </p:notesMasterIdLst>
  <p:handoutMasterIdLst>
    <p:handoutMasterId r:id="rId10"/>
  </p:handoutMasterIdLst>
  <p:sldIdLst>
    <p:sldId id="893" r:id="rId6"/>
    <p:sldId id="894" r:id="rId7"/>
    <p:sldId id="895"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00"/>
    <a:srgbClr val="CC00FF"/>
    <a:srgbClr val="FFCC99"/>
    <a:srgbClr val="0000FF"/>
    <a:srgbClr val="3150B5"/>
    <a:srgbClr val="99FF66"/>
    <a:srgbClr val="FF99CC"/>
    <a:srgbClr val="FF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95324" autoAdjust="0"/>
  </p:normalViewPr>
  <p:slideViewPr>
    <p:cSldViewPr>
      <p:cViewPr>
        <p:scale>
          <a:sx n="66" d="100"/>
          <a:sy n="66" d="100"/>
        </p:scale>
        <p:origin x="-1188" y="-13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324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74FD7EAD-A9E0-437F-9A8B-4527C7B54FDA}" type="datetimeFigureOut">
              <a:rPr lang="ja-JP" altLang="en-US"/>
              <a:pPr>
                <a:defRPr/>
              </a:pPr>
              <a:t>2016/1/15</a:t>
            </a:fld>
            <a:endParaRPr lang="ja-JP" altLang="en-US"/>
          </a:p>
        </p:txBody>
      </p:sp>
      <p:sp>
        <p:nvSpPr>
          <p:cNvPr id="4" name="フッター プレースホルダ 3"/>
          <p:cNvSpPr>
            <a:spLocks noGrp="1"/>
          </p:cNvSpPr>
          <p:nvPr>
            <p:ph type="ftr" sz="quarter" idx="2"/>
          </p:nvPr>
        </p:nvSpPr>
        <p:spPr>
          <a:xfrm>
            <a:off x="2" y="9440867"/>
            <a:ext cx="2949575" cy="496887"/>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7"/>
            <a:ext cx="2949575" cy="496887"/>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3A1A4A7D-ECC4-4648-A2AA-BDE810D14E43}" type="slidenum">
              <a:rPr lang="ja-JP" altLang="en-US"/>
              <a:pPr>
                <a:defRPr/>
              </a:pPr>
              <a:t>‹#›</a:t>
            </a:fld>
            <a:endParaRPr lang="ja-JP" altLang="en-US"/>
          </a:p>
        </p:txBody>
      </p:sp>
    </p:spTree>
    <p:extLst>
      <p:ext uri="{BB962C8B-B14F-4D97-AF65-F5344CB8AC3E}">
        <p14:creationId xmlns:p14="http://schemas.microsoft.com/office/powerpoint/2010/main" val="904176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2EAD44A3-5CE5-4B39-8879-97CD28537ED2}" type="datetimeFigureOut">
              <a:rPr lang="ja-JP" altLang="en-US"/>
              <a:pPr>
                <a:defRPr/>
              </a:pPr>
              <a:t>2016/1/15</a:t>
            </a:fld>
            <a:endParaRPr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7"/>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7"/>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E7CE144F-7399-4022-A110-3C3B15F5E4CB}" type="slidenum">
              <a:rPr lang="ja-JP" altLang="en-US"/>
              <a:pPr>
                <a:defRPr/>
              </a:pPr>
              <a:t>‹#›</a:t>
            </a:fld>
            <a:endParaRPr lang="ja-JP" altLang="en-US"/>
          </a:p>
        </p:txBody>
      </p:sp>
    </p:spTree>
    <p:extLst>
      <p:ext uri="{BB962C8B-B14F-4D97-AF65-F5344CB8AC3E}">
        <p14:creationId xmlns:p14="http://schemas.microsoft.com/office/powerpoint/2010/main" val="3071134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ー 1"/>
          <p:cNvSpPr>
            <a:spLocks noGrp="1" noRot="1" noChangeAspect="1" noTextEdit="1"/>
          </p:cNvSpPr>
          <p:nvPr>
            <p:ph type="sldImg"/>
          </p:nvPr>
        </p:nvSpPr>
        <p:spPr>
          <a:xfrm>
            <a:off x="920750" y="746125"/>
            <a:ext cx="4967288" cy="3725863"/>
          </a:xfrm>
          <a:ln/>
        </p:spPr>
      </p:sp>
      <p:sp>
        <p:nvSpPr>
          <p:cNvPr id="61443"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61444" name="スライド番号プレースホルダー 3"/>
          <p:cNvSpPr>
            <a:spLocks noGrp="1"/>
          </p:cNvSpPr>
          <p:nvPr>
            <p:ph type="sldNum" sz="quarter" idx="5"/>
          </p:nvPr>
        </p:nvSpPr>
        <p:spPr>
          <a:noFill/>
        </p:spPr>
        <p:txBody>
          <a:bodyPr/>
          <a:lstStyle>
            <a:lvl1pPr defTabSz="917496" eaLnBrk="0" hangingPunct="0">
              <a:defRPr kumimoji="1">
                <a:solidFill>
                  <a:schemeClr val="tx1"/>
                </a:solidFill>
                <a:latin typeface="Arial" pitchFamily="34" charset="0"/>
                <a:ea typeface="ＭＳ Ｐゴシック" pitchFamily="50" charset="-128"/>
              </a:defRPr>
            </a:lvl1pPr>
            <a:lvl2pPr marL="742885" indent="-285725" defTabSz="917496" eaLnBrk="0" hangingPunct="0">
              <a:defRPr kumimoji="1">
                <a:solidFill>
                  <a:schemeClr val="tx1"/>
                </a:solidFill>
                <a:latin typeface="Arial" pitchFamily="34" charset="0"/>
                <a:ea typeface="ＭＳ Ｐゴシック" pitchFamily="50" charset="-128"/>
              </a:defRPr>
            </a:lvl2pPr>
            <a:lvl3pPr marL="1142901" indent="-228580" defTabSz="917496" eaLnBrk="0" hangingPunct="0">
              <a:defRPr kumimoji="1">
                <a:solidFill>
                  <a:schemeClr val="tx1"/>
                </a:solidFill>
                <a:latin typeface="Arial" pitchFamily="34" charset="0"/>
                <a:ea typeface="ＭＳ Ｐゴシック" pitchFamily="50" charset="-128"/>
              </a:defRPr>
            </a:lvl3pPr>
            <a:lvl4pPr marL="1600062" indent="-228580" defTabSz="917496" eaLnBrk="0" hangingPunct="0">
              <a:defRPr kumimoji="1">
                <a:solidFill>
                  <a:schemeClr val="tx1"/>
                </a:solidFill>
                <a:latin typeface="Arial" pitchFamily="34" charset="0"/>
                <a:ea typeface="ＭＳ Ｐゴシック" pitchFamily="50" charset="-128"/>
              </a:defRPr>
            </a:lvl4pPr>
            <a:lvl5pPr marL="2057222" indent="-228580" defTabSz="917496" eaLnBrk="0" hangingPunct="0">
              <a:defRPr kumimoji="1">
                <a:solidFill>
                  <a:schemeClr val="tx1"/>
                </a:solidFill>
                <a:latin typeface="Arial" pitchFamily="34" charset="0"/>
                <a:ea typeface="ＭＳ Ｐゴシック" pitchFamily="50" charset="-128"/>
              </a:defRPr>
            </a:lvl5pPr>
            <a:lvl6pPr marL="2514382" indent="-228580" defTabSz="917496"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543" indent="-228580" defTabSz="917496"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703" indent="-228580" defTabSz="917496"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864" indent="-228580" defTabSz="917496"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81E0A0F7-A82F-4B04-AA1F-7B7461AA21A9}" type="slidenum">
              <a:rPr lang="ja-JP" altLang="en-US" smtClean="0">
                <a:solidFill>
                  <a:prstClr val="black"/>
                </a:solidFill>
              </a:rPr>
              <a:pPr eaLnBrk="1" hangingPunct="1"/>
              <a:t>1</a:t>
            </a:fld>
            <a:endParaRPr lang="ja-JP" alt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xfrm>
            <a:off x="920750" y="746125"/>
            <a:ext cx="4965700" cy="3725863"/>
          </a:xfrm>
          <a:noFill/>
          <a:ln>
            <a:solidFill>
              <a:srgbClr val="000000"/>
            </a:solidFill>
            <a:miter lim="800000"/>
            <a:headEnd/>
            <a:tailEnd/>
          </a:ln>
        </p:spPr>
      </p:sp>
      <p:sp>
        <p:nvSpPr>
          <p:cNvPr id="31746" name="ノート プレースホルダー 2"/>
          <p:cNvSpPr>
            <a:spLocks noGrp="1"/>
          </p:cNvSpPr>
          <p:nvPr>
            <p:ph type="body" idx="1"/>
          </p:nvPr>
        </p:nvSpPr>
        <p:spPr/>
        <p:txBody>
          <a:bodyPr/>
          <a:lstStyle/>
          <a:p>
            <a:endParaRPr lang="ja-JP" altLang="en-US" dirty="0" smtClean="0"/>
          </a:p>
        </p:txBody>
      </p:sp>
      <p:sp>
        <p:nvSpPr>
          <p:cNvPr id="31747" name="スライド番号プレースホルダー 3"/>
          <p:cNvSpPr>
            <a:spLocks noGrp="1"/>
          </p:cNvSpPr>
          <p:nvPr>
            <p:ph type="sldNum" sz="quarter" idx="5"/>
          </p:nvPr>
        </p:nvSpPr>
        <p:spPr>
          <a:noFill/>
        </p:spPr>
        <p:txBody>
          <a:bodyPr/>
          <a:lstStyle/>
          <a:p>
            <a:fld id="{ABC3862C-E1B1-4AB6-BE94-9E9150BF79FE}" type="slidenum">
              <a:rPr lang="ja-JP" altLang="en-US">
                <a:solidFill>
                  <a:prstClr val="black"/>
                </a:solidFill>
              </a:rPr>
              <a:pPr/>
              <a:t>2</a:t>
            </a:fld>
            <a:endParaRPr lang="en-US" altLang="ja-JP">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53C9D18-06FA-4BE4-8DF1-D91476EA935E}" type="datetime1">
              <a:rPr lang="ja-JP" altLang="en-US" smtClean="0"/>
              <a:t>2016/1/15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B869D5C-CA32-4FDF-9C37-7D7548C3F005}"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7649CB6-A264-4026-A528-E1CC99E983A3}" type="datetime1">
              <a:rPr lang="ja-JP" altLang="en-US" smtClean="0"/>
              <a:t>2016/1/15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9145C93-D0E5-4ABA-BFF6-C9C01880C77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927C3B3-D42F-47DD-A810-A9D102BA7ADB}" type="datetime1">
              <a:rPr lang="ja-JP" altLang="en-US" smtClean="0"/>
              <a:t>2016/1/15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376940E-96CC-4CFA-8858-A6EBD4B99AC1}"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59499D9-1981-4E53-BD1C-E4DCC321D964}"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132437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0F76CA-953D-421F-921D-1BE535D83064}"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0175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A121039-DE3E-43A4-8946-717967E5BC4D}"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1414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600204"/>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9C0298-330A-4B30-AA66-53FCC79A3B76}"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0829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4638"/>
            <a:ext cx="82296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0B30D8-9840-4FA8-9A6D-6D2781C5080D}"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5535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280FE39-2A88-4C96-AFAE-B3B031941B59}"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9480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900548-3846-4581-9EDA-9C491F946613}"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85668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74C796-A0CD-4223-ABBC-8D786116F188}"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025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C126285-616E-4AA5-A5A8-20E01993F390}" type="datetime1">
              <a:rPr lang="ja-JP" altLang="en-US" smtClean="0"/>
              <a:t>2016/1/15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3EE8013-0A7F-44B1-A608-91220713AF09}"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1FB789-8CC3-437B-ACE4-9162F6E73C9B}"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2778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4B20A9-FD60-4507-94B3-D801D82DD766}"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6796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1" y="274642"/>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4EC1F4-98E6-4ED2-BC8A-83CA6B5C9664}" type="datetime1">
              <a:rPr lang="ja-JP" altLang="en-US" smtClean="0">
                <a:solidFill>
                  <a:prstClr val="black">
                    <a:tint val="75000"/>
                  </a:prstClr>
                </a:solidFill>
              </a:rPr>
              <a:pPr/>
              <a:t>2016/1/15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EE194C3-A416-429B-9002-4D6CE796E23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67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0F6A0A0-0513-41FA-873D-76C03B616BCB}" type="datetime1">
              <a:rPr lang="ja-JP" altLang="en-US" smtClean="0"/>
              <a:t>2016/1/15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8B0135A-488D-4482-8C2C-C2F181C7FA7B}"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CB711A13-BFC1-453A-B468-53336445B3B9}" type="datetime1">
              <a:rPr lang="ja-JP" altLang="en-US" smtClean="0"/>
              <a:t>2016/1/15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F4BF24B-81ED-44A6-81DA-875242A49C3A}"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5C32EA2-B64F-43FC-815A-B26ECD909D93}" type="datetime1">
              <a:rPr lang="ja-JP" altLang="en-US" smtClean="0"/>
              <a:t>2016/1/15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1CD9165-28DB-4414-A29F-752E98E7012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784BC50E-63BB-48B8-BC17-2BB8DD918951}" type="datetime1">
              <a:rPr lang="ja-JP" altLang="en-US" smtClean="0"/>
              <a:t>2016/1/15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50333409-8A4B-4FB9-B2DF-56960F437F3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57F2057-75C5-4F51-ACFA-DCC371B3363A}" type="datetime1">
              <a:rPr lang="ja-JP" altLang="en-US" smtClean="0"/>
              <a:t>2016/1/15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DA8C6B2-1B4C-4A16-AEDE-8A0F92AD363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E38227C-184C-4CAA-9B36-6B90FA0B6936}" type="datetime1">
              <a:rPr lang="ja-JP" altLang="en-US" smtClean="0"/>
              <a:t>2016/1/15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6ECE55-C19D-48E0-ADA9-DCA1B0DFC0FF}"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2357B34-A992-4877-BC9D-104E68D2618A}" type="datetime1">
              <a:rPr lang="ja-JP" altLang="en-US" smtClean="0"/>
              <a:t>2016/1/15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5A0E543-1EB0-4B78-A80E-584FDF3BFB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A90251B-DF13-416A-A85A-EA8C00CFFBF5}" type="datetime1">
              <a:rPr lang="ja-JP" altLang="en-US" smtClean="0"/>
              <a:t>2016/1/15</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642F077-4320-4712-B120-A241E99A191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B211A21-9D26-481E-8A7F-41086DE65B4B}" type="datetime1">
              <a:rPr lang="ja-JP" altLang="en-US" smtClean="0">
                <a:solidFill>
                  <a:prstClr val="black">
                    <a:tint val="75000"/>
                  </a:prstClr>
                </a:solidFill>
                <a:latin typeface="Calibri"/>
                <a:ea typeface="ＭＳ Ｐゴシック"/>
              </a:rPr>
              <a:pPr fontAlgn="auto">
                <a:spcBef>
                  <a:spcPts val="0"/>
                </a:spcBef>
                <a:spcAft>
                  <a:spcPts val="0"/>
                </a:spcAft>
              </a:pPr>
              <a:t>2016/1/15</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1"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EE194C3-A416-429B-9002-4D6CE796E23B}"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3005919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8" descr="http://www.illust365.net/zakka/gif/z-0038.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1640" y="2706939"/>
            <a:ext cx="288000" cy="288000"/>
          </a:xfrm>
          <a:prstGeom prst="rect">
            <a:avLst/>
          </a:prstGeom>
          <a:noFill/>
          <a:extLst>
            <a:ext uri="{909E8E84-426E-40DD-AFC4-6F175D3DCCD1}">
              <a14:hiddenFill xmlns:a14="http://schemas.microsoft.com/office/drawing/2010/main">
                <a:solidFill>
                  <a:srgbClr val="FFFFFF"/>
                </a:solidFill>
              </a14:hiddenFill>
            </a:ext>
          </a:extLst>
        </p:spPr>
      </p:pic>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6" y="-795523"/>
            <a:ext cx="2143125" cy="2143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ja-JP" altLang="en-US">
              <a:solidFill>
                <a:prstClr val="black"/>
              </a:solidFill>
              <a:latin typeface="Calibri"/>
              <a:ea typeface="ＭＳ Ｐゴシック"/>
            </a:endParaRPr>
          </a:p>
        </p:txBody>
      </p:sp>
      <p:sp>
        <p:nvSpPr>
          <p:cNvPr id="32" name="額縁 31"/>
          <p:cNvSpPr/>
          <p:nvPr/>
        </p:nvSpPr>
        <p:spPr>
          <a:xfrm>
            <a:off x="0" y="8664"/>
            <a:ext cx="9144000" cy="396000"/>
          </a:xfrm>
          <a:prstGeom prst="bevel">
            <a:avLst>
              <a:gd name="adj" fmla="val 9932"/>
            </a:avLst>
          </a:prstGeom>
          <a:ln w="6350"/>
        </p:spPr>
        <p:style>
          <a:lnRef idx="1">
            <a:schemeClr val="accent1"/>
          </a:lnRef>
          <a:fillRef idx="2">
            <a:schemeClr val="accent1"/>
          </a:fillRef>
          <a:effectRef idx="1">
            <a:schemeClr val="accent1"/>
          </a:effectRef>
          <a:fontRef idx="minor">
            <a:schemeClr val="dk1"/>
          </a:fontRef>
        </p:style>
        <p:txBody>
          <a:bodyPr rtlCol="0" anchor="ctr"/>
          <a:lstStyle/>
          <a:p>
            <a:pPr algn="ctr" fontAlgn="auto">
              <a:spcBef>
                <a:spcPts val="0"/>
              </a:spcBef>
              <a:spcAft>
                <a:spcPts val="0"/>
              </a:spcAft>
            </a:pPr>
            <a:r>
              <a:rPr lang="ja-JP" altLang="en-US" sz="2000" b="1" dirty="0" smtClean="0">
                <a:solidFill>
                  <a:prstClr val="black"/>
                </a:solidFill>
              </a:rPr>
              <a:t>新型インフルエンザ等対策について</a:t>
            </a:r>
            <a:endParaRPr lang="ja-JP" altLang="en-US" sz="2000" b="1" dirty="0">
              <a:solidFill>
                <a:prstClr val="black"/>
              </a:solidFill>
            </a:endParaRPr>
          </a:p>
        </p:txBody>
      </p:sp>
      <p:sp>
        <p:nvSpPr>
          <p:cNvPr id="51" name="正方形/長方形 50"/>
          <p:cNvSpPr/>
          <p:nvPr/>
        </p:nvSpPr>
        <p:spPr>
          <a:xfrm>
            <a:off x="113884" y="2375661"/>
            <a:ext cx="8922613" cy="1964206"/>
          </a:xfrm>
          <a:prstGeom prst="rect">
            <a:avLst/>
          </a:prstGeom>
          <a:solidFill>
            <a:srgbClr val="FFFFCC"/>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fontAlgn="auto">
              <a:spcBef>
                <a:spcPts val="0"/>
              </a:spcBef>
              <a:spcAft>
                <a:spcPts val="0"/>
              </a:spcAft>
            </a:pPr>
            <a:r>
              <a:rPr lang="ja-JP" altLang="en-US" sz="1400" dirty="0">
                <a:solidFill>
                  <a:prstClr val="black"/>
                </a:solidFill>
                <a:latin typeface="ＭＳ Ｐゴシック"/>
              </a:rPr>
              <a:t>（１）行動計画等の作成</a:t>
            </a:r>
            <a:endParaRPr lang="en-US" altLang="ja-JP" sz="1400" dirty="0">
              <a:solidFill>
                <a:prstClr val="black"/>
              </a:solidFill>
              <a:latin typeface="ＭＳ Ｐゴシック"/>
            </a:endParaRPr>
          </a:p>
          <a:p>
            <a:pPr fontAlgn="auto">
              <a:spcBef>
                <a:spcPts val="0"/>
              </a:spcBef>
              <a:spcAft>
                <a:spcPts val="0"/>
              </a:spcAft>
            </a:pPr>
            <a:r>
              <a:rPr lang="ja-JP" altLang="en-US" sz="1300" dirty="0">
                <a:solidFill>
                  <a:prstClr val="black"/>
                </a:solidFill>
                <a:latin typeface="ＭＳ Ｐゴシック"/>
              </a:rPr>
              <a:t>　　①　国、地方公共団体の行動計画の</a:t>
            </a:r>
            <a:r>
              <a:rPr lang="ja-JP" altLang="en-US" sz="1300" dirty="0" smtClean="0">
                <a:solidFill>
                  <a:prstClr val="black"/>
                </a:solidFill>
                <a:latin typeface="ＭＳ Ｐゴシック"/>
              </a:rPr>
              <a:t>作成、物資・資材の備蓄、訓練、国民への知識の普及</a:t>
            </a:r>
            <a:endParaRPr lang="en-US" altLang="ja-JP" sz="1300" dirty="0">
              <a:solidFill>
                <a:prstClr val="black"/>
              </a:solidFill>
              <a:latin typeface="ＭＳ Ｐゴシック"/>
            </a:endParaRPr>
          </a:p>
          <a:p>
            <a:pPr fontAlgn="auto">
              <a:spcBef>
                <a:spcPts val="0"/>
              </a:spcBef>
              <a:spcAft>
                <a:spcPts val="0"/>
              </a:spcAft>
            </a:pPr>
            <a:r>
              <a:rPr lang="ja-JP" altLang="en-US" sz="1300" dirty="0">
                <a:solidFill>
                  <a:prstClr val="black"/>
                </a:solidFill>
                <a:latin typeface="ＭＳ Ｐゴシック"/>
              </a:rPr>
              <a:t>　　②　指定公共機関（医療、医薬品・医療機器の製造・販売、電力、ガス、輸送等を営む法人）の指定・業務計画の作成</a:t>
            </a:r>
            <a:endParaRPr lang="en-US" altLang="ja-JP" sz="1300" dirty="0">
              <a:solidFill>
                <a:prstClr val="black"/>
              </a:solidFill>
              <a:latin typeface="ＭＳ Ｐゴシック"/>
            </a:endParaRPr>
          </a:p>
          <a:p>
            <a:pPr fontAlgn="auto">
              <a:spcBef>
                <a:spcPts val="0"/>
              </a:spcBef>
              <a:spcAft>
                <a:spcPts val="0"/>
              </a:spcAft>
            </a:pPr>
            <a:r>
              <a:rPr lang="ja-JP" altLang="en-US" sz="1400" dirty="0" smtClean="0">
                <a:solidFill>
                  <a:prstClr val="black"/>
                </a:solidFill>
                <a:latin typeface="ＭＳ Ｐゴシック"/>
              </a:rPr>
              <a:t>（２）権利に制限</a:t>
            </a:r>
            <a:r>
              <a:rPr lang="ja-JP" altLang="en-US" sz="1400" dirty="0">
                <a:solidFill>
                  <a:prstClr val="black"/>
                </a:solidFill>
                <a:latin typeface="ＭＳ Ｐゴシック"/>
              </a:rPr>
              <a:t>が</a:t>
            </a:r>
            <a:r>
              <a:rPr lang="ja-JP" altLang="en-US" sz="1400" dirty="0" smtClean="0">
                <a:solidFill>
                  <a:prstClr val="black"/>
                </a:solidFill>
                <a:latin typeface="ＭＳ Ｐゴシック"/>
              </a:rPr>
              <a:t>加えられるときであっても、当該制限は必要最小限のものとすること</a:t>
            </a:r>
            <a:endParaRPr lang="en-US" altLang="ja-JP" sz="1400" dirty="0" smtClean="0">
              <a:solidFill>
                <a:prstClr val="black"/>
              </a:solidFill>
              <a:latin typeface="ＭＳ Ｐゴシック"/>
            </a:endParaRPr>
          </a:p>
          <a:p>
            <a:pPr fontAlgn="auto">
              <a:spcBef>
                <a:spcPts val="0"/>
              </a:spcBef>
              <a:spcAft>
                <a:spcPts val="0"/>
              </a:spcAft>
            </a:pPr>
            <a:r>
              <a:rPr lang="ja-JP" altLang="en-US" sz="1400" dirty="0" smtClean="0">
                <a:solidFill>
                  <a:prstClr val="black"/>
                </a:solidFill>
                <a:latin typeface="ＭＳ Ｐゴシック"/>
              </a:rPr>
              <a:t>（</a:t>
            </a:r>
            <a:r>
              <a:rPr lang="ja-JP" altLang="en-US" sz="1400" dirty="0">
                <a:solidFill>
                  <a:prstClr val="black"/>
                </a:solidFill>
                <a:latin typeface="ＭＳ Ｐゴシック"/>
              </a:rPr>
              <a:t>３</a:t>
            </a:r>
            <a:r>
              <a:rPr lang="ja-JP" altLang="en-US" sz="1400" dirty="0" smtClean="0">
                <a:solidFill>
                  <a:prstClr val="black"/>
                </a:solidFill>
                <a:latin typeface="ＭＳ Ｐゴシック"/>
              </a:rPr>
              <a:t>）</a:t>
            </a:r>
            <a:r>
              <a:rPr lang="ja-JP" altLang="en-US" sz="1400" dirty="0">
                <a:solidFill>
                  <a:prstClr val="black"/>
                </a:solidFill>
                <a:latin typeface="ＭＳ Ｐゴシック"/>
              </a:rPr>
              <a:t>発生時</a:t>
            </a:r>
            <a:r>
              <a:rPr lang="ja-JP" altLang="en-US" sz="1400" dirty="0" smtClean="0">
                <a:solidFill>
                  <a:prstClr val="black"/>
                </a:solidFill>
                <a:latin typeface="ＭＳ Ｐゴシック"/>
              </a:rPr>
              <a:t>に国</a:t>
            </a:r>
            <a:r>
              <a:rPr lang="ja-JP" altLang="en-US" sz="1400" dirty="0">
                <a:solidFill>
                  <a:prstClr val="black"/>
                </a:solidFill>
                <a:latin typeface="ＭＳ Ｐゴシック"/>
              </a:rPr>
              <a:t>、都道府県の対策</a:t>
            </a:r>
            <a:r>
              <a:rPr lang="ja-JP" altLang="en-US" sz="1400" dirty="0" smtClean="0">
                <a:solidFill>
                  <a:prstClr val="black"/>
                </a:solidFill>
                <a:latin typeface="ＭＳ Ｐゴシック"/>
              </a:rPr>
              <a:t>本部を設置、新型インフルエンザ等緊急事態に市町村の対策本部</a:t>
            </a:r>
            <a:r>
              <a:rPr lang="ja-JP" altLang="en-US" sz="1400" dirty="0">
                <a:solidFill>
                  <a:prstClr val="black"/>
                </a:solidFill>
                <a:latin typeface="ＭＳ Ｐゴシック"/>
              </a:rPr>
              <a:t>を</a:t>
            </a:r>
            <a:r>
              <a:rPr lang="ja-JP" altLang="en-US" sz="1400" dirty="0" smtClean="0">
                <a:solidFill>
                  <a:prstClr val="black"/>
                </a:solidFill>
                <a:latin typeface="ＭＳ Ｐゴシック"/>
              </a:rPr>
              <a:t>設置</a:t>
            </a:r>
            <a:endParaRPr lang="en-US" altLang="ja-JP" sz="1400" dirty="0" smtClean="0">
              <a:solidFill>
                <a:prstClr val="black"/>
              </a:solidFill>
              <a:latin typeface="ＭＳ Ｐゴシック"/>
            </a:endParaRPr>
          </a:p>
          <a:p>
            <a:pPr fontAlgn="auto">
              <a:spcBef>
                <a:spcPts val="0"/>
              </a:spcBef>
              <a:spcAft>
                <a:spcPts val="0"/>
              </a:spcAft>
            </a:pPr>
            <a:r>
              <a:rPr lang="ja-JP" altLang="en-US" sz="1400" dirty="0" smtClean="0">
                <a:solidFill>
                  <a:prstClr val="black"/>
                </a:solidFill>
                <a:latin typeface="ＭＳ Ｐゴシック"/>
              </a:rPr>
              <a:t>（４）</a:t>
            </a:r>
            <a:r>
              <a:rPr lang="ja-JP" altLang="en-US" sz="1400" u="sng" dirty="0" smtClean="0">
                <a:solidFill>
                  <a:srgbClr val="FF0000"/>
                </a:solidFill>
                <a:latin typeface="ＭＳ Ｐゴシック"/>
              </a:rPr>
              <a:t>発生時における特定接種（</a:t>
            </a:r>
            <a:r>
              <a:rPr lang="ja-JP" altLang="en-US" sz="1400" u="sng" dirty="0">
                <a:solidFill>
                  <a:srgbClr val="FF0000"/>
                </a:solidFill>
                <a:latin typeface="ＭＳ Ｐゴシック"/>
              </a:rPr>
              <a:t>登録</a:t>
            </a:r>
            <a:r>
              <a:rPr lang="ja-JP" altLang="en-US" sz="1400" u="sng" dirty="0" smtClean="0">
                <a:solidFill>
                  <a:srgbClr val="FF0000"/>
                </a:solidFill>
                <a:latin typeface="ＭＳ Ｐゴシック"/>
              </a:rPr>
              <a:t>事業者</a:t>
            </a:r>
            <a:r>
              <a:rPr lang="en-US" altLang="ja-JP" sz="1200" u="sng" dirty="0" smtClean="0">
                <a:solidFill>
                  <a:srgbClr val="FF0000"/>
                </a:solidFill>
                <a:latin typeface="ＭＳ Ｐゴシック"/>
              </a:rPr>
              <a:t>(※)</a:t>
            </a:r>
            <a:r>
              <a:rPr lang="ja-JP" altLang="ja-JP" sz="1400" u="sng" dirty="0" smtClean="0">
                <a:solidFill>
                  <a:srgbClr val="FF0000"/>
                </a:solidFill>
                <a:latin typeface="ＭＳ Ｐゴシック"/>
              </a:rPr>
              <a:t>の</a:t>
            </a:r>
            <a:r>
              <a:rPr lang="ja-JP" altLang="ja-JP" sz="1400" u="sng" dirty="0">
                <a:solidFill>
                  <a:srgbClr val="FF0000"/>
                </a:solidFill>
                <a:latin typeface="ＭＳ Ｐゴシック"/>
              </a:rPr>
              <a:t>従業員等に</a:t>
            </a:r>
            <a:r>
              <a:rPr lang="ja-JP" altLang="ja-JP" sz="1400" u="sng" dirty="0" smtClean="0">
                <a:solidFill>
                  <a:srgbClr val="FF0000"/>
                </a:solidFill>
                <a:latin typeface="ＭＳ Ｐゴシック"/>
              </a:rPr>
              <a:t>対する</a:t>
            </a:r>
            <a:r>
              <a:rPr lang="ja-JP" altLang="en-US" sz="1400" u="sng" dirty="0" smtClean="0">
                <a:solidFill>
                  <a:srgbClr val="FF0000"/>
                </a:solidFill>
                <a:latin typeface="ＭＳ Ｐゴシック"/>
              </a:rPr>
              <a:t>先行的予防接種）の実施</a:t>
            </a:r>
            <a:endParaRPr lang="en-US" altLang="ja-JP" sz="1400" u="sng" dirty="0" smtClean="0">
              <a:solidFill>
                <a:srgbClr val="FF0000"/>
              </a:solidFill>
              <a:latin typeface="ＭＳ Ｐゴシック"/>
            </a:endParaRPr>
          </a:p>
          <a:p>
            <a:pPr fontAlgn="auto">
              <a:lnSpc>
                <a:spcPts val="1300"/>
              </a:lnSpc>
              <a:spcBef>
                <a:spcPts val="0"/>
              </a:spcBef>
              <a:spcAft>
                <a:spcPts val="0"/>
              </a:spcAft>
            </a:pPr>
            <a:r>
              <a:rPr lang="ja-JP" altLang="en-US" sz="1200" dirty="0">
                <a:solidFill>
                  <a:srgbClr val="FF0000"/>
                </a:solidFill>
                <a:latin typeface="ＭＳ Ｐゴシック"/>
              </a:rPr>
              <a:t>　</a:t>
            </a:r>
            <a:r>
              <a:rPr lang="ja-JP" altLang="en-US" sz="1200" dirty="0" smtClean="0">
                <a:solidFill>
                  <a:srgbClr val="FF0000"/>
                </a:solidFill>
                <a:latin typeface="ＭＳ Ｐゴシック"/>
              </a:rPr>
              <a:t>　  </a:t>
            </a:r>
            <a:r>
              <a:rPr lang="ja-JP" altLang="ja-JP" sz="1200" u="sng" dirty="0" smtClean="0">
                <a:solidFill>
                  <a:srgbClr val="FF0000"/>
                </a:solidFill>
              </a:rPr>
              <a:t>※</a:t>
            </a:r>
            <a:r>
              <a:rPr lang="ja-JP" altLang="ja-JP" sz="1200" u="sng" dirty="0">
                <a:solidFill>
                  <a:srgbClr val="FF0000"/>
                </a:solidFill>
              </a:rPr>
              <a:t>医療提供業務又は国民生活・国民経済の安定に寄与する業務を行う事業者であって、厚生労働大臣の</a:t>
            </a:r>
            <a:r>
              <a:rPr lang="ja-JP" altLang="ja-JP" sz="1200" u="sng" dirty="0" smtClean="0">
                <a:solidFill>
                  <a:srgbClr val="FF0000"/>
                </a:solidFill>
              </a:rPr>
              <a:t>定めるところ</a:t>
            </a:r>
            <a:r>
              <a:rPr lang="ja-JP" altLang="ja-JP" sz="1200" u="sng" dirty="0">
                <a:solidFill>
                  <a:srgbClr val="FF0000"/>
                </a:solidFill>
              </a:rPr>
              <a:t>に</a:t>
            </a:r>
            <a:r>
              <a:rPr lang="ja-JP" altLang="ja-JP" sz="1200" u="sng" dirty="0" smtClean="0">
                <a:solidFill>
                  <a:srgbClr val="FF0000"/>
                </a:solidFill>
              </a:rPr>
              <a:t>より</a:t>
            </a:r>
            <a:endParaRPr lang="en-US" altLang="ja-JP" sz="1200" u="sng" dirty="0" smtClean="0">
              <a:solidFill>
                <a:srgbClr val="FF0000"/>
              </a:solidFill>
            </a:endParaRPr>
          </a:p>
          <a:p>
            <a:pPr fontAlgn="auto">
              <a:lnSpc>
                <a:spcPts val="1300"/>
              </a:lnSpc>
              <a:spcBef>
                <a:spcPts val="0"/>
              </a:spcBef>
              <a:spcAft>
                <a:spcPts val="0"/>
              </a:spcAft>
            </a:pPr>
            <a:r>
              <a:rPr lang="ja-JP" altLang="en-US" sz="1200" dirty="0">
                <a:solidFill>
                  <a:srgbClr val="FF0000"/>
                </a:solidFill>
              </a:rPr>
              <a:t>　</a:t>
            </a:r>
            <a:r>
              <a:rPr lang="ja-JP" altLang="en-US" sz="1200" dirty="0" smtClean="0">
                <a:solidFill>
                  <a:srgbClr val="FF0000"/>
                </a:solidFill>
              </a:rPr>
              <a:t>　　    </a:t>
            </a:r>
            <a:r>
              <a:rPr lang="ja-JP" altLang="ja-JP" sz="1200" u="sng" dirty="0" smtClean="0">
                <a:solidFill>
                  <a:srgbClr val="FF0000"/>
                </a:solidFill>
              </a:rPr>
              <a:t>厚生</a:t>
            </a:r>
            <a:r>
              <a:rPr lang="ja-JP" altLang="ja-JP" sz="1200" u="sng" dirty="0">
                <a:solidFill>
                  <a:srgbClr val="FF0000"/>
                </a:solidFill>
              </a:rPr>
              <a:t>労働大臣の登録を受けているもの</a:t>
            </a:r>
            <a:endParaRPr lang="en-US" altLang="ja-JP" sz="1200" u="sng" dirty="0">
              <a:solidFill>
                <a:srgbClr val="FF0000"/>
              </a:solidFill>
              <a:latin typeface="ＭＳ Ｐゴシック"/>
            </a:endParaRPr>
          </a:p>
          <a:p>
            <a:pPr fontAlgn="auto">
              <a:spcBef>
                <a:spcPts val="0"/>
              </a:spcBef>
              <a:spcAft>
                <a:spcPts val="0"/>
              </a:spcAft>
            </a:pPr>
            <a:r>
              <a:rPr lang="ja-JP" altLang="en-US" sz="1400" dirty="0" smtClean="0">
                <a:solidFill>
                  <a:prstClr val="black"/>
                </a:solidFill>
                <a:latin typeface="ＭＳ Ｐゴシック"/>
              </a:rPr>
              <a:t>（５）</a:t>
            </a:r>
            <a:r>
              <a:rPr lang="ja-JP" altLang="ja-JP" sz="1400" dirty="0">
                <a:solidFill>
                  <a:prstClr val="black"/>
                </a:solidFill>
                <a:latin typeface="ＭＳ Ｐゴシック"/>
              </a:rPr>
              <a:t>海外発生時の水際対策</a:t>
            </a:r>
            <a:r>
              <a:rPr lang="ja-JP" altLang="en-US" sz="1400" dirty="0">
                <a:solidFill>
                  <a:prstClr val="black"/>
                </a:solidFill>
                <a:latin typeface="ＭＳ Ｐゴシック"/>
              </a:rPr>
              <a:t>の的確な</a:t>
            </a:r>
            <a:r>
              <a:rPr lang="ja-JP" altLang="en-US" sz="1400" dirty="0" smtClean="0">
                <a:solidFill>
                  <a:prstClr val="black"/>
                </a:solidFill>
                <a:latin typeface="ＭＳ Ｐゴシック"/>
              </a:rPr>
              <a:t>実施　　　　　　</a:t>
            </a:r>
            <a:endParaRPr lang="en-US" altLang="ja-JP" sz="1400" dirty="0">
              <a:solidFill>
                <a:prstClr val="black"/>
              </a:solidFill>
              <a:latin typeface="ＭＳ Ｐゴシック"/>
            </a:endParaRPr>
          </a:p>
        </p:txBody>
      </p:sp>
      <p:sp>
        <p:nvSpPr>
          <p:cNvPr id="7" name="テキスト ボックス 6"/>
          <p:cNvSpPr txBox="1"/>
          <p:nvPr/>
        </p:nvSpPr>
        <p:spPr>
          <a:xfrm>
            <a:off x="240496" y="2187543"/>
            <a:ext cx="5627648" cy="282375"/>
          </a:xfrm>
          <a:prstGeom prst="rect">
            <a:avLst/>
          </a:prstGeom>
          <a:solidFill>
            <a:schemeClr val="bg1"/>
          </a:solidFill>
          <a:ln w="19050">
            <a:solidFill>
              <a:schemeClr val="tx1"/>
            </a:solidFill>
          </a:ln>
        </p:spPr>
        <p:txBody>
          <a:bodyPr wrap="none" rtlCol="0" anchor="ctr" anchorCtr="0">
            <a:noAutofit/>
          </a:bodyPr>
          <a:lstStyle/>
          <a:p>
            <a:pPr fontAlgn="auto">
              <a:spcBef>
                <a:spcPts val="0"/>
              </a:spcBef>
              <a:spcAft>
                <a:spcPts val="0"/>
              </a:spcAft>
            </a:pPr>
            <a:r>
              <a:rPr lang="ja-JP" altLang="en-US" dirty="0">
                <a:solidFill>
                  <a:prstClr val="black"/>
                </a:solidFill>
                <a:latin typeface="Calibri"/>
                <a:ea typeface="ＭＳ Ｐゴシック"/>
              </a:rPr>
              <a:t>１</a:t>
            </a:r>
            <a:r>
              <a:rPr lang="ja-JP" altLang="en-US" dirty="0" smtClean="0">
                <a:solidFill>
                  <a:prstClr val="black"/>
                </a:solidFill>
                <a:latin typeface="Calibri"/>
                <a:ea typeface="ＭＳ Ｐゴシック"/>
              </a:rPr>
              <a:t>．特措法上の新型インフルエンザ等対策の体制整備等</a:t>
            </a:r>
            <a:endParaRPr lang="ja-JP" altLang="en-US" dirty="0">
              <a:solidFill>
                <a:prstClr val="black"/>
              </a:solidFill>
              <a:latin typeface="Calibri"/>
              <a:ea typeface="ＭＳ Ｐゴシック"/>
            </a:endParaRPr>
          </a:p>
        </p:txBody>
      </p:sp>
      <p:sp>
        <p:nvSpPr>
          <p:cNvPr id="28" name="AutoShape 4" descr="data:image/jpeg;base64,/9j/4AAQSkZJRgABAQAAAQABAAD/2wBDAAkGBwgHBgkIBwgKCgkLDRYPDQwMDRsUFRAWIB0iIiAdHx8kKDQsJCYxJx8fLT0tMTU3Ojo6Iys/RD84QzQ5Ojf/2wBDAQoKCg0MDRoPDxo3JR8lNzc3Nzc3Nzc3Nzc3Nzc3Nzc3Nzc3Nzc3Nzc3Nzc3Nzc3Nzc3Nzc3Nzc3Nzc3Nzc3Nzf/wAARCACQAIcDASIAAhEBAxEB/8QAHAABAAEFAQEAAAAAAAAAAAAAAAYBAgQFBwgD/8QAQhAAAQMDAQUFBQQHBgcAAAAAAQIDBAAFESEGEjFBUQcTYXGBFCIjMpFCUqGxFTVidIKy0QgWM3PBwjRVY3KU8PH/xAAZAQEBAQEBAQAAAAAAAAAAAAAAAQIDBAX/xAAoEQEAAgIBAwIFBQAAAAAAAAAAAQIDESEEEkETMQUyMzRxYbHB0fD/2gAMAwEAAhEDEQA/AO40pSgUpSgUpSgtPE0zVTUGvHZrb7ncpU9VwnNOyVlakgoKQfAYzj1rNpmI4jbrhpjtbWS3bH42k2z8n2q2h3dI+O+jX9l1ac/hWyzXD9hdjkbRvzTJffYjRSEJWzgb6iTka5xpg8OddW2W2bjbNQnosSRIfQ66XSXyCQcAYGANNK54slrxvWoevrekw9NaaVybtHjX87bylKtOetdnz11K1VhvjN6M8MMvN+xS1xV96kDeUniRg8NfOtrUid8w1as1nU+5SlKrJSlKBSlKBSlKBXwlS2YjPeyFhKeA5knoBzr71z7azaCLEMibcHwzEjqLTe8fmIJBwOZJB9APGrDNrahIxtMx3nxI7iGObhIJA6kDl61vM5xivOTPayld0bS7bkt28uYUsrKnAn72AMZ54r0JayTbYhJySygk9fdFJ0lZt5Qnse1t11/fT/KK6Biuf9jv6uuv77/tFdBrjg+nD6XxP7u/+8QVQ1WqGurwIh2duBTu06Ncpvkkn1I/pUwqE9mqt9/aZeMb94eVjpk1Nqxj+V6usjWe0fj9oKUpW3lKUpQKUpQKUr4TJbMNhTr6t1I4Y4k9BQfevJ3abtA5dr85DbWr2SCotBGcBTg+dWOudPIeNen7beGZ7q2ktLaWkbwCyPeHPGDy0+orzFC2Rum2O216h2oNp7uU8t550kJbHeHGcA6nkKJxPKGc69rWn9VQv8hv+UVxm29h9tQVfpTaF6QrGNyDHA3Dzyfe/IV1qO040w0yhM5xtpAQkktt6AY8DRUW7Hv1ddf33/aK6DUctNiiWdt1u3QZDCXV94sJlk5VwzqqthhaB7zMwJHFQkA4+qqxjrNaxEvT1meufPbJX2ls6oeNapqQ86nMF153ll9rdSPXAyPLNau6bVWW2XeNaLxeAi4SShLcZhtepUQE5KQSMk8yK28zW9mrqG17Rla0pSLm4cqOMampmJ0c/IvvB1bSV/kDXwiWyBDKzEhR2lKUVLUhsAqUeJJ4knqavk3KDEITMmxmFEaB15KSfqazSvbXTt1GaM2WbxGt/wBLzOYAJUVpA4lTSgB5kjSvu0628nfacStJ4FJyK0zu0lidZeQ3ebepXdq0EpHTzrMZaZfjtPsLSFlAw62Qc6c8aEeBrTi2FK+MV4utZWndcSd1aeiv/dfIilB9qUpQK592jbSx7M29Jkqy3GG402DguOqGcD0x5e9XQa8v9tN6cn7WyLdnDMJxYIGdVqOp+m6PrRLRvhM+yJzaC7XWRtPcZa0w3ErjsMBta0HUElKBwAwBvdSc1PrBa7fs0iRHhPvB2ZJXIdUYS1OLUonjp8o4DTT61oux7Z2dYdkEPXWS+hUxQdaigAd0k8BwzvKznGdNNAc1PGYy8EE9w2de7bPvHxUriT5fU0PZ9Epaiw0NLdCEIQEhSlBPAfnWOP0erVSjIHVSlOg/mKyO6ixgXChCSPtnVX14k1Qpdkn4m80zySDhavM8h4cfLhVGIj2CQpSIkBp1adFb0fcSnzJT+Aya+zVrjoWHHWWVL5BLYSkeQ/rk1i7Q7RWbZaAJN3ltxWRohAGVLPRKRqa4btl21Xe6KcjbPNm2QzoHTq+oefBPpr41B0XayW1Ytq2bzfduXYkBn3mbMw2cr90AhQSSVgnXJTpnQjjUK2l7ZYCriZmzuzkRU1KdxNxnNAubueACdccftelcefedkvLekOrddWcqWtRUpR6knjVmBii6Sm+dom1d6WTJvMlpvk1FUWUD0TjPrmou64t1xTjq1LWo5UpRySepNUNUoFSPY/bO87KTmn7fKcVHSfiQ1rPdOAnUFPAHxGoqOVUCg9jbKXiNf7ai7Qf+HloQ4EkglKsYUk40yMY8xSo92JW1y39nluLyVJXJK38E8EqUd36pAPrSgntKUoFcUs2xIvvarfr5c2x+i4E0qSFfK86ACB5J4n0HWuyynS2gBsBTqtEJPDPj4da0VxuUK0oiNvgqRJmJYaSkDL761ZKjwGBqo9cHwBC+ZfIcO8WuHKUr2u4rUmIwBwSlJKlnpp+YHWtu8+lshABU4flQnif6DxqCbN2iVeXbTtBe1OqukVyU5HbPuoCHVkJWrGuNwDdHOpbdbnb9nba7cLtKQwygfEdc4qPIADUnokURloaO93shSStOox8qPL+v/wArl/aH2xRLOXrds13cyek7q5Khllo8wPvKH088Yrn/AGidqdw2p7yDbe8g2gjBbzhx/wD7yDoP2Qcdc1zknNBl3a6TrxNcm3SU7KkufM44cnyHQeArDpSirhjnWTOQy2pttkKCggd5k/a41bBfTHe31NpcG6RhRxjPOrp8hEl8uIRuZSMjqeZrPPc7x2RinnmWKapSlacCsy0W9663SJb4w+NKeQyjTOCo4yfCsQDJxXZv7PWyvfzZO0str4UfLETeHFZHvKHkNM+J6UHdYMRqDCjxGE4aYbS2gdABgUr7ilAqh4VWvjLdU0wtSACvGEgjiToKCP7QXuNaIM+4S1EJipUClJG8Qkb24n9pWM+A15CtLs7bJd9dTdL0gZEtuXBYzpGSGQlIIwOBUogc9CavZ2dnXTad+beHSqJEccbhR8Dd3FBOVrHNRUFEA8j0wDpO0jtTh7NtOWjZxbUi5+8lx0EKRFPA5+8vOdDwPHoSJJtvt1Z9iIKkurEm5LG83EQob6yftLP2U+P0FebdrdrLttbcDLuz5UE6NMI0baT0SP8AXia1U+bJnzHZkx9x+S8recdWclRrHopSlKBSlKBSlKBSlVTx5UGy2dskvaG8RLXATvPyHN0HGiBzUfADWvXuzllibPWaLaoCN1iOjdHVR4lR8SSTUM7Htgxsrafb7iwkXiYn4nMsN8Q2PHQE+OnKujUClKUA1rC8p95SkkBSVKSM/K0kEgqPicHHh61lT5KYrG+taGwSRvuHCUYBJJPQAGvPfal2mG599Ytm3lN20KPtEtBwqWrnjojP18tKDcdp/asENvWPZGRhJymRcW1Zznils9eqvp1rialEk51PMnmatpQKUpQKUpQKUpQKUpQK652EbEJu1xO0Vya3ocNeIyFp0ceGDveSfz8q5nYbXIvV4iWyGMvynQ2kngM8SfADJ9K9iWK0xrHaYlsgp3Y8ZsIT1PUnxJ1oM+lKUClKUGj22sCdp9mJ1p7zu1vt/Ccz8qxqknHLOh8Ca8kXyy3Kw3BcG7Q3IshH2VjQjqCNCPEV7HXGS02SuRI7tI4BeN0eY1/GtLfbDYL/AAnY8mCzOcW2pDb24HVtZ5pcPyngeIzQeQqV2DaHsaWwouwpLkdviQ8A4gfxJ1A8xUOm9m+0sZZDURqUjGe8ZeTj6KIP4UTuhEKVu5WyW0MVQS9Z5mf+m0V/y5rAdtdwZOHYMps5x77Kh/pRdww6V9FMuIBK0LSBxykirKClKUFApSqjjQdi/s67PiTdJ1/kNApiJ7iOo4/xFD3iOhCcD+OvQFQTsjtj1q2BtaGGmQZLftS1rUQVFeo0A+7ujOeAqVLlPpUUJU064NChtpRwehOcD1xQbGlYyFSXYoUUpYe5pV74H0IqsP2jdV7UUZz7oTyHj60GRSlKBQ0pQY7rjyVFLcdS+iipIH55/CtXJsyZBKhCYZUftNSCn8NzGa3lKGtom9YJaf8ABBV0C90/jkflXy/Qt0Q3vLYbUR9lp7J/EAVMaxnJJKi0y2pbgP2kqSkfxY/LNXcsenVBVtgFaXWsFB+IFI+Xz6VathgJO803unTVAwanpLrjOQgIc+6s5H1HI1r/AGNhtTS41pDTzJy2U7iANCMEg6jU6Yq9zPpfqh67fGbSVOQG0JHFSo+B9SKx3rPaZm6p+2wX8fKVx0Lx5ZFdDXJcew3GSpDm8N4uNnCRzzwz6GseTADxJkQoj5++nKF+nHX1psnHPiXP/wC7li/5Jbf/AA2/6VY9s/Y22XHBY7aShBVj2NvXAz92pbLsjoyqG29/lulJ+igdPUGtLckSYsR0vxnGlkEBLmgUegUDj6GruGO20Sl8ZssQI8KO2oMRmkNKDWBwSBujJGABxPp1xczKfUkCJCAZHyqBGPQaD1BIq5B7yOllljv0g6uKVhCjxJPM6+GprNjrU43vLQUKBIUD1Bxp4Vh6HziqkrCjIbSj7oB19Rk/nWTSlApSlB//2Q=="/>
          <p:cNvSpPr>
            <a:spLocks noChangeAspect="1" noChangeArrowheads="1"/>
          </p:cNvSpPr>
          <p:nvPr/>
        </p:nvSpPr>
        <p:spPr bwMode="auto">
          <a:xfrm>
            <a:off x="1763688" y="468689"/>
            <a:ext cx="7201293" cy="856532"/>
          </a:xfrm>
          <a:prstGeom prst="rect">
            <a:avLst/>
          </a:prstGeom>
          <a:noFill/>
          <a:ln w="28575">
            <a:noFill/>
          </a:ln>
          <a:extLst>
            <a:ext uri="{909E8E84-426E-40DD-AFC4-6F175D3DCCD1}">
              <a14:hiddenFill xmlns:a14="http://schemas.microsoft.com/office/drawing/2010/main">
                <a:solidFill>
                  <a:srgbClr val="FFFFFF"/>
                </a:solidFill>
              </a14:hiddenFill>
            </a:ext>
          </a:extLst>
        </p:spPr>
        <p:txBody>
          <a:bodyPr vert="horz" wrap="square" lIns="36000" tIns="36000" rIns="36000" bIns="36000" numCol="1" anchor="ctr" anchorCtr="0" compatLnSpc="1">
            <a:prstTxWarp prst="textNoShape">
              <a:avLst/>
            </a:prstTxWarp>
          </a:bodyPr>
          <a:lstStyle/>
          <a:p>
            <a:pPr fontAlgn="auto">
              <a:spcBef>
                <a:spcPts val="0"/>
              </a:spcBef>
              <a:spcAft>
                <a:spcPts val="0"/>
              </a:spcAft>
            </a:pPr>
            <a:r>
              <a:rPr lang="ja-JP" altLang="en-US" sz="1300" dirty="0" smtClean="0">
                <a:solidFill>
                  <a:prstClr val="black"/>
                </a:solidFill>
                <a:latin typeface="Calibri"/>
                <a:ea typeface="ＭＳ Ｐゴシック"/>
              </a:rPr>
              <a:t>新たに人から人に伝染する能力を有することとなったウイルスを病原体とするインフルエンザであって、一般に国民が当該感染症に対する免疫を獲得していないことから、全国的かつ急速なまん延により国民の生命及び健康に重大な影響を与えるおそれがあると認められるもの。</a:t>
            </a:r>
            <a:endParaRPr lang="ja-JP" altLang="en-US" sz="1300" b="1" dirty="0">
              <a:solidFill>
                <a:prstClr val="black"/>
              </a:solidFill>
              <a:latin typeface="ＭＳ ゴシック" pitchFamily="49" charset="-128"/>
              <a:ea typeface="ＭＳ ゴシック" pitchFamily="49" charset="-128"/>
            </a:endParaRPr>
          </a:p>
        </p:txBody>
      </p:sp>
      <p:sp>
        <p:nvSpPr>
          <p:cNvPr id="31" name="テキスト ボックス 30"/>
          <p:cNvSpPr txBox="1"/>
          <p:nvPr/>
        </p:nvSpPr>
        <p:spPr>
          <a:xfrm>
            <a:off x="116006" y="603003"/>
            <a:ext cx="1477298" cy="648072"/>
          </a:xfrm>
          <a:prstGeom prst="rect">
            <a:avLst/>
          </a:prstGeom>
          <a:solidFill>
            <a:schemeClr val="bg1"/>
          </a:solidFill>
          <a:ln w="19050">
            <a:noFill/>
          </a:ln>
        </p:spPr>
        <p:txBody>
          <a:bodyPr wrap="none" rtlCol="0" anchor="ctr" anchorCtr="0">
            <a:noAutofit/>
          </a:bodyPr>
          <a:lstStyle/>
          <a:p>
            <a:pPr fontAlgn="auto">
              <a:spcBef>
                <a:spcPts val="0"/>
              </a:spcBef>
              <a:spcAft>
                <a:spcPts val="0"/>
              </a:spcAft>
            </a:pPr>
            <a:r>
              <a:rPr lang="ja-JP" altLang="en-US" sz="1300" dirty="0" smtClean="0">
                <a:solidFill>
                  <a:prstClr val="black"/>
                </a:solidFill>
                <a:latin typeface="Calibri"/>
                <a:ea typeface="ＭＳ Ｐゴシック"/>
              </a:rPr>
              <a:t>新型インフルエンザ</a:t>
            </a:r>
            <a:endParaRPr lang="en-US" altLang="ja-JP" sz="1300" dirty="0" smtClean="0">
              <a:solidFill>
                <a:prstClr val="black"/>
              </a:solidFill>
              <a:latin typeface="Calibri"/>
              <a:ea typeface="ＭＳ Ｐゴシック"/>
            </a:endParaRPr>
          </a:p>
          <a:p>
            <a:pPr fontAlgn="auto">
              <a:spcBef>
                <a:spcPts val="0"/>
              </a:spcBef>
              <a:spcAft>
                <a:spcPts val="0"/>
              </a:spcAft>
            </a:pPr>
            <a:r>
              <a:rPr lang="ja-JP" altLang="en-US" sz="1300" dirty="0" smtClean="0">
                <a:solidFill>
                  <a:prstClr val="black"/>
                </a:solidFill>
                <a:latin typeface="Calibri"/>
                <a:ea typeface="ＭＳ Ｐゴシック"/>
              </a:rPr>
              <a:t>とは</a:t>
            </a:r>
            <a:endParaRPr lang="ja-JP" altLang="en-US" sz="1300" dirty="0">
              <a:solidFill>
                <a:prstClr val="black"/>
              </a:solidFill>
              <a:latin typeface="Calibri"/>
              <a:ea typeface="ＭＳ Ｐゴシック"/>
            </a:endParaRPr>
          </a:p>
        </p:txBody>
      </p:sp>
      <p:sp>
        <p:nvSpPr>
          <p:cNvPr id="14" name="テキスト ボックス 13"/>
          <p:cNvSpPr txBox="1"/>
          <p:nvPr/>
        </p:nvSpPr>
        <p:spPr>
          <a:xfrm>
            <a:off x="116005" y="1347603"/>
            <a:ext cx="1919979" cy="648072"/>
          </a:xfrm>
          <a:prstGeom prst="rect">
            <a:avLst/>
          </a:prstGeom>
          <a:solidFill>
            <a:schemeClr val="bg1"/>
          </a:solidFill>
          <a:ln w="19050">
            <a:noFill/>
          </a:ln>
        </p:spPr>
        <p:txBody>
          <a:bodyPr wrap="none" rtlCol="0" anchor="ctr" anchorCtr="0">
            <a:noAutofit/>
          </a:bodyPr>
          <a:lstStyle/>
          <a:p>
            <a:pPr fontAlgn="auto">
              <a:spcBef>
                <a:spcPts val="0"/>
              </a:spcBef>
              <a:spcAft>
                <a:spcPts val="0"/>
              </a:spcAft>
            </a:pPr>
            <a:r>
              <a:rPr lang="ja-JP" altLang="en-US" sz="1300" dirty="0" smtClean="0">
                <a:solidFill>
                  <a:prstClr val="black"/>
                </a:solidFill>
              </a:rPr>
              <a:t>新型インフルエンザ等</a:t>
            </a:r>
            <a:endParaRPr lang="en-US" altLang="ja-JP" sz="1300" dirty="0" smtClean="0">
              <a:solidFill>
                <a:prstClr val="black"/>
              </a:solidFill>
            </a:endParaRPr>
          </a:p>
          <a:p>
            <a:pPr fontAlgn="auto">
              <a:spcBef>
                <a:spcPts val="0"/>
              </a:spcBef>
              <a:spcAft>
                <a:spcPts val="0"/>
              </a:spcAft>
            </a:pPr>
            <a:r>
              <a:rPr lang="ja-JP" altLang="en-US" sz="1300" dirty="0" smtClean="0">
                <a:solidFill>
                  <a:prstClr val="black"/>
                </a:solidFill>
              </a:rPr>
              <a:t>対策特別措置法とは</a:t>
            </a:r>
            <a:endParaRPr lang="en-US" altLang="ja-JP" sz="1300" dirty="0" smtClean="0">
              <a:solidFill>
                <a:prstClr val="black"/>
              </a:solidFill>
              <a:latin typeface="Calibri"/>
              <a:ea typeface="ＭＳ Ｐゴシック"/>
            </a:endParaRPr>
          </a:p>
        </p:txBody>
      </p:sp>
      <p:sp>
        <p:nvSpPr>
          <p:cNvPr id="2" name="正方形/長方形 1"/>
          <p:cNvSpPr/>
          <p:nvPr/>
        </p:nvSpPr>
        <p:spPr>
          <a:xfrm>
            <a:off x="113884" y="1251075"/>
            <a:ext cx="8922613" cy="744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773706" y="1291194"/>
            <a:ext cx="7272810" cy="692497"/>
          </a:xfrm>
          <a:prstGeom prst="rect">
            <a:avLst/>
          </a:prstGeom>
          <a:noFill/>
        </p:spPr>
        <p:txBody>
          <a:bodyPr wrap="square" rtlCol="0">
            <a:spAutoFit/>
          </a:bodyPr>
          <a:lstStyle/>
          <a:p>
            <a:r>
              <a:rPr lang="ja-JP" altLang="en-US" sz="1300" dirty="0"/>
              <a:t>新型インフルエンザ及び全国的かつ急速なまん延のおそれのある新感染症に対する対策の強化を図り、国民の命及び健康を保護し、国民生活及び国民経済に及ぼす影響が最小となるように</a:t>
            </a:r>
            <a:r>
              <a:rPr lang="ja-JP" altLang="en-US" sz="1300" dirty="0" smtClean="0"/>
              <a:t>することを</a:t>
            </a:r>
            <a:endParaRPr lang="en-US" altLang="ja-JP" sz="1300" dirty="0" smtClean="0"/>
          </a:p>
          <a:p>
            <a:r>
              <a:rPr lang="ja-JP" altLang="en-US" sz="1300" dirty="0" smtClean="0"/>
              <a:t>目的。</a:t>
            </a:r>
            <a:endParaRPr kumimoji="1" lang="ja-JP" altLang="en-US" sz="1300" dirty="0"/>
          </a:p>
        </p:txBody>
      </p:sp>
      <p:sp>
        <p:nvSpPr>
          <p:cNvPr id="5" name="正方形/長方形 4"/>
          <p:cNvSpPr/>
          <p:nvPr/>
        </p:nvSpPr>
        <p:spPr>
          <a:xfrm>
            <a:off x="113878" y="548681"/>
            <a:ext cx="8922619" cy="7023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3879" y="4669770"/>
            <a:ext cx="8922618" cy="2132017"/>
          </a:xfrm>
          <a:prstGeom prst="rect">
            <a:avLst/>
          </a:prstGeom>
          <a:solidFill>
            <a:srgbClr val="FFCCFF">
              <a:alpha val="30196"/>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fontAlgn="auto">
              <a:spcBef>
                <a:spcPts val="0"/>
              </a:spcBef>
              <a:spcAft>
                <a:spcPts val="0"/>
              </a:spcAft>
            </a:pPr>
            <a:r>
              <a:rPr lang="ja-JP" altLang="en-US" sz="1400" dirty="0">
                <a:solidFill>
                  <a:prstClr val="black"/>
                </a:solidFill>
                <a:latin typeface="ＭＳ Ｐゴシック"/>
              </a:rPr>
              <a:t>①　外出自粛要請</a:t>
            </a:r>
            <a:r>
              <a:rPr lang="ja-JP" altLang="en-US" sz="1400" dirty="0" smtClean="0">
                <a:solidFill>
                  <a:prstClr val="black"/>
                </a:solidFill>
                <a:latin typeface="ＭＳ Ｐゴシック"/>
              </a:rPr>
              <a:t>、興行場、催物等</a:t>
            </a:r>
            <a:r>
              <a:rPr lang="ja-JP" altLang="en-US" sz="1400" dirty="0">
                <a:solidFill>
                  <a:prstClr val="black"/>
                </a:solidFill>
                <a:latin typeface="ＭＳ Ｐゴシック"/>
              </a:rPr>
              <a:t>の制限等の要請・</a:t>
            </a:r>
            <a:r>
              <a:rPr lang="ja-JP" altLang="en-US" sz="1400" dirty="0" smtClean="0">
                <a:solidFill>
                  <a:prstClr val="black"/>
                </a:solidFill>
                <a:latin typeface="ＭＳ Ｐゴシック"/>
              </a:rPr>
              <a:t>指示</a:t>
            </a:r>
            <a:r>
              <a:rPr lang="ja-JP" altLang="en-US" sz="1400" dirty="0">
                <a:solidFill>
                  <a:prstClr val="black"/>
                </a:solidFill>
                <a:latin typeface="ＭＳ Ｐゴシック"/>
              </a:rPr>
              <a:t>（潜伏期間、治癒するまでの期間等を考慮</a:t>
            </a:r>
            <a:r>
              <a:rPr lang="ja-JP" altLang="en-US" sz="1400" dirty="0" smtClean="0">
                <a:solidFill>
                  <a:prstClr val="black"/>
                </a:solidFill>
                <a:latin typeface="ＭＳ Ｐゴシック"/>
              </a:rPr>
              <a:t>）</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②　</a:t>
            </a:r>
            <a:r>
              <a:rPr lang="ja-JP" altLang="en-US" sz="1400" dirty="0" smtClean="0">
                <a:solidFill>
                  <a:prstClr val="black"/>
                </a:solidFill>
                <a:latin typeface="ＭＳ Ｐゴシック"/>
              </a:rPr>
              <a:t>住民に対する予防</a:t>
            </a:r>
            <a:r>
              <a:rPr lang="ja-JP" altLang="en-US" sz="1400" dirty="0">
                <a:solidFill>
                  <a:prstClr val="black"/>
                </a:solidFill>
                <a:latin typeface="ＭＳ Ｐゴシック"/>
              </a:rPr>
              <a:t>接種の</a:t>
            </a:r>
            <a:r>
              <a:rPr lang="ja-JP" altLang="en-US" sz="1400" dirty="0" smtClean="0">
                <a:solidFill>
                  <a:prstClr val="black"/>
                </a:solidFill>
                <a:latin typeface="ＭＳ Ｐゴシック"/>
              </a:rPr>
              <a:t>実施</a:t>
            </a:r>
            <a:r>
              <a:rPr lang="ja-JP" altLang="en-US" sz="1400" dirty="0">
                <a:solidFill>
                  <a:prstClr val="black"/>
                </a:solidFill>
                <a:latin typeface="ＭＳ Ｐゴシック"/>
              </a:rPr>
              <a:t>（国による必要な財政負担</a:t>
            </a:r>
            <a:r>
              <a:rPr lang="ja-JP" altLang="en-US" sz="1400" dirty="0" smtClean="0">
                <a:solidFill>
                  <a:prstClr val="black"/>
                </a:solidFill>
                <a:latin typeface="ＭＳ Ｐゴシック"/>
              </a:rPr>
              <a:t>）</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③　医療提供体制の確保</a:t>
            </a:r>
            <a:r>
              <a:rPr lang="ja-JP" altLang="en-US" sz="1400" dirty="0" smtClean="0">
                <a:solidFill>
                  <a:prstClr val="black"/>
                </a:solidFill>
                <a:latin typeface="ＭＳ Ｐゴシック"/>
              </a:rPr>
              <a:t>（臨時の医療施設等</a:t>
            </a:r>
            <a:r>
              <a:rPr lang="ja-JP" altLang="en-US" sz="1400" dirty="0">
                <a:solidFill>
                  <a:prstClr val="black"/>
                </a:solidFill>
                <a:latin typeface="ＭＳ Ｐゴシック"/>
              </a:rPr>
              <a:t>）</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④　緊急物資の運送の要請・指示</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⑤　政令</a:t>
            </a:r>
            <a:r>
              <a:rPr lang="ja-JP" altLang="en-US" sz="1400" dirty="0" smtClean="0">
                <a:solidFill>
                  <a:prstClr val="black"/>
                </a:solidFill>
                <a:latin typeface="ＭＳ Ｐゴシック"/>
              </a:rPr>
              <a:t>で定める特定物資</a:t>
            </a:r>
            <a:r>
              <a:rPr lang="ja-JP" altLang="en-US" sz="1400" dirty="0">
                <a:solidFill>
                  <a:prstClr val="black"/>
                </a:solidFill>
                <a:latin typeface="ＭＳ Ｐゴシック"/>
              </a:rPr>
              <a:t>の売渡しの要請・収用</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⑥　埋葬・火葬の特例</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⑦　</a:t>
            </a:r>
            <a:r>
              <a:rPr lang="ja-JP" altLang="ja-JP" sz="1400" dirty="0">
                <a:solidFill>
                  <a:prstClr val="black"/>
                </a:solidFill>
                <a:latin typeface="ＭＳ Ｐゴシック"/>
              </a:rPr>
              <a:t>生活関連物資等の価格の</a:t>
            </a:r>
            <a:r>
              <a:rPr lang="ja-JP" altLang="ja-JP" sz="1400" dirty="0" smtClean="0">
                <a:solidFill>
                  <a:prstClr val="black"/>
                </a:solidFill>
                <a:latin typeface="ＭＳ Ｐゴシック"/>
              </a:rPr>
              <a:t>安定</a:t>
            </a:r>
            <a:r>
              <a:rPr lang="ja-JP" altLang="en-US" sz="1400" dirty="0">
                <a:solidFill>
                  <a:prstClr val="black"/>
                </a:solidFill>
                <a:latin typeface="ＭＳ Ｐゴシック"/>
              </a:rPr>
              <a:t>（国民生活安定緊急措置法等の的確な運用</a:t>
            </a:r>
            <a:r>
              <a:rPr lang="ja-JP" altLang="en-US" sz="1400" dirty="0" smtClean="0">
                <a:solidFill>
                  <a:prstClr val="black"/>
                </a:solidFill>
                <a:latin typeface="ＭＳ Ｐゴシック"/>
              </a:rPr>
              <a:t>）</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⑧　行政上の申請期限の延長等</a:t>
            </a:r>
            <a:endParaRPr lang="en-US" altLang="ja-JP" sz="1400" dirty="0">
              <a:solidFill>
                <a:prstClr val="black"/>
              </a:solidFill>
              <a:latin typeface="ＭＳ Ｐゴシック"/>
            </a:endParaRPr>
          </a:p>
          <a:p>
            <a:pPr fontAlgn="auto">
              <a:spcBef>
                <a:spcPts val="0"/>
              </a:spcBef>
              <a:spcAft>
                <a:spcPts val="0"/>
              </a:spcAft>
            </a:pPr>
            <a:r>
              <a:rPr lang="ja-JP" altLang="en-US" sz="1400" dirty="0">
                <a:solidFill>
                  <a:prstClr val="black"/>
                </a:solidFill>
                <a:latin typeface="ＭＳ Ｐゴシック"/>
              </a:rPr>
              <a:t>⑨　政府関係金融機関等による融資　　　　　　　　　　　　　等</a:t>
            </a:r>
          </a:p>
        </p:txBody>
      </p:sp>
      <p:sp>
        <p:nvSpPr>
          <p:cNvPr id="66" name="テキスト ボックス 65"/>
          <p:cNvSpPr txBox="1"/>
          <p:nvPr/>
        </p:nvSpPr>
        <p:spPr>
          <a:xfrm>
            <a:off x="240490" y="4496253"/>
            <a:ext cx="6563758" cy="328111"/>
          </a:xfrm>
          <a:prstGeom prst="rect">
            <a:avLst/>
          </a:prstGeom>
          <a:solidFill>
            <a:schemeClr val="bg1"/>
          </a:solidFill>
          <a:ln w="19050">
            <a:solidFill>
              <a:schemeClr val="tx1"/>
            </a:solidFill>
          </a:ln>
        </p:spPr>
        <p:txBody>
          <a:bodyPr wrap="none" rtlCol="0" anchor="ctr" anchorCtr="0">
            <a:noAutofit/>
          </a:bodyPr>
          <a:lstStyle/>
          <a:p>
            <a:pPr fontAlgn="auto">
              <a:spcBef>
                <a:spcPts val="0"/>
              </a:spcBef>
              <a:spcAft>
                <a:spcPts val="0"/>
              </a:spcAft>
            </a:pPr>
            <a:r>
              <a:rPr lang="ja-JP" altLang="en-US" dirty="0">
                <a:solidFill>
                  <a:prstClr val="black"/>
                </a:solidFill>
                <a:latin typeface="Calibri"/>
                <a:ea typeface="ＭＳ Ｐゴシック"/>
              </a:rPr>
              <a:t>２</a:t>
            </a:r>
            <a:r>
              <a:rPr lang="ja-JP" altLang="en-US" dirty="0" smtClean="0">
                <a:solidFill>
                  <a:prstClr val="black"/>
                </a:solidFill>
                <a:latin typeface="Calibri"/>
                <a:ea typeface="ＭＳ Ｐゴシック"/>
              </a:rPr>
              <a:t>．特措法上の「新型インフルエンザ等緊急事態」発生の際の措置</a:t>
            </a:r>
            <a:endParaRPr lang="ja-JP" altLang="en-US" dirty="0">
              <a:solidFill>
                <a:prstClr val="black"/>
              </a:solidFill>
              <a:latin typeface="Calibri"/>
              <a:ea typeface="ＭＳ Ｐゴシック"/>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2077" y="57171"/>
            <a:ext cx="957263"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012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102967" y="1462289"/>
            <a:ext cx="9006183" cy="2542775"/>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ja-JP" altLang="en-US" dirty="0">
              <a:solidFill>
                <a:prstClr val="black"/>
              </a:solidFill>
            </a:endParaRPr>
          </a:p>
        </p:txBody>
      </p:sp>
      <p:sp>
        <p:nvSpPr>
          <p:cNvPr id="15" name="角丸四角形 14"/>
          <p:cNvSpPr/>
          <p:nvPr/>
        </p:nvSpPr>
        <p:spPr>
          <a:xfrm>
            <a:off x="102967" y="4313548"/>
            <a:ext cx="9006183" cy="843644"/>
          </a:xfrm>
          <a:prstGeom prst="roundRect">
            <a:avLst>
              <a:gd name="adj" fmla="val 0"/>
            </a:avLst>
          </a:prstGeom>
        </p:spPr>
        <p:style>
          <a:lnRef idx="2">
            <a:schemeClr val="accent4"/>
          </a:lnRef>
          <a:fillRef idx="1">
            <a:schemeClr val="lt1"/>
          </a:fillRef>
          <a:effectRef idx="0">
            <a:schemeClr val="accent4"/>
          </a:effectRef>
          <a:fontRef idx="minor">
            <a:schemeClr val="dk1"/>
          </a:fontRef>
        </p:style>
        <p:txBody>
          <a:bodyPr rtlCol="0" anchor="ctr" anchorCtr="0"/>
          <a:lstStyle/>
          <a:p>
            <a:pPr marL="85725" indent="-85725" fontAlgn="auto">
              <a:spcBef>
                <a:spcPts val="0"/>
              </a:spcBef>
              <a:spcAft>
                <a:spcPts val="0"/>
              </a:spcAft>
            </a:pPr>
            <a:r>
              <a:rPr lang="ja-JP" altLang="en-US" sz="1400" dirty="0" smtClean="0">
                <a:solidFill>
                  <a:prstClr val="black"/>
                </a:solidFill>
              </a:rPr>
              <a:t>○　特定接種は、新型インフルエンザ等対策特別措置法第２８条に基づいて実施されるものである。また、政府</a:t>
            </a:r>
            <a:r>
              <a:rPr lang="ja-JP" altLang="en-US" sz="1400" dirty="0">
                <a:solidFill>
                  <a:prstClr val="black"/>
                </a:solidFill>
              </a:rPr>
              <a:t>行動計画や</a:t>
            </a:r>
            <a:r>
              <a:rPr lang="ja-JP" altLang="en-US" sz="1400" dirty="0" smtClean="0">
                <a:solidFill>
                  <a:prstClr val="black"/>
                </a:solidFill>
              </a:rPr>
              <a:t>ガイドラインに</a:t>
            </a:r>
            <a:r>
              <a:rPr lang="ja-JP" altLang="en-US" sz="1400" dirty="0">
                <a:solidFill>
                  <a:prstClr val="black"/>
                </a:solidFill>
              </a:rPr>
              <a:t>、接種対象となる業種、接種順位の基本的な考え方、登録の</a:t>
            </a:r>
            <a:r>
              <a:rPr lang="ja-JP" altLang="en-US" sz="1400" dirty="0" smtClean="0">
                <a:solidFill>
                  <a:prstClr val="black"/>
                </a:solidFill>
              </a:rPr>
              <a:t>要件・基準など</a:t>
            </a:r>
            <a:r>
              <a:rPr lang="ja-JP" altLang="en-US" sz="1400" dirty="0">
                <a:solidFill>
                  <a:prstClr val="black"/>
                </a:solidFill>
              </a:rPr>
              <a:t>が定められている</a:t>
            </a:r>
            <a:r>
              <a:rPr lang="ja-JP" altLang="en-US" sz="1400" dirty="0" smtClean="0">
                <a:solidFill>
                  <a:prstClr val="black"/>
                </a:solidFill>
              </a:rPr>
              <a:t>。</a:t>
            </a:r>
            <a:endParaRPr lang="en-US" altLang="ja-JP" sz="1400" dirty="0" smtClean="0">
              <a:solidFill>
                <a:prstClr val="black"/>
              </a:solidFill>
            </a:endParaRPr>
          </a:p>
          <a:p>
            <a:pPr marL="85725" indent="-85725" fontAlgn="auto">
              <a:spcBef>
                <a:spcPts val="0"/>
              </a:spcBef>
              <a:spcAft>
                <a:spcPts val="0"/>
              </a:spcAft>
            </a:pPr>
            <a:r>
              <a:rPr lang="ja-JP" altLang="en-US" sz="1400" dirty="0" smtClean="0">
                <a:solidFill>
                  <a:prstClr val="black"/>
                </a:solidFill>
              </a:rPr>
              <a:t>　　これらを踏まえて、厚生労働大臣は、登録の基準、方法を告示で定めること</a:t>
            </a:r>
            <a:r>
              <a:rPr lang="ja-JP" altLang="en-US" sz="1400" dirty="0">
                <a:solidFill>
                  <a:prstClr val="black"/>
                </a:solidFill>
              </a:rPr>
              <a:t>に</a:t>
            </a:r>
            <a:r>
              <a:rPr lang="ja-JP" altLang="en-US" sz="1400" dirty="0" smtClean="0">
                <a:solidFill>
                  <a:prstClr val="black"/>
                </a:solidFill>
              </a:rPr>
              <a:t>なる。</a:t>
            </a:r>
            <a:endParaRPr lang="en-US" altLang="ja-JP" sz="1300" dirty="0" smtClean="0">
              <a:solidFill>
                <a:prstClr val="black"/>
              </a:solidFill>
              <a:latin typeface="ＭＳ Ｐ明朝" pitchFamily="18" charset="-128"/>
              <a:ea typeface="ＭＳ Ｐ明朝" pitchFamily="18" charset="-128"/>
            </a:endParaRPr>
          </a:p>
        </p:txBody>
      </p:sp>
      <p:sp>
        <p:nvSpPr>
          <p:cNvPr id="9" name="右矢印 8"/>
          <p:cNvSpPr/>
          <p:nvPr/>
        </p:nvSpPr>
        <p:spPr>
          <a:xfrm>
            <a:off x="1774828" y="2100963"/>
            <a:ext cx="690563" cy="557213"/>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fontAlgn="auto">
              <a:spcBef>
                <a:spcPts val="0"/>
              </a:spcBef>
              <a:spcAft>
                <a:spcPts val="0"/>
              </a:spcAft>
              <a:defRPr/>
            </a:pPr>
            <a:r>
              <a:rPr lang="ja-JP" altLang="en-US" sz="1400" dirty="0">
                <a:solidFill>
                  <a:prstClr val="black"/>
                </a:solidFill>
              </a:rPr>
              <a:t>指示</a:t>
            </a:r>
          </a:p>
        </p:txBody>
      </p:sp>
      <p:sp>
        <p:nvSpPr>
          <p:cNvPr id="18437" name="テキスト ボックス 27"/>
          <p:cNvSpPr txBox="1">
            <a:spLocks noChangeArrowheads="1"/>
          </p:cNvSpPr>
          <p:nvPr/>
        </p:nvSpPr>
        <p:spPr bwMode="auto">
          <a:xfrm>
            <a:off x="2517776" y="2093025"/>
            <a:ext cx="900113" cy="523875"/>
          </a:xfrm>
          <a:prstGeom prst="rect">
            <a:avLst/>
          </a:prstGeom>
          <a:solidFill>
            <a:srgbClr val="92D050"/>
          </a:solidFill>
          <a:ln w="9525">
            <a:solidFill>
              <a:schemeClr val="tx1"/>
            </a:solidFill>
            <a:miter lim="800000"/>
            <a:headEnd/>
            <a:tailEnd/>
          </a:ln>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1400" dirty="0">
                <a:solidFill>
                  <a:prstClr val="black"/>
                </a:solidFill>
              </a:rPr>
              <a:t>厚生労働大臣</a:t>
            </a:r>
          </a:p>
        </p:txBody>
      </p:sp>
      <p:sp>
        <p:nvSpPr>
          <p:cNvPr id="29" name="右矢印 28"/>
          <p:cNvSpPr/>
          <p:nvPr/>
        </p:nvSpPr>
        <p:spPr>
          <a:xfrm>
            <a:off x="3470275" y="2108901"/>
            <a:ext cx="1004888" cy="484187"/>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fontAlgn="auto">
              <a:spcBef>
                <a:spcPts val="0"/>
              </a:spcBef>
              <a:spcAft>
                <a:spcPts val="0"/>
              </a:spcAft>
              <a:defRPr/>
            </a:pPr>
            <a:r>
              <a:rPr lang="ja-JP" altLang="en-US" sz="1400" dirty="0">
                <a:solidFill>
                  <a:prstClr val="black"/>
                </a:solidFill>
              </a:rPr>
              <a:t>実施</a:t>
            </a:r>
          </a:p>
        </p:txBody>
      </p:sp>
      <p:sp>
        <p:nvSpPr>
          <p:cNvPr id="16" name="角丸四角形 15"/>
          <p:cNvSpPr/>
          <p:nvPr/>
        </p:nvSpPr>
        <p:spPr>
          <a:xfrm>
            <a:off x="6756391" y="2920107"/>
            <a:ext cx="2212948" cy="939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18440" name="テキスト ボックス 16"/>
          <p:cNvSpPr txBox="1">
            <a:spLocks noChangeArrowheads="1"/>
          </p:cNvSpPr>
          <p:nvPr/>
        </p:nvSpPr>
        <p:spPr bwMode="auto">
          <a:xfrm>
            <a:off x="4587877" y="1629472"/>
            <a:ext cx="4337031"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lang="ja-JP" altLang="en-US" sz="1300" b="1" dirty="0">
                <a:solidFill>
                  <a:prstClr val="black"/>
                </a:solidFill>
              </a:rPr>
              <a:t>・登録事業者</a:t>
            </a:r>
            <a:r>
              <a:rPr lang="ja-JP" altLang="en-US" sz="1300" dirty="0">
                <a:solidFill>
                  <a:prstClr val="black"/>
                </a:solidFill>
              </a:rPr>
              <a:t>（</a:t>
            </a:r>
            <a:r>
              <a:rPr lang="ja-JP" altLang="en-US" sz="1300" dirty="0" smtClean="0">
                <a:solidFill>
                  <a:prstClr val="black"/>
                </a:solidFill>
              </a:rPr>
              <a:t>医療の提供又</a:t>
            </a:r>
            <a:r>
              <a:rPr lang="ja-JP" altLang="en-US" sz="1300" dirty="0">
                <a:solidFill>
                  <a:prstClr val="black"/>
                </a:solidFill>
              </a:rPr>
              <a:t>は国民生活・国民経済の安定に寄与する業務を行う事業者で、厚生労働大臣の登録を受けているもの）</a:t>
            </a:r>
            <a:r>
              <a:rPr lang="ja-JP" altLang="en-US" sz="1300" b="1" dirty="0">
                <a:solidFill>
                  <a:prstClr val="black"/>
                </a:solidFill>
              </a:rPr>
              <a:t>の</a:t>
            </a:r>
            <a:r>
              <a:rPr lang="ja-JP" altLang="en-US" sz="1300" b="1" dirty="0" smtClean="0">
                <a:solidFill>
                  <a:prstClr val="black"/>
                </a:solidFill>
              </a:rPr>
              <a:t>従業員</a:t>
            </a:r>
            <a:r>
              <a:rPr lang="ja-JP" altLang="en-US" sz="1300" dirty="0" smtClean="0">
                <a:solidFill>
                  <a:prstClr val="black"/>
                </a:solidFill>
              </a:rPr>
              <a:t>に</a:t>
            </a:r>
            <a:r>
              <a:rPr lang="ja-JP" altLang="en-US" sz="1300" dirty="0">
                <a:solidFill>
                  <a:prstClr val="black"/>
                </a:solidFill>
              </a:rPr>
              <a:t>対する特定接種の実施</a:t>
            </a:r>
            <a:endParaRPr lang="en-US" altLang="ja-JP" sz="1300" dirty="0">
              <a:solidFill>
                <a:prstClr val="black"/>
              </a:solidFill>
            </a:endParaRPr>
          </a:p>
          <a:p>
            <a:pPr eaLnBrk="1" fontAlgn="auto" hangingPunct="1">
              <a:spcBef>
                <a:spcPts val="0"/>
              </a:spcBef>
              <a:spcAft>
                <a:spcPts val="0"/>
              </a:spcAft>
            </a:pPr>
            <a:r>
              <a:rPr lang="ja-JP" altLang="en-US" sz="1300" dirty="0">
                <a:solidFill>
                  <a:prstClr val="black"/>
                </a:solidFill>
              </a:rPr>
              <a:t>・</a:t>
            </a:r>
            <a:r>
              <a:rPr lang="ja-JP" altLang="en-US" sz="1300" dirty="0" smtClean="0">
                <a:solidFill>
                  <a:prstClr val="black"/>
                </a:solidFill>
              </a:rPr>
              <a:t>対策の実施に携わる</a:t>
            </a:r>
            <a:r>
              <a:rPr lang="ja-JP" altLang="en-US" sz="1300" b="1" dirty="0" smtClean="0">
                <a:solidFill>
                  <a:prstClr val="black"/>
                </a:solidFill>
              </a:rPr>
              <a:t>国家</a:t>
            </a:r>
            <a:r>
              <a:rPr lang="ja-JP" altLang="en-US" sz="1300" b="1" dirty="0">
                <a:solidFill>
                  <a:prstClr val="black"/>
                </a:solidFill>
              </a:rPr>
              <a:t>公務員</a:t>
            </a:r>
            <a:r>
              <a:rPr lang="ja-JP" altLang="en-US" sz="1300" dirty="0">
                <a:solidFill>
                  <a:prstClr val="black"/>
                </a:solidFill>
              </a:rPr>
              <a:t>に対する特定接種の実施</a:t>
            </a:r>
          </a:p>
        </p:txBody>
      </p:sp>
      <p:sp>
        <p:nvSpPr>
          <p:cNvPr id="18447" name="テキスト ボックス 64"/>
          <p:cNvSpPr txBox="1">
            <a:spLocks noChangeArrowheads="1"/>
          </p:cNvSpPr>
          <p:nvPr/>
        </p:nvSpPr>
        <p:spPr bwMode="auto">
          <a:xfrm>
            <a:off x="4572001" y="3084272"/>
            <a:ext cx="1296143" cy="277062"/>
          </a:xfrm>
          <a:prstGeom prst="rect">
            <a:avLst/>
          </a:prstGeom>
          <a:solidFill>
            <a:srgbClr val="92D050">
              <a:alpha val="50195"/>
            </a:srgbClr>
          </a:solidFill>
          <a:ln w="9525">
            <a:solidFill>
              <a:schemeClr val="tx1"/>
            </a:solidFill>
            <a:miter lim="800000"/>
            <a:headEnd/>
            <a:tailEnd/>
          </a:ln>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1400" dirty="0">
                <a:solidFill>
                  <a:prstClr val="black"/>
                </a:solidFill>
              </a:rPr>
              <a:t>都道府県知事</a:t>
            </a:r>
          </a:p>
        </p:txBody>
      </p:sp>
      <p:sp>
        <p:nvSpPr>
          <p:cNvPr id="41" name="角丸四角形 40"/>
          <p:cNvSpPr/>
          <p:nvPr/>
        </p:nvSpPr>
        <p:spPr>
          <a:xfrm>
            <a:off x="4511676" y="1546926"/>
            <a:ext cx="4452811" cy="12414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18454" name="テキスト ボックス 42"/>
          <p:cNvSpPr txBox="1">
            <a:spLocks noChangeArrowheads="1"/>
          </p:cNvSpPr>
          <p:nvPr/>
        </p:nvSpPr>
        <p:spPr bwMode="auto">
          <a:xfrm>
            <a:off x="4572001" y="3524439"/>
            <a:ext cx="1293858" cy="276223"/>
          </a:xfrm>
          <a:prstGeom prst="rect">
            <a:avLst/>
          </a:prstGeom>
          <a:solidFill>
            <a:srgbClr val="FFC000">
              <a:alpha val="59999"/>
            </a:srgbClr>
          </a:solidFill>
          <a:ln w="9525">
            <a:solidFill>
              <a:schemeClr val="tx1"/>
            </a:solidFill>
            <a:miter lim="800000"/>
            <a:headEnd/>
            <a:tailEnd/>
          </a:ln>
        </p:spPr>
        <p:txBody>
          <a:bodyPr lIns="36000" rIns="3600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auto" hangingPunct="1">
              <a:spcBef>
                <a:spcPts val="1200"/>
              </a:spcBef>
              <a:spcAft>
                <a:spcPts val="1200"/>
              </a:spcAft>
            </a:pPr>
            <a:r>
              <a:rPr lang="ja-JP" altLang="en-US" sz="1400" dirty="0">
                <a:solidFill>
                  <a:prstClr val="black"/>
                </a:solidFill>
              </a:rPr>
              <a:t>市町村長</a:t>
            </a:r>
            <a:endParaRPr lang="en-US" altLang="ja-JP" sz="1400" dirty="0">
              <a:solidFill>
                <a:prstClr val="black"/>
              </a:solidFill>
            </a:endParaRPr>
          </a:p>
        </p:txBody>
      </p:sp>
      <p:sp>
        <p:nvSpPr>
          <p:cNvPr id="18455" name="テキスト ボックス 43"/>
          <p:cNvSpPr txBox="1">
            <a:spLocks noChangeArrowheads="1"/>
          </p:cNvSpPr>
          <p:nvPr/>
        </p:nvSpPr>
        <p:spPr bwMode="auto">
          <a:xfrm>
            <a:off x="6756392" y="3068962"/>
            <a:ext cx="2168517"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fontAlgn="auto" hangingPunct="1">
              <a:spcBef>
                <a:spcPts val="0"/>
              </a:spcBef>
              <a:spcAft>
                <a:spcPts val="0"/>
              </a:spcAft>
            </a:pPr>
            <a:r>
              <a:rPr lang="ja-JP" altLang="en-US" sz="1300" dirty="0">
                <a:solidFill>
                  <a:prstClr val="black"/>
                </a:solidFill>
              </a:rPr>
              <a:t>・</a:t>
            </a:r>
            <a:r>
              <a:rPr lang="ja-JP" altLang="en-US" sz="1300" dirty="0" smtClean="0">
                <a:solidFill>
                  <a:prstClr val="black"/>
                </a:solidFill>
              </a:rPr>
              <a:t>対策の実施に携わる</a:t>
            </a:r>
            <a:r>
              <a:rPr lang="ja-JP" altLang="en-US" sz="1300" b="1" dirty="0" smtClean="0">
                <a:solidFill>
                  <a:prstClr val="black"/>
                </a:solidFill>
              </a:rPr>
              <a:t>地方</a:t>
            </a:r>
            <a:r>
              <a:rPr lang="ja-JP" altLang="en-US" sz="1300" b="1" dirty="0">
                <a:solidFill>
                  <a:prstClr val="black"/>
                </a:solidFill>
              </a:rPr>
              <a:t>公務員</a:t>
            </a:r>
            <a:r>
              <a:rPr lang="ja-JP" altLang="en-US" sz="1300" dirty="0">
                <a:solidFill>
                  <a:prstClr val="black"/>
                </a:solidFill>
              </a:rPr>
              <a:t>に対する特定接種の実施</a:t>
            </a:r>
            <a:endParaRPr lang="en-US" altLang="ja-JP" sz="1300" dirty="0">
              <a:solidFill>
                <a:prstClr val="black"/>
              </a:solidFill>
            </a:endParaRPr>
          </a:p>
        </p:txBody>
      </p:sp>
      <p:sp>
        <p:nvSpPr>
          <p:cNvPr id="48" name="テキスト ボックス 47"/>
          <p:cNvSpPr txBox="1"/>
          <p:nvPr/>
        </p:nvSpPr>
        <p:spPr>
          <a:xfrm>
            <a:off x="4733927" y="2431923"/>
            <a:ext cx="3889206" cy="276999"/>
          </a:xfrm>
          <a:prstGeom prst="rect">
            <a:avLst/>
          </a:prstGeom>
          <a:noFill/>
          <a:ln>
            <a:noFill/>
          </a:ln>
        </p:spPr>
        <p:txBody>
          <a:bodyPr wrap="none">
            <a:spAutoFit/>
          </a:bodyPr>
          <a:lstStyle/>
          <a:p>
            <a:pPr fontAlgn="auto">
              <a:spcBef>
                <a:spcPts val="0"/>
              </a:spcBef>
              <a:spcAft>
                <a:spcPts val="0"/>
              </a:spcAft>
              <a:defRPr/>
            </a:pPr>
            <a:r>
              <a:rPr lang="en-US" altLang="ja-JP" sz="1200" dirty="0">
                <a:solidFill>
                  <a:prstClr val="black"/>
                </a:solidFill>
                <a:latin typeface="ＭＳ Ｐゴシック"/>
                <a:ea typeface="ＭＳ Ｐゴシック"/>
              </a:rPr>
              <a:t>※ </a:t>
            </a:r>
            <a:r>
              <a:rPr lang="ja-JP" altLang="en-US" sz="1200" dirty="0">
                <a:solidFill>
                  <a:prstClr val="black"/>
                </a:solidFill>
                <a:latin typeface="ＭＳ Ｐゴシック"/>
                <a:ea typeface="ＭＳ Ｐゴシック"/>
              </a:rPr>
              <a:t>登録事業者、都道府県、市町村は接種や登録に</a:t>
            </a:r>
            <a:r>
              <a:rPr lang="ja-JP" altLang="en-US" sz="1200" dirty="0" smtClean="0">
                <a:solidFill>
                  <a:prstClr val="black"/>
                </a:solidFill>
                <a:latin typeface="ＭＳ Ｐゴシック"/>
                <a:ea typeface="ＭＳ Ｐゴシック"/>
              </a:rPr>
              <a:t>協力</a:t>
            </a:r>
            <a:endParaRPr lang="ja-JP" altLang="en-US" sz="1200" dirty="0">
              <a:solidFill>
                <a:prstClr val="black"/>
              </a:solidFill>
              <a:latin typeface="ＭＳ Ｐゴシック"/>
              <a:ea typeface="ＭＳ Ｐゴシック"/>
            </a:endParaRPr>
          </a:p>
        </p:txBody>
      </p:sp>
      <p:sp>
        <p:nvSpPr>
          <p:cNvPr id="18457" name="テキスト ボックス 57"/>
          <p:cNvSpPr txBox="1">
            <a:spLocks noChangeArrowheads="1"/>
          </p:cNvSpPr>
          <p:nvPr/>
        </p:nvSpPr>
        <p:spPr bwMode="auto">
          <a:xfrm>
            <a:off x="200026" y="2021588"/>
            <a:ext cx="1392238" cy="1439863"/>
          </a:xfrm>
          <a:prstGeom prst="rect">
            <a:avLst/>
          </a:prstGeom>
          <a:solidFill>
            <a:schemeClr val="bg2"/>
          </a:solidFill>
          <a:ln w="9525">
            <a:solidFill>
              <a:schemeClr val="tx1"/>
            </a:solidFill>
            <a:miter lim="800000"/>
            <a:headEnd/>
            <a:tailEnd/>
          </a:ln>
        </p:spPr>
        <p:txBody>
          <a:bodyPr lIns="36000" tIns="36000" rIns="36000" bIns="3600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1400" dirty="0">
                <a:solidFill>
                  <a:prstClr val="black"/>
                </a:solidFill>
              </a:rPr>
              <a:t>政府対策本部</a:t>
            </a:r>
          </a:p>
        </p:txBody>
      </p:sp>
      <p:sp>
        <p:nvSpPr>
          <p:cNvPr id="61" name="角丸四角形 60"/>
          <p:cNvSpPr/>
          <p:nvPr/>
        </p:nvSpPr>
        <p:spPr>
          <a:xfrm>
            <a:off x="268288" y="2998792"/>
            <a:ext cx="1268412" cy="430213"/>
          </a:xfrm>
          <a:prstGeom prst="roundRect">
            <a:avLst>
              <a:gd name="adj" fmla="val 9072"/>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lstStyle/>
          <a:p>
            <a:pPr algn="ctr" fontAlgn="auto">
              <a:spcBef>
                <a:spcPts val="0"/>
              </a:spcBef>
              <a:spcAft>
                <a:spcPts val="0"/>
              </a:spcAft>
              <a:defRPr/>
            </a:pPr>
            <a:r>
              <a:rPr lang="ja-JP" altLang="en-US" sz="1200" dirty="0">
                <a:solidFill>
                  <a:prstClr val="black"/>
                </a:solidFill>
              </a:rPr>
              <a:t>本部長</a:t>
            </a:r>
            <a:r>
              <a:rPr lang="ja-JP" altLang="en-US" sz="1200" dirty="0" smtClean="0">
                <a:solidFill>
                  <a:prstClr val="black"/>
                </a:solidFill>
              </a:rPr>
              <a:t>が</a:t>
            </a:r>
            <a:endParaRPr lang="en-US" altLang="ja-JP" sz="1200" dirty="0" smtClean="0">
              <a:solidFill>
                <a:prstClr val="black"/>
              </a:solidFill>
            </a:endParaRPr>
          </a:p>
          <a:p>
            <a:pPr algn="ctr" fontAlgn="auto">
              <a:spcBef>
                <a:spcPts val="0"/>
              </a:spcBef>
              <a:spcAft>
                <a:spcPts val="0"/>
              </a:spcAft>
              <a:defRPr/>
            </a:pPr>
            <a:r>
              <a:rPr lang="ja-JP" altLang="en-US" sz="1200" dirty="0" smtClean="0">
                <a:solidFill>
                  <a:prstClr val="black"/>
                </a:solidFill>
              </a:rPr>
              <a:t>期間</a:t>
            </a:r>
            <a:r>
              <a:rPr lang="ja-JP" altLang="en-US" sz="1200" dirty="0">
                <a:solidFill>
                  <a:prstClr val="black"/>
                </a:solidFill>
              </a:rPr>
              <a:t>を指定</a:t>
            </a:r>
          </a:p>
        </p:txBody>
      </p:sp>
      <p:sp>
        <p:nvSpPr>
          <p:cNvPr id="7" name="角丸四角形 6"/>
          <p:cNvSpPr/>
          <p:nvPr/>
        </p:nvSpPr>
        <p:spPr>
          <a:xfrm>
            <a:off x="268288" y="2305751"/>
            <a:ext cx="1262062" cy="614361"/>
          </a:xfrm>
          <a:prstGeom prst="round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prstClr val="black"/>
                </a:solidFill>
              </a:rPr>
              <a:t>本</a:t>
            </a:r>
            <a:r>
              <a:rPr lang="ja-JP" altLang="en-US" dirty="0" smtClean="0">
                <a:solidFill>
                  <a:prstClr val="black"/>
                </a:solidFill>
              </a:rPr>
              <a:t>部長</a:t>
            </a:r>
            <a:endParaRPr lang="en-US" altLang="ja-JP" dirty="0" smtClean="0">
              <a:solidFill>
                <a:prstClr val="black"/>
              </a:solidFill>
            </a:endParaRPr>
          </a:p>
          <a:p>
            <a:pPr algn="ctr" fontAlgn="auto">
              <a:spcBef>
                <a:spcPts val="0"/>
              </a:spcBef>
              <a:spcAft>
                <a:spcPts val="0"/>
              </a:spcAft>
              <a:defRPr/>
            </a:pPr>
            <a:r>
              <a:rPr lang="ja-JP" altLang="en-US" sz="1100" dirty="0" smtClean="0">
                <a:solidFill>
                  <a:prstClr val="black"/>
                </a:solidFill>
              </a:rPr>
              <a:t>（内閣総理大臣）</a:t>
            </a:r>
            <a:endParaRPr lang="ja-JP" altLang="en-US" sz="1100" dirty="0">
              <a:solidFill>
                <a:prstClr val="black"/>
              </a:solidFill>
            </a:endParaRPr>
          </a:p>
        </p:txBody>
      </p:sp>
      <p:sp>
        <p:nvSpPr>
          <p:cNvPr id="6" name="曲折矢印 5"/>
          <p:cNvSpPr/>
          <p:nvPr/>
        </p:nvSpPr>
        <p:spPr>
          <a:xfrm rot="10800000" flipH="1">
            <a:off x="2844802" y="2697863"/>
            <a:ext cx="1630363" cy="885825"/>
          </a:xfrm>
          <a:prstGeom prst="bentArrow">
            <a:avLst>
              <a:gd name="adj1" fmla="val 39972"/>
              <a:gd name="adj2" fmla="val 25457"/>
              <a:gd name="adj3" fmla="val 26814"/>
              <a:gd name="adj4" fmla="val 30864"/>
            </a:avLst>
          </a:prstGeom>
          <a:solidFill>
            <a:schemeClr val="accent5">
              <a:lumMod val="20000"/>
              <a:lumOff val="8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black"/>
              </a:solidFill>
            </a:endParaRPr>
          </a:p>
        </p:txBody>
      </p:sp>
      <p:sp>
        <p:nvSpPr>
          <p:cNvPr id="37" name="テキスト ボックス 36"/>
          <p:cNvSpPr txBox="1"/>
          <p:nvPr/>
        </p:nvSpPr>
        <p:spPr>
          <a:xfrm>
            <a:off x="3330576" y="3207451"/>
            <a:ext cx="543739" cy="307777"/>
          </a:xfrm>
          <a:prstGeom prst="rect">
            <a:avLst/>
          </a:prstGeom>
          <a:noFill/>
          <a:ln>
            <a:noFill/>
          </a:ln>
        </p:spPr>
        <p:txBody>
          <a:bodyPr wrap="none">
            <a:spAutoFit/>
          </a:bodyPr>
          <a:lstStyle/>
          <a:p>
            <a:pPr fontAlgn="auto">
              <a:spcBef>
                <a:spcPts val="0"/>
              </a:spcBef>
              <a:spcAft>
                <a:spcPts val="0"/>
              </a:spcAft>
              <a:defRPr/>
            </a:pPr>
            <a:r>
              <a:rPr lang="ja-JP" altLang="en-US" sz="1400" dirty="0">
                <a:solidFill>
                  <a:prstClr val="black"/>
                </a:solidFill>
                <a:latin typeface="ＭＳ Ｐゴシック"/>
                <a:ea typeface="ＭＳ Ｐゴシック"/>
              </a:rPr>
              <a:t>指示</a:t>
            </a:r>
          </a:p>
        </p:txBody>
      </p:sp>
      <p:sp>
        <p:nvSpPr>
          <p:cNvPr id="8" name="テキスト ボックス 7"/>
          <p:cNvSpPr txBox="1"/>
          <p:nvPr/>
        </p:nvSpPr>
        <p:spPr>
          <a:xfrm>
            <a:off x="3350365" y="16531"/>
            <a:ext cx="2646878" cy="461665"/>
          </a:xfrm>
          <a:prstGeom prst="rect">
            <a:avLst/>
          </a:prstGeom>
          <a:noFill/>
        </p:spPr>
        <p:txBody>
          <a:bodyPr wrap="none" rtlCol="0">
            <a:spAutoFit/>
          </a:bodyPr>
          <a:lstStyle/>
          <a:p>
            <a:pPr fontAlgn="auto">
              <a:spcBef>
                <a:spcPts val="0"/>
              </a:spcBef>
              <a:spcAft>
                <a:spcPts val="0"/>
              </a:spcAft>
            </a:pPr>
            <a:r>
              <a:rPr lang="ja-JP" altLang="en-US" sz="2400" dirty="0" smtClean="0">
                <a:solidFill>
                  <a:prstClr val="black"/>
                </a:solidFill>
                <a:latin typeface="Calibri"/>
                <a:ea typeface="ＤＦ特太ゴシック体" pitchFamily="1" charset="-128"/>
              </a:rPr>
              <a:t>特定接種について</a:t>
            </a:r>
            <a:endParaRPr lang="ja-JP" altLang="en-US" sz="2400" dirty="0">
              <a:solidFill>
                <a:prstClr val="black"/>
              </a:solidFill>
              <a:latin typeface="Calibri"/>
              <a:ea typeface="ＤＦ特太ゴシック体" pitchFamily="1" charset="-128"/>
            </a:endParaRPr>
          </a:p>
        </p:txBody>
      </p:sp>
      <p:sp>
        <p:nvSpPr>
          <p:cNvPr id="10" name="角丸四角形 9"/>
          <p:cNvSpPr/>
          <p:nvPr/>
        </p:nvSpPr>
        <p:spPr>
          <a:xfrm>
            <a:off x="33762" y="476672"/>
            <a:ext cx="9070848" cy="6570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fontAlgn="auto">
              <a:spcBef>
                <a:spcPts val="0"/>
              </a:spcBef>
              <a:spcAft>
                <a:spcPts val="0"/>
              </a:spcAft>
              <a:defRPr/>
            </a:pPr>
            <a:r>
              <a:rPr lang="ja-JP" altLang="en-US" sz="1600" b="1" dirty="0" smtClean="0">
                <a:solidFill>
                  <a:prstClr val="black"/>
                </a:solidFill>
              </a:rPr>
              <a:t>新型インフルエンザ等が発生</a:t>
            </a:r>
            <a:r>
              <a:rPr lang="ja-JP" altLang="en-US" sz="1600" b="1" dirty="0">
                <a:solidFill>
                  <a:prstClr val="black"/>
                </a:solidFill>
              </a:rPr>
              <a:t>した場合</a:t>
            </a:r>
            <a:r>
              <a:rPr lang="ja-JP" altLang="en-US" sz="1600" b="1" dirty="0" smtClean="0">
                <a:solidFill>
                  <a:prstClr val="black"/>
                </a:solidFill>
              </a:rPr>
              <a:t>に、</a:t>
            </a:r>
            <a:r>
              <a:rPr lang="ja-JP" altLang="ja-JP" sz="1600" b="1" dirty="0" smtClean="0">
                <a:solidFill>
                  <a:prstClr val="black"/>
                </a:solidFill>
              </a:rPr>
              <a:t>医療</a:t>
            </a:r>
            <a:r>
              <a:rPr lang="ja-JP" altLang="en-US" sz="1600" b="1" dirty="0">
                <a:solidFill>
                  <a:prstClr val="black"/>
                </a:solidFill>
              </a:rPr>
              <a:t>の</a:t>
            </a:r>
            <a:r>
              <a:rPr lang="ja-JP" altLang="en-US" sz="1600" b="1" dirty="0" smtClean="0">
                <a:solidFill>
                  <a:prstClr val="black"/>
                </a:solidFill>
              </a:rPr>
              <a:t>提供又は国民</a:t>
            </a:r>
            <a:r>
              <a:rPr lang="ja-JP" altLang="en-US" sz="1600" b="1" dirty="0">
                <a:solidFill>
                  <a:prstClr val="black"/>
                </a:solidFill>
              </a:rPr>
              <a:t>生活・</a:t>
            </a:r>
            <a:r>
              <a:rPr lang="ja-JP" altLang="ja-JP" sz="1600" b="1" dirty="0">
                <a:solidFill>
                  <a:prstClr val="black"/>
                </a:solidFill>
              </a:rPr>
              <a:t>国民経済の</a:t>
            </a:r>
            <a:r>
              <a:rPr lang="ja-JP" altLang="en-US" sz="1600" b="1" dirty="0">
                <a:solidFill>
                  <a:prstClr val="black"/>
                </a:solidFill>
              </a:rPr>
              <a:t>安定に寄与する業務を</a:t>
            </a:r>
            <a:r>
              <a:rPr lang="ja-JP" altLang="en-US" sz="1600" b="1" dirty="0" smtClean="0">
                <a:solidFill>
                  <a:prstClr val="black"/>
                </a:solidFill>
              </a:rPr>
              <a:t>行う事業者の従業員や、新型インフルエンザ等対策の実施に携わる公務員に対して行う予防接種</a:t>
            </a:r>
            <a:endParaRPr lang="en-US" altLang="ja-JP" sz="1600" b="1" dirty="0">
              <a:solidFill>
                <a:prstClr val="black"/>
              </a:solidFill>
            </a:endParaRPr>
          </a:p>
        </p:txBody>
      </p:sp>
      <p:sp>
        <p:nvSpPr>
          <p:cNvPr id="12" name="角丸四角形 11"/>
          <p:cNvSpPr/>
          <p:nvPr/>
        </p:nvSpPr>
        <p:spPr>
          <a:xfrm>
            <a:off x="206434" y="1268760"/>
            <a:ext cx="2133318" cy="3600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接種のイメージ</a:t>
            </a:r>
            <a:endParaRPr lang="ja-JP" altLang="en-US" dirty="0">
              <a:solidFill>
                <a:prstClr val="black"/>
              </a:solidFill>
            </a:endParaRPr>
          </a:p>
        </p:txBody>
      </p:sp>
      <p:sp>
        <p:nvSpPr>
          <p:cNvPr id="23" name="右矢印 22"/>
          <p:cNvSpPr/>
          <p:nvPr/>
        </p:nvSpPr>
        <p:spPr>
          <a:xfrm>
            <a:off x="6012162" y="3165089"/>
            <a:ext cx="666370" cy="484187"/>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fontAlgn="auto">
              <a:spcBef>
                <a:spcPts val="0"/>
              </a:spcBef>
              <a:spcAft>
                <a:spcPts val="0"/>
              </a:spcAft>
              <a:defRPr/>
            </a:pPr>
            <a:r>
              <a:rPr lang="ja-JP" altLang="en-US" sz="1400" dirty="0">
                <a:solidFill>
                  <a:prstClr val="black"/>
                </a:solidFill>
              </a:rPr>
              <a:t>実施</a:t>
            </a:r>
          </a:p>
        </p:txBody>
      </p:sp>
      <p:sp>
        <p:nvSpPr>
          <p:cNvPr id="42" name="角丸四角形 41"/>
          <p:cNvSpPr/>
          <p:nvPr/>
        </p:nvSpPr>
        <p:spPr>
          <a:xfrm>
            <a:off x="202544" y="4033057"/>
            <a:ext cx="1462316" cy="360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根拠等</a:t>
            </a:r>
            <a:endParaRPr lang="ja-JP" altLang="en-US" dirty="0">
              <a:solidFill>
                <a:prstClr val="black"/>
              </a:solidFill>
            </a:endParaRPr>
          </a:p>
        </p:txBody>
      </p:sp>
      <p:sp>
        <p:nvSpPr>
          <p:cNvPr id="27" name="角丸四角形 26"/>
          <p:cNvSpPr/>
          <p:nvPr/>
        </p:nvSpPr>
        <p:spPr>
          <a:xfrm>
            <a:off x="102967" y="5491738"/>
            <a:ext cx="9006183" cy="1345913"/>
          </a:xfrm>
          <a:prstGeom prst="roundRect">
            <a:avLst>
              <a:gd name="adj" fmla="val 0"/>
            </a:avLst>
          </a:prstGeom>
        </p:spPr>
        <p:style>
          <a:lnRef idx="2">
            <a:schemeClr val="accent2"/>
          </a:lnRef>
          <a:fillRef idx="1">
            <a:schemeClr val="lt1"/>
          </a:fillRef>
          <a:effectRef idx="0">
            <a:schemeClr val="accent2"/>
          </a:effectRef>
          <a:fontRef idx="minor">
            <a:schemeClr val="dk1"/>
          </a:fontRef>
        </p:style>
        <p:txBody>
          <a:bodyPr rtlCol="0" anchor="ctr" anchorCtr="0"/>
          <a:lstStyle/>
          <a:p>
            <a:pPr marL="85725" indent="-85725" fontAlgn="auto">
              <a:spcBef>
                <a:spcPts val="0"/>
              </a:spcBef>
              <a:spcAft>
                <a:spcPts val="0"/>
              </a:spcAft>
            </a:pPr>
            <a:r>
              <a:rPr lang="ja-JP" altLang="en-US" sz="1400" dirty="0" smtClean="0">
                <a:solidFill>
                  <a:prstClr val="black"/>
                </a:solidFill>
              </a:rPr>
              <a:t>○</a:t>
            </a:r>
            <a:r>
              <a:rPr lang="ja-JP" altLang="en-US" sz="1400" dirty="0">
                <a:solidFill>
                  <a:prstClr val="black"/>
                </a:solidFill>
              </a:rPr>
              <a:t>　登録事業者には、新型インフルエンザ等発生時においても、医療の提供・国民生活及び国民経済の安定に寄与する業務を継続的に実施する努力義務が</a:t>
            </a:r>
            <a:r>
              <a:rPr lang="ja-JP" altLang="en-US" sz="1400" dirty="0" smtClean="0">
                <a:solidFill>
                  <a:prstClr val="black"/>
                </a:solidFill>
              </a:rPr>
              <a:t>課される。（特措法第４条第３項）</a:t>
            </a:r>
            <a:endParaRPr lang="ja-JP" altLang="en-US" sz="1400" dirty="0">
              <a:solidFill>
                <a:prstClr val="black"/>
              </a:solidFill>
            </a:endParaRPr>
          </a:p>
          <a:p>
            <a:pPr marL="85725" indent="-85725" fontAlgn="auto">
              <a:spcBef>
                <a:spcPts val="0"/>
              </a:spcBef>
              <a:spcAft>
                <a:spcPts val="0"/>
              </a:spcAft>
            </a:pPr>
            <a:r>
              <a:rPr lang="ja-JP" altLang="en-US" sz="1400" dirty="0" smtClean="0">
                <a:solidFill>
                  <a:prstClr val="black"/>
                </a:solidFill>
              </a:rPr>
              <a:t>○</a:t>
            </a:r>
            <a:r>
              <a:rPr lang="ja-JP" altLang="en-US" sz="1400" dirty="0">
                <a:solidFill>
                  <a:prstClr val="black"/>
                </a:solidFill>
              </a:rPr>
              <a:t>　実際の特定接種の対象、接種総数、接種順位は、新型インフルエンザ等発生後に政府対策本部において判断し、基本的対処方針によって決定される。そのため、厚生労働大臣の登録を受けたからといって、必ずしも特定接種の実施対象となるわけではない。</a:t>
            </a:r>
          </a:p>
        </p:txBody>
      </p:sp>
      <p:sp>
        <p:nvSpPr>
          <p:cNvPr id="28" name="角丸四角形 27"/>
          <p:cNvSpPr/>
          <p:nvPr/>
        </p:nvSpPr>
        <p:spPr>
          <a:xfrm>
            <a:off x="229364" y="5229200"/>
            <a:ext cx="1462316"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留意点</a:t>
            </a:r>
            <a:endParaRPr lang="ja-JP" altLang="en-US" dirty="0">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2076" y="73532"/>
            <a:ext cx="957263"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126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a:xfrm>
            <a:off x="0" y="-27383"/>
            <a:ext cx="9144000" cy="549275"/>
          </a:xfrm>
        </p:spPr>
        <p:txBody>
          <a:bodyPr/>
          <a:lstStyle/>
          <a:p>
            <a:r>
              <a:rPr lang="ja-JP" altLang="en-US" sz="2400" dirty="0" smtClean="0">
                <a:ea typeface="ＤＨＰ特太ゴシック体" pitchFamily="2" charset="-128"/>
              </a:rPr>
              <a:t>特定接種の接種対象業種と接種順位の考え方</a:t>
            </a:r>
          </a:p>
        </p:txBody>
      </p:sp>
      <p:sp>
        <p:nvSpPr>
          <p:cNvPr id="2" name="角丸四角形 1"/>
          <p:cNvSpPr/>
          <p:nvPr/>
        </p:nvSpPr>
        <p:spPr>
          <a:xfrm>
            <a:off x="118582" y="476672"/>
            <a:ext cx="8906836" cy="1440160"/>
          </a:xfrm>
          <a:prstGeom prst="roundRect">
            <a:avLst/>
          </a:prstGeom>
        </p:spPr>
        <p:style>
          <a:lnRef idx="2">
            <a:schemeClr val="accent1"/>
          </a:lnRef>
          <a:fillRef idx="1">
            <a:schemeClr val="lt1"/>
          </a:fillRef>
          <a:effectRef idx="0">
            <a:schemeClr val="accent1"/>
          </a:effectRef>
          <a:fontRef idx="minor">
            <a:schemeClr val="dk1"/>
          </a:fontRef>
        </p:style>
        <p:txBody>
          <a:bodyPr lIns="72000" rIns="72000" rtlCol="0" anchor="ctr"/>
          <a:lstStyle/>
          <a:p>
            <a:pPr marL="265113" indent="-176213">
              <a:defRPr/>
            </a:pPr>
            <a:r>
              <a:rPr lang="ja-JP" altLang="en-US" sz="1600" dirty="0" smtClean="0">
                <a:solidFill>
                  <a:prstClr val="black"/>
                </a:solidFill>
                <a:latin typeface="ＭＳ Ｐゴシック"/>
              </a:rPr>
              <a:t>○</a:t>
            </a:r>
            <a:r>
              <a:rPr lang="ja-JP" altLang="en-US" sz="1600" dirty="0">
                <a:solidFill>
                  <a:prstClr val="black"/>
                </a:solidFill>
                <a:latin typeface="ＭＳ Ｐゴシック"/>
              </a:rPr>
              <a:t>　</a:t>
            </a:r>
            <a:r>
              <a:rPr lang="ja-JP" altLang="en-US" sz="1600" dirty="0" smtClean="0">
                <a:solidFill>
                  <a:prstClr val="black"/>
                </a:solidFill>
                <a:latin typeface="ＭＳ Ｐゴシック"/>
              </a:rPr>
              <a:t>政府行動計画において、特定接種の登録対象となる</a:t>
            </a:r>
            <a:r>
              <a:rPr lang="ja-JP" altLang="en-US" sz="1600" dirty="0">
                <a:solidFill>
                  <a:prstClr val="black"/>
                </a:solidFill>
                <a:latin typeface="ＭＳ Ｐゴシック"/>
              </a:rPr>
              <a:t>業種等</a:t>
            </a:r>
            <a:r>
              <a:rPr lang="ja-JP" altLang="en-US" sz="1600" dirty="0" smtClean="0">
                <a:solidFill>
                  <a:prstClr val="black"/>
                </a:solidFill>
                <a:latin typeface="ＭＳ Ｐゴシック"/>
              </a:rPr>
              <a:t>を下表のとおりと</a:t>
            </a:r>
            <a:r>
              <a:rPr lang="ja-JP" altLang="en-US" sz="1600" dirty="0">
                <a:solidFill>
                  <a:prstClr val="black"/>
                </a:solidFill>
                <a:latin typeface="ＭＳ Ｐゴシック"/>
              </a:rPr>
              <a:t>するとともに</a:t>
            </a:r>
            <a:r>
              <a:rPr lang="ja-JP" altLang="en-US" sz="1600" dirty="0" smtClean="0">
                <a:solidFill>
                  <a:prstClr val="black"/>
                </a:solidFill>
                <a:latin typeface="ＭＳ Ｐゴシック"/>
              </a:rPr>
              <a:t>、接種順位は、下表</a:t>
            </a:r>
            <a:r>
              <a:rPr lang="ja-JP" altLang="en-US" sz="1600" dirty="0">
                <a:solidFill>
                  <a:prstClr val="black"/>
                </a:solidFill>
                <a:latin typeface="ＭＳ Ｐゴシック"/>
              </a:rPr>
              <a:t>のグループ</a:t>
            </a:r>
            <a:r>
              <a:rPr lang="ja-JP" altLang="en-US" sz="1600" dirty="0" smtClean="0">
                <a:solidFill>
                  <a:prstClr val="black"/>
                </a:solidFill>
                <a:latin typeface="ＭＳ Ｐゴシック"/>
              </a:rPr>
              <a:t>①（</a:t>
            </a:r>
            <a:r>
              <a:rPr lang="ja-JP" altLang="en-US" sz="1600" dirty="0">
                <a:solidFill>
                  <a:prstClr val="black"/>
                </a:solidFill>
                <a:latin typeface="ＭＳ Ｐゴシック"/>
              </a:rPr>
              <a:t>医療分野）</a:t>
            </a:r>
            <a:r>
              <a:rPr lang="ja-JP" altLang="en-US" sz="1600" dirty="0" smtClean="0">
                <a:solidFill>
                  <a:prstClr val="black"/>
                </a:solidFill>
                <a:latin typeface="ＭＳ Ｐゴシック"/>
              </a:rPr>
              <a:t>からの順とする</a:t>
            </a:r>
            <a:r>
              <a:rPr lang="ja-JP" altLang="en-US" sz="1600" dirty="0">
                <a:solidFill>
                  <a:prstClr val="black"/>
                </a:solidFill>
                <a:latin typeface="ＭＳ Ｐゴシック"/>
              </a:rPr>
              <a:t>ことを基本</a:t>
            </a:r>
            <a:r>
              <a:rPr lang="ja-JP" altLang="en-US" sz="1600" dirty="0" smtClean="0">
                <a:solidFill>
                  <a:prstClr val="black"/>
                </a:solidFill>
                <a:latin typeface="ＭＳ Ｐゴシック"/>
              </a:rPr>
              <a:t>とされている。</a:t>
            </a:r>
            <a:endParaRPr lang="en-US" altLang="ja-JP" sz="1600" dirty="0" smtClean="0">
              <a:solidFill>
                <a:prstClr val="black"/>
              </a:solidFill>
              <a:latin typeface="ＭＳ Ｐゴシック"/>
            </a:endParaRPr>
          </a:p>
          <a:p>
            <a:pPr marL="265113" indent="-176213">
              <a:defRPr/>
            </a:pPr>
            <a:endParaRPr lang="en-US" altLang="ja-JP" sz="1600" dirty="0" smtClean="0">
              <a:solidFill>
                <a:prstClr val="black"/>
              </a:solidFill>
              <a:latin typeface="ＭＳ Ｐゴシック"/>
            </a:endParaRPr>
          </a:p>
          <a:p>
            <a:pPr marL="265113" indent="-176213">
              <a:defRPr/>
            </a:pPr>
            <a:r>
              <a:rPr lang="en-US" altLang="ja-JP" sz="1600" dirty="0" smtClean="0">
                <a:solidFill>
                  <a:prstClr val="black"/>
                </a:solidFill>
                <a:latin typeface="ＭＳ Ｐゴシック"/>
              </a:rPr>
              <a:t>※</a:t>
            </a:r>
            <a:r>
              <a:rPr lang="ja-JP" altLang="en-US" sz="1600" dirty="0" smtClean="0">
                <a:solidFill>
                  <a:prstClr val="black"/>
                </a:solidFill>
                <a:latin typeface="ＭＳ Ｐゴシック"/>
              </a:rPr>
              <a:t>　</a:t>
            </a:r>
            <a:r>
              <a:rPr lang="ja-JP" altLang="en-US" sz="1600" dirty="0">
                <a:solidFill>
                  <a:prstClr val="black"/>
                </a:solidFill>
                <a:latin typeface="ＭＳ Ｐゴシック"/>
              </a:rPr>
              <a:t>実際の</a:t>
            </a:r>
            <a:r>
              <a:rPr lang="ja-JP" altLang="en-US" sz="1600" dirty="0" smtClean="0">
                <a:solidFill>
                  <a:prstClr val="black"/>
                </a:solidFill>
                <a:latin typeface="ＭＳ Ｐゴシック"/>
              </a:rPr>
              <a:t>特定接種</a:t>
            </a:r>
            <a:r>
              <a:rPr lang="ja-JP" altLang="en-US" sz="1600" dirty="0">
                <a:solidFill>
                  <a:prstClr val="black"/>
                </a:solidFill>
                <a:latin typeface="ＭＳ Ｐゴシック"/>
              </a:rPr>
              <a:t>対象者の範囲</a:t>
            </a:r>
            <a:r>
              <a:rPr lang="ja-JP" altLang="en-US" sz="1600" dirty="0" smtClean="0">
                <a:solidFill>
                  <a:prstClr val="black"/>
                </a:solidFill>
                <a:latin typeface="ＭＳ Ｐゴシック"/>
              </a:rPr>
              <a:t>や接種順位等に</a:t>
            </a:r>
            <a:r>
              <a:rPr lang="ja-JP" altLang="en-US" sz="1600" dirty="0">
                <a:solidFill>
                  <a:prstClr val="black"/>
                </a:solidFill>
                <a:latin typeface="ＭＳ Ｐゴシック"/>
              </a:rPr>
              <a:t>ついては、新型インフルエンザ等発生時に、政府対策本部において、発生状況等に応じて柔軟に</a:t>
            </a:r>
            <a:r>
              <a:rPr lang="ja-JP" altLang="en-US" sz="1600" dirty="0" smtClean="0">
                <a:solidFill>
                  <a:prstClr val="black"/>
                </a:solidFill>
                <a:latin typeface="ＭＳ Ｐゴシック"/>
              </a:rPr>
              <a:t>決定することとされている。</a:t>
            </a:r>
            <a:endParaRPr lang="en-US" altLang="ja-JP" sz="1600" dirty="0">
              <a:solidFill>
                <a:prstClr val="black"/>
              </a:solidFill>
              <a:latin typeface="ＭＳ Ｐゴシック"/>
            </a:endParaRPr>
          </a:p>
        </p:txBody>
      </p:sp>
      <p:graphicFrame>
        <p:nvGraphicFramePr>
          <p:cNvPr id="16" name="Group 72"/>
          <p:cNvGraphicFramePr>
            <a:graphicFrameLocks/>
          </p:cNvGraphicFramePr>
          <p:nvPr>
            <p:extLst>
              <p:ext uri="{D42A27DB-BD31-4B8C-83A1-F6EECF244321}">
                <p14:modId xmlns:p14="http://schemas.microsoft.com/office/powerpoint/2010/main" val="4124298081"/>
              </p:ext>
            </p:extLst>
          </p:nvPr>
        </p:nvGraphicFramePr>
        <p:xfrm>
          <a:off x="298643" y="2032190"/>
          <a:ext cx="8593839" cy="1036374"/>
        </p:xfrm>
        <a:graphic>
          <a:graphicData uri="http://schemas.openxmlformats.org/drawingml/2006/table">
            <a:tbl>
              <a:tblPr/>
              <a:tblGrid>
                <a:gridCol w="445542"/>
                <a:gridCol w="1434936"/>
                <a:gridCol w="5816614"/>
                <a:gridCol w="896747"/>
              </a:tblGrid>
              <a:tr h="216024">
                <a:tc gridSpan="2">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類型</a:t>
                      </a:r>
                    </a:p>
                  </a:txBody>
                  <a:tcPr marL="84406" marR="84406" marT="45729" marB="45729"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事業の種類</a:t>
                      </a:r>
                      <a:endParaRPr kumimoji="1" lang="en-US" altLang="ja-JP" sz="14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100" b="0" dirty="0" smtClean="0">
                          <a:solidFill>
                            <a:schemeClr val="tx1"/>
                          </a:solidFill>
                        </a:rPr>
                        <a:t>接種順位</a:t>
                      </a: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334870">
                <a:tc rowSpan="2">
                  <a:txBody>
                    <a:bodyPr/>
                    <a:lstStyle/>
                    <a:p>
                      <a:pPr marL="0" marR="0" lvl="0" indent="0" algn="ctr" defTabSz="914400" rtl="0" eaLnBrk="1" fontAlgn="base" latinLnBrk="0" hangingPunct="1">
                        <a:lnSpc>
                          <a:spcPct val="100000"/>
                        </a:lnSpc>
                        <a:spcBef>
                          <a:spcPts val="0"/>
                        </a:spcBef>
                        <a:spcAft>
                          <a:spcPct val="0"/>
                        </a:spcAft>
                        <a:buClrTx/>
                        <a:buSzTx/>
                        <a:buFont typeface="Wingdings" pitchFamily="2" charset="2"/>
                        <a:buNone/>
                        <a:tabLst/>
                      </a:pP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医療分野</a:t>
                      </a:r>
                    </a:p>
                  </a:txBody>
                  <a:tcPr marL="84406" marR="84406" marT="45729" marB="45729" vert="eaVert"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 typeface="Wingdings" pitchFamily="2" charset="2"/>
                        <a:buNone/>
                        <a:tabLst/>
                        <a:defRPr/>
                      </a:pPr>
                      <a:r>
                        <a:rPr lang="ja-JP" altLang="en-US" sz="1200" spc="-100" dirty="0" smtClean="0">
                          <a:solidFill>
                            <a:schemeClr val="tx1"/>
                          </a:solidFill>
                        </a:rPr>
                        <a:t>新型</a:t>
                      </a:r>
                      <a:r>
                        <a:rPr lang="ja-JP" altLang="en-US" sz="1200" spc="-180" dirty="0" smtClean="0">
                          <a:solidFill>
                            <a:schemeClr val="tx1"/>
                          </a:solidFill>
                        </a:rPr>
                        <a:t>インフルエンザ</a:t>
                      </a:r>
                      <a:r>
                        <a:rPr lang="ja-JP" altLang="en-US" sz="1200" spc="-100" dirty="0" smtClean="0">
                          <a:solidFill>
                            <a:schemeClr val="tx1"/>
                          </a:solidFill>
                        </a:rPr>
                        <a:t>等医療型 </a:t>
                      </a: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ja-JP" altLang="en-US" sz="1100" dirty="0" smtClean="0"/>
                        <a:t>新型インフルエンザ等医療</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lang="ja-JP" altLang="en-US" sz="1400" b="1" dirty="0" smtClean="0">
                          <a:solidFill>
                            <a:schemeClr val="tx1"/>
                          </a:solidFill>
                        </a:rPr>
                        <a:t>グループ①</a:t>
                      </a:r>
                      <a:endParaRPr kumimoji="1" lang="ja-JP" altLang="en-US" sz="1400" b="1"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179351">
                <a:tc vMerge="1">
                  <a:txBody>
                    <a:bodyPr/>
                    <a:lstStyle/>
                    <a:p>
                      <a:pPr marL="0" marR="0" lvl="0" indent="0" algn="l" defTabSz="914400" rtl="0" eaLnBrk="1" fontAlgn="base" latinLnBrk="0" hangingPunct="1">
                        <a:lnSpc>
                          <a:spcPct val="100000"/>
                        </a:lnSpc>
                        <a:spcBef>
                          <a:spcPts val="0"/>
                        </a:spcBef>
                        <a:spcAft>
                          <a:spcPct val="0"/>
                        </a:spcAft>
                        <a:buClrTx/>
                        <a:buSzTx/>
                        <a:buFont typeface="Wingdings" pitchFamily="2" charset="2"/>
                        <a:buNone/>
                        <a:tabLst/>
                        <a:defRPr/>
                      </a:pPr>
                      <a:endParaRPr lang="en-US" altLang="ja-JP" sz="1200" dirty="0" smtClean="0">
                        <a:solidFill>
                          <a:schemeClr val="tx1"/>
                        </a:solidFill>
                      </a:endParaRPr>
                    </a:p>
                  </a:txBody>
                  <a:tcPr marT="45729" marB="45729"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ts val="0"/>
                        </a:spcBef>
                        <a:spcAft>
                          <a:spcPct val="0"/>
                        </a:spcAft>
                        <a:buClrTx/>
                        <a:buSzTx/>
                        <a:buFont typeface="Wingdings" pitchFamily="2" charset="2"/>
                        <a:buNone/>
                        <a:tabLst/>
                        <a:defRPr/>
                      </a:pPr>
                      <a:r>
                        <a:rPr kumimoji="1" lang="ja-JP" altLang="en-US" sz="1200" kern="1200" dirty="0" smtClean="0">
                          <a:solidFill>
                            <a:schemeClr val="tx1"/>
                          </a:solidFill>
                          <a:latin typeface="+mj-ea"/>
                          <a:ea typeface="+mn-ea"/>
                          <a:cs typeface="+mn-cs"/>
                        </a:rPr>
                        <a:t>重大・緊急医療型</a:t>
                      </a:r>
                      <a:endParaRPr lang="en-US" altLang="ja-JP" sz="1200"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100" kern="1200" dirty="0" smtClean="0">
                          <a:solidFill>
                            <a:schemeClr val="tx1"/>
                          </a:solidFill>
                          <a:latin typeface="+mj-ea"/>
                          <a:ea typeface="+mn-ea"/>
                          <a:cs typeface="+mn-cs"/>
                        </a:rPr>
                        <a:t>重大緊急医療</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 name="Group 72"/>
          <p:cNvGraphicFramePr>
            <a:graphicFrameLocks/>
          </p:cNvGraphicFramePr>
          <p:nvPr>
            <p:extLst>
              <p:ext uri="{D42A27DB-BD31-4B8C-83A1-F6EECF244321}">
                <p14:modId xmlns:p14="http://schemas.microsoft.com/office/powerpoint/2010/main" val="2449382614"/>
              </p:ext>
            </p:extLst>
          </p:nvPr>
        </p:nvGraphicFramePr>
        <p:xfrm>
          <a:off x="298644" y="3084692"/>
          <a:ext cx="8593838" cy="3002388"/>
        </p:xfrm>
        <a:graphic>
          <a:graphicData uri="http://schemas.openxmlformats.org/drawingml/2006/table">
            <a:tbl>
              <a:tblPr/>
              <a:tblGrid>
                <a:gridCol w="463741"/>
                <a:gridCol w="1416736"/>
                <a:gridCol w="5824832"/>
                <a:gridCol w="888529"/>
              </a:tblGrid>
              <a:tr h="21602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1" kern="1200" dirty="0" smtClean="0">
                          <a:solidFill>
                            <a:schemeClr val="tx1"/>
                          </a:solidFill>
                          <a:effectLst/>
                          <a:latin typeface="+mn-lt"/>
                          <a:ea typeface="+mn-ea"/>
                          <a:cs typeface="+mn-cs"/>
                        </a:rPr>
                        <a:t>新型インフルエンザ等対策の実施に携わる公務員</a:t>
                      </a:r>
                      <a:endParaRPr lang="ja-JP" altLang="en-US" sz="1050" b="1" dirty="0" smtClean="0">
                        <a:solidFill>
                          <a:schemeClr val="tx1"/>
                        </a:solidFill>
                      </a:endParaRPr>
                    </a:p>
                  </a:txBody>
                  <a:tcPr marL="84406" marR="84406" marT="45729" marB="45729"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b="1" dirty="0" smtClean="0"/>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r>
                        <a:rPr lang="ja-JP" altLang="en-US" sz="1100" dirty="0" smtClean="0">
                          <a:solidFill>
                            <a:schemeClr val="tx1"/>
                          </a:solidFill>
                        </a:rPr>
                        <a:t>新型インフルエンザ等の発生により対応が必要となる業務に従事する者</a:t>
                      </a:r>
                      <a:endParaRPr lang="en-US" altLang="ja-JP" sz="1100" dirty="0" smtClean="0">
                        <a:solidFill>
                          <a:schemeClr val="tx1"/>
                        </a:solidFill>
                      </a:endParaRPr>
                    </a:p>
                    <a:p>
                      <a:r>
                        <a:rPr lang="ja-JP" altLang="en-US" sz="1100" dirty="0" smtClean="0">
                          <a:solidFill>
                            <a:schemeClr val="tx1"/>
                          </a:solidFill>
                        </a:rPr>
                        <a:t>国民の緊急の生命保護と秩序の維持を目的とする業務や国家の危機管理に関する業務に従事する者</a:t>
                      </a:r>
                      <a:endParaRPr lang="en-US" altLang="ja-JP" sz="1100"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lang="ja-JP" altLang="en-US" sz="1200" b="1" dirty="0" smtClean="0">
                          <a:solidFill>
                            <a:schemeClr val="tx1"/>
                          </a:solidFill>
                        </a:rPr>
                        <a:t>グループ</a:t>
                      </a:r>
                      <a:endParaRPr lang="en-US" altLang="ja-JP" sz="1200" b="1" dirty="0" smtClean="0">
                        <a:solidFill>
                          <a:schemeClr val="tx1"/>
                        </a:solidFill>
                      </a:endParaRP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lang="ja-JP" altLang="en-US" sz="1400" b="1" dirty="0" smtClean="0">
                          <a:solidFill>
                            <a:schemeClr val="tx1"/>
                          </a:solidFill>
                        </a:rPr>
                        <a:t>②</a:t>
                      </a:r>
                      <a:endParaRPr kumimoji="1" lang="ja-JP" altLang="en-US" sz="1400" b="1"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67586">
                <a:tc rowSpan="5">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国民生活・国民経済安定分野</a:t>
                      </a:r>
                    </a:p>
                  </a:txBody>
                  <a:tcPr marL="84406" marR="84406" marT="45729" marB="45729" vert="eaVert"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lang="ja-JP" altLang="en-US" sz="1200" b="0" dirty="0" smtClean="0">
                          <a:solidFill>
                            <a:schemeClr val="tx1"/>
                          </a:solidFill>
                        </a:rPr>
                        <a:t>介護・福祉型</a:t>
                      </a:r>
                      <a:endParaRPr lang="en-US" altLang="ja-JP" sz="1200" b="0"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lang="ja-JP" altLang="en-US" sz="1100" dirty="0" smtClean="0">
                          <a:solidFill>
                            <a:schemeClr val="tx1"/>
                          </a:solidFill>
                        </a:rPr>
                        <a:t>サービスの停止等が利用者の生命維持に重大・緊急の影響がある介護・福祉事業所 </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lang="ja-JP" altLang="en-US" sz="1400" b="1" dirty="0" smtClean="0">
                          <a:solidFill>
                            <a:schemeClr val="tx1"/>
                          </a:solidFill>
                        </a:rPr>
                        <a:t>グループ③</a:t>
                      </a:r>
                      <a:endParaRPr kumimoji="1" lang="ja-JP" altLang="en-US" sz="1400" b="1"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25798">
                <a:tc vMerge="1">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400" b="1" i="0" u="none" strike="noStrike" cap="none" normalizeH="0" baseline="0" dirty="0" smtClean="0">
                        <a:ln>
                          <a:noFill/>
                        </a:ln>
                        <a:solidFill>
                          <a:schemeClr val="tx1"/>
                        </a:solidFill>
                        <a:effectLst/>
                        <a:latin typeface="Arial" charset="0"/>
                        <a:ea typeface="ＭＳ Ｐゴシック" pitchFamily="50" charset="-128"/>
                      </a:endParaRPr>
                    </a:p>
                  </a:txBody>
                  <a:tcPr marT="45729" marB="45729" vert="eaVert"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200" kern="1200" dirty="0" smtClean="0">
                          <a:solidFill>
                            <a:schemeClr val="tx1"/>
                          </a:solidFill>
                          <a:latin typeface="+mj-ea"/>
                          <a:ea typeface="+mn-ea"/>
                          <a:cs typeface="+mn-cs"/>
                        </a:rPr>
                        <a:t>指定公共機関型</a:t>
                      </a: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医薬品・化粧品等卸売業、医薬品製造業、医療機器修理業・医療機器販売業・医療機器賃貸業、医療機器製造業、ガス業、銀行業、空港管理者、航空運輸業、水運業、通信業、鉄道業、電気業、道路貨物運送業、道路旅客運送業、放送業、郵便業</a:t>
                      </a: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1" lang="ja-JP" altLang="en-US" sz="1600" b="0" i="0" u="none" strike="noStrike" cap="none" normalizeH="0" baseline="0" dirty="0" smtClean="0">
                        <a:ln>
                          <a:noFill/>
                        </a:ln>
                        <a:solidFill>
                          <a:srgbClr val="FF0000"/>
                        </a:solidFill>
                        <a:effectLst/>
                        <a:latin typeface="Arial" charset="0"/>
                        <a:ea typeface="ＭＳ Ｐゴシック" pitchFamily="50" charset="-128"/>
                      </a:endParaRP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256">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1" lang="en-US" altLang="ja-JP" sz="1200" b="0" i="0" u="none" strike="noStrike" kern="1200" cap="none" normalizeH="0" baseline="0" dirty="0" smtClean="0">
                        <a:ln>
                          <a:noFill/>
                        </a:ln>
                        <a:solidFill>
                          <a:schemeClr val="tx1"/>
                        </a:solidFill>
                        <a:effectLst/>
                        <a:latin typeface="Arial" charset="0"/>
                        <a:ea typeface="ＭＳ Ｐゴシック" pitchFamily="50" charset="-128"/>
                        <a:cs typeface="+mn-cs"/>
                      </a:endParaRPr>
                    </a:p>
                  </a:txBody>
                  <a:tcPr marT="45729" marB="45729"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200" kern="1200" dirty="0" smtClean="0">
                          <a:solidFill>
                            <a:schemeClr val="tx1"/>
                          </a:solidFill>
                          <a:latin typeface="+mj-ea"/>
                          <a:ea typeface="+mn-ea"/>
                          <a:cs typeface="+mn-cs"/>
                        </a:rPr>
                        <a:t>指定同類型</a:t>
                      </a:r>
                      <a:endParaRPr kumimoji="1" lang="en-US" altLang="ja-JP" sz="1200" kern="1200" dirty="0" smtClean="0">
                        <a:solidFill>
                          <a:schemeClr val="tx1"/>
                        </a:solidFill>
                        <a:latin typeface="+mj-ea"/>
                        <a:ea typeface="+mn-ea"/>
                        <a:cs typeface="+mn-cs"/>
                      </a:endParaRPr>
                    </a:p>
                    <a:p>
                      <a:pPr marL="0" marR="0" lvl="0" indent="0" algn="l" defTabSz="914400" rtl="0" eaLnBrk="1" fontAlgn="base" latinLnBrk="0" hangingPunct="1">
                        <a:lnSpc>
                          <a:spcPct val="100000"/>
                        </a:lnSpc>
                        <a:spcBef>
                          <a:spcPts val="600"/>
                        </a:spcBef>
                        <a:spcAft>
                          <a:spcPct val="0"/>
                        </a:spcAft>
                        <a:buClrTx/>
                        <a:buSzTx/>
                        <a:buFont typeface="Wingdings" pitchFamily="2" charset="2"/>
                        <a:buNone/>
                        <a:tabLst/>
                        <a:defRPr/>
                      </a:pPr>
                      <a:r>
                        <a:rPr kumimoji="1" lang="ja-JP" altLang="en-US" sz="1050" b="0" i="0" u="none" strike="noStrike" kern="1200" cap="none" normalizeH="0" baseline="0" dirty="0" smtClean="0">
                          <a:ln>
                            <a:noFill/>
                          </a:ln>
                          <a:solidFill>
                            <a:schemeClr val="tx1"/>
                          </a:solidFill>
                          <a:effectLst/>
                          <a:latin typeface="+mj-ea"/>
                          <a:ea typeface="+mn-ea"/>
                          <a:cs typeface="+mn-cs"/>
                        </a:rPr>
                        <a:t>（業務同類系）</a:t>
                      </a:r>
                      <a:endParaRPr kumimoji="1" lang="en-US" altLang="ja-JP" sz="1050" b="0" i="0" u="none" strike="noStrike" kern="1200" cap="none" normalizeH="0" baseline="0" dirty="0" smtClean="0">
                        <a:ln>
                          <a:noFill/>
                        </a:ln>
                        <a:solidFill>
                          <a:schemeClr val="tx1"/>
                        </a:solidFill>
                        <a:effectLst/>
                        <a:latin typeface="Arial" charset="0"/>
                        <a:ea typeface="ＭＳ Ｐゴシック" pitchFamily="50" charset="-128"/>
                        <a:cs typeface="+mn-cs"/>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医薬品・化粧品等卸売業、医薬品製造業、医療機器修理業・医療機器販売業・医療機器賃貸業、医療機器製造業、映像・音声・文字情報制作業、ガス業、銀行業、空港管理者、航空運輸業、水運業、通信業、鉄道業、電気業、道路貨物運送業、道路旅客運送業、放送業、郵便業</a:t>
                      </a: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04084">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1" lang="en-US" altLang="ja-JP" sz="1200" kern="1200" dirty="0" smtClean="0">
                        <a:solidFill>
                          <a:schemeClr val="tx1"/>
                        </a:solidFill>
                        <a:latin typeface="+mj-ea"/>
                        <a:ea typeface="+mn-ea"/>
                        <a:cs typeface="+mn-cs"/>
                      </a:endParaRPr>
                    </a:p>
                  </a:txBody>
                  <a:tcPr marT="45729" marB="45729"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ts val="0"/>
                        </a:spcBef>
                        <a:spcAft>
                          <a:spcPct val="0"/>
                        </a:spcAft>
                        <a:buClrTx/>
                        <a:buSzTx/>
                        <a:buFont typeface="Wingdings" pitchFamily="2" charset="2"/>
                        <a:buNone/>
                        <a:tabLst/>
                        <a:defRPr/>
                      </a:pPr>
                      <a:r>
                        <a:rPr kumimoji="1" lang="ja-JP" altLang="en-US" sz="1200" kern="1200" dirty="0" smtClean="0">
                          <a:solidFill>
                            <a:schemeClr val="tx1"/>
                          </a:solidFill>
                          <a:latin typeface="+mj-ea"/>
                          <a:ea typeface="+mn-ea"/>
                          <a:cs typeface="+mn-cs"/>
                        </a:rPr>
                        <a:t>指定同類型</a:t>
                      </a:r>
                      <a:endParaRPr kumimoji="1" lang="en-US" altLang="ja-JP" sz="1200" kern="1200" dirty="0" smtClean="0">
                        <a:solidFill>
                          <a:schemeClr val="tx1"/>
                        </a:solidFill>
                        <a:latin typeface="+mj-ea"/>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Wingdings" pitchFamily="2" charset="2"/>
                        <a:buNone/>
                        <a:tabLst/>
                        <a:defRPr/>
                      </a:pPr>
                      <a:r>
                        <a:rPr kumimoji="1" lang="ja-JP" altLang="en-US" sz="1200" kern="1200" dirty="0" smtClean="0">
                          <a:solidFill>
                            <a:schemeClr val="tx1"/>
                          </a:solidFill>
                          <a:latin typeface="+mj-ea"/>
                          <a:ea typeface="+mn-ea"/>
                          <a:cs typeface="+mn-cs"/>
                        </a:rPr>
                        <a:t>（</a:t>
                      </a:r>
                      <a:r>
                        <a:rPr kumimoji="1" lang="ja-JP" altLang="en-US" sz="1050" b="0" i="0" u="none" strike="noStrike" kern="1200" cap="none" normalizeH="0" baseline="0" dirty="0" smtClean="0">
                          <a:ln>
                            <a:noFill/>
                          </a:ln>
                          <a:solidFill>
                            <a:schemeClr val="tx1"/>
                          </a:solidFill>
                          <a:effectLst/>
                          <a:latin typeface="+mj-ea"/>
                          <a:ea typeface="+mn-ea"/>
                          <a:cs typeface="+mn-cs"/>
                        </a:rPr>
                        <a:t>社会インフラ系）</a:t>
                      </a:r>
                      <a:endParaRPr kumimoji="1" lang="en-US" altLang="ja-JP" sz="1050" b="0" i="0" u="none" strike="noStrike" kern="1200" cap="none" normalizeH="0" baseline="0" dirty="0" smtClean="0">
                        <a:ln>
                          <a:noFill/>
                        </a:ln>
                        <a:solidFill>
                          <a:schemeClr val="tx1"/>
                        </a:solidFill>
                        <a:effectLst/>
                        <a:latin typeface="Arial" charset="0"/>
                        <a:ea typeface="ＭＳ Ｐゴシック" pitchFamily="50" charset="-128"/>
                        <a:cs typeface="+mn-cs"/>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金融証券決済事業者、石油・鉱物卸売業、石油製品・石炭製品製造業、熱供給業、</a:t>
                      </a: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485914">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T="45729" marB="45729"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その他の登録事業者</a:t>
                      </a:r>
                      <a:endParaRPr kumimoji="1" lang="en-US" altLang="ja-JP"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飲食料品卸売業、飲食料品小売業、各種商品小売業、食料品製造業、石油事業者、その他の生活関連サービス業、その他小売業、廃棄物処理業</a:t>
                      </a:r>
                      <a:endParaRPr kumimoji="1" lang="en-US" altLang="ja-JP" sz="1100" b="0" i="0" u="none" strike="noStrike" cap="none" normalizeH="0" baseline="0" dirty="0" smtClean="0">
                        <a:ln>
                          <a:noFill/>
                        </a:ln>
                        <a:solidFill>
                          <a:schemeClr val="tx1"/>
                        </a:solidFill>
                        <a:effectLst/>
                        <a:latin typeface="Arial" charset="0"/>
                        <a:ea typeface="ＭＳ Ｐゴシック" pitchFamily="50" charset="-128"/>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defRPr/>
                      </a:pPr>
                      <a:r>
                        <a:rPr lang="ja-JP" altLang="en-US" sz="1200" b="1" dirty="0" smtClean="0">
                          <a:solidFill>
                            <a:schemeClr val="tx1"/>
                          </a:solidFill>
                        </a:rPr>
                        <a:t>グループ</a:t>
                      </a:r>
                      <a:r>
                        <a:rPr lang="ja-JP" altLang="en-US" sz="1400" b="1" dirty="0" smtClean="0">
                          <a:solidFill>
                            <a:schemeClr val="tx1"/>
                          </a:solidFill>
                        </a:rPr>
                        <a:t>④</a:t>
                      </a:r>
                      <a:endParaRPr kumimoji="1" lang="ja-JP" altLang="en-US" sz="1400" b="1" dirty="0" smtClean="0">
                        <a:solidFill>
                          <a:schemeClr val="tx1"/>
                        </a:solidFill>
                      </a:endParaRPr>
                    </a:p>
                  </a:txBody>
                  <a:tcPr marL="84406" marR="84406"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 name="テキスト ボックス 18"/>
          <p:cNvSpPr txBox="1"/>
          <p:nvPr/>
        </p:nvSpPr>
        <p:spPr>
          <a:xfrm>
            <a:off x="99236" y="6154321"/>
            <a:ext cx="8079309" cy="677108"/>
          </a:xfrm>
          <a:prstGeom prst="rect">
            <a:avLst/>
          </a:prstGeom>
          <a:noFill/>
          <a:ln w="9525" cmpd="dbl">
            <a:noFill/>
          </a:ln>
        </p:spPr>
        <p:txBody>
          <a:bodyPr wrap="square" bIns="0">
            <a:spAutoFit/>
          </a:bodyPr>
          <a:lstStyle/>
          <a:p>
            <a:pPr marL="265113" indent="-176213">
              <a:defRPr/>
            </a:pPr>
            <a:r>
              <a:rPr lang="ja-JP" altLang="en-US" sz="1000" dirty="0">
                <a:solidFill>
                  <a:prstClr val="black"/>
                </a:solidFill>
              </a:rPr>
              <a:t>（</a:t>
            </a:r>
            <a:r>
              <a:rPr lang="ja-JP" altLang="en-US" sz="1000" dirty="0" smtClean="0">
                <a:solidFill>
                  <a:prstClr val="black"/>
                </a:solidFill>
              </a:rPr>
              <a:t>注）</a:t>
            </a:r>
            <a:endParaRPr lang="en-US" altLang="ja-JP" sz="1000" dirty="0">
              <a:solidFill>
                <a:prstClr val="black"/>
              </a:solidFill>
            </a:endParaRPr>
          </a:p>
          <a:p>
            <a:pPr marL="265113" indent="-176213">
              <a:defRPr/>
            </a:pPr>
            <a:r>
              <a:rPr lang="en-US" altLang="ja-JP" sz="1000" dirty="0" smtClean="0">
                <a:solidFill>
                  <a:prstClr val="black"/>
                </a:solidFill>
                <a:latin typeface="ＭＳ Ｐゴシック"/>
              </a:rPr>
              <a:t>※</a:t>
            </a:r>
            <a:r>
              <a:rPr lang="ja-JP" altLang="en-US" sz="1000" dirty="0" smtClean="0">
                <a:solidFill>
                  <a:prstClr val="black"/>
                </a:solidFill>
                <a:latin typeface="ＭＳ Ｐゴシック"/>
              </a:rPr>
              <a:t>指定公共機関型の事業者と同様の業務を行う公務員については、指定公共機関型と同順位とする。</a:t>
            </a:r>
            <a:endParaRPr lang="en-US" altLang="ja-JP" sz="1000" dirty="0" smtClean="0">
              <a:solidFill>
                <a:prstClr val="black"/>
              </a:solidFill>
              <a:latin typeface="ＭＳ Ｐゴシック"/>
            </a:endParaRPr>
          </a:p>
          <a:p>
            <a:pPr marL="265113" indent="-176213">
              <a:defRPr/>
            </a:pPr>
            <a:r>
              <a:rPr lang="en-US" altLang="ja-JP" sz="1000" dirty="0">
                <a:solidFill>
                  <a:prstClr val="black"/>
                </a:solidFill>
                <a:latin typeface="ＭＳ Ｐゴシック"/>
              </a:rPr>
              <a:t>※</a:t>
            </a:r>
            <a:r>
              <a:rPr lang="ja-JP" altLang="en-US" sz="1000" dirty="0" smtClean="0">
                <a:solidFill>
                  <a:prstClr val="black"/>
                </a:solidFill>
                <a:latin typeface="ＭＳ Ｐゴシック"/>
              </a:rPr>
              <a:t>上下水道、河川管理・用水供給、工業用水道の業務を行う公務員については、公共性・公益性から整理し、指定公共機関型と同順位とする。</a:t>
            </a:r>
            <a:endParaRPr lang="en-US" altLang="ja-JP" sz="1000" dirty="0" smtClean="0">
              <a:solidFill>
                <a:prstClr val="black"/>
              </a:solidFill>
              <a:latin typeface="ＭＳ Ｐゴシック"/>
            </a:endParaRPr>
          </a:p>
          <a:p>
            <a:pPr marL="265113" indent="-176213">
              <a:defRPr/>
            </a:pPr>
            <a:r>
              <a:rPr lang="en-US" altLang="ja-JP" sz="1000" dirty="0" smtClean="0">
                <a:solidFill>
                  <a:prstClr val="black"/>
                </a:solidFill>
                <a:latin typeface="ＭＳ Ｐゴシック"/>
              </a:rPr>
              <a:t>※</a:t>
            </a:r>
            <a:r>
              <a:rPr lang="ja-JP" altLang="en-US" sz="1000" dirty="0" smtClean="0">
                <a:solidFill>
                  <a:prstClr val="black"/>
                </a:solidFill>
                <a:latin typeface="ＭＳ Ｐゴシック"/>
              </a:rPr>
              <a:t>医療分野、介護福祉型、その他の登録事業者と同様の業務を行う公務員についてはそれぞれ民間の事業者と同順位とする。</a:t>
            </a:r>
            <a:endParaRPr lang="en-US" altLang="ja-JP" sz="1000" dirty="0" smtClean="0">
              <a:solidFill>
                <a:prstClr val="black"/>
              </a:solidFill>
              <a:latin typeface="ＭＳ Ｐゴシック"/>
            </a:endParaRPr>
          </a:p>
        </p:txBody>
      </p:sp>
      <p:cxnSp>
        <p:nvCxnSpPr>
          <p:cNvPr id="5" name="直線コネクタ 4"/>
          <p:cNvCxnSpPr/>
          <p:nvPr/>
        </p:nvCxnSpPr>
        <p:spPr>
          <a:xfrm>
            <a:off x="299259" y="3067396"/>
            <a:ext cx="8593222" cy="4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8155" y="56439"/>
            <a:ext cx="957263"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8716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13E0A9068CCD2F4091DEC887869A701A" ma:contentTypeVersion="11" ma:contentTypeDescription="" ma:contentTypeScope="" ma:versionID="2a592e96f481f815da8dfb804261e680">
  <xsd:schema xmlns:xsd="http://www.w3.org/2001/XMLSchema" xmlns:p="http://schemas.microsoft.com/office/2006/metadata/properties" xmlns:ns2="8B97BE19-CDDD-400E-817A-CFDD13F7EC12" xmlns:ns3="9be6d7fe-545c-4df6-9a3f-c45a1852beb2" targetNamespace="http://schemas.microsoft.com/office/2006/metadata/properties" ma:root="true" ma:fieldsID="1719d37cc290722df348f01531a6fb36" ns2:_="" ns3:_="">
    <xsd:import namespace="8B97BE19-CDDD-400E-817A-CFDD13F7EC12"/>
    <xsd:import namespace="9be6d7fe-545c-4df6-9a3f-c45a1852beb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be6d7fe-545c-4df6-9a3f-c45a1852beb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DEEBAA3-D8F1-4BCC-BF35-5B76972B05D7}">
  <ds:schemaRefs>
    <ds:schemaRef ds:uri="http://schemas.microsoft.com/sharepoint/v3/contenttype/forms"/>
  </ds:schemaRefs>
</ds:datastoreItem>
</file>

<file path=customXml/itemProps2.xml><?xml version="1.0" encoding="utf-8"?>
<ds:datastoreItem xmlns:ds="http://schemas.openxmlformats.org/officeDocument/2006/customXml" ds:itemID="{04A71ED6-BEE5-4243-BDAD-877D9E796C19}">
  <ds:schemaRefs>
    <ds:schemaRef ds:uri="http://schemas.microsoft.com/office/2006/documentManagement/types"/>
    <ds:schemaRef ds:uri="http://purl.org/dc/dcmitype/"/>
    <ds:schemaRef ds:uri="http://www.w3.org/XML/1998/namespace"/>
    <ds:schemaRef ds:uri="8B97BE19-CDDD-400E-817A-CFDD13F7EC12"/>
    <ds:schemaRef ds:uri="http://purl.org/dc/elements/1.1/"/>
    <ds:schemaRef ds:uri="http://schemas.openxmlformats.org/package/2006/metadata/core-properties"/>
    <ds:schemaRef ds:uri="http://purl.org/dc/terms/"/>
    <ds:schemaRef ds:uri="9be6d7fe-545c-4df6-9a3f-c45a1852beb2"/>
    <ds:schemaRef ds:uri="http://schemas.microsoft.com/office/2006/metadata/properties"/>
  </ds:schemaRefs>
</ds:datastoreItem>
</file>

<file path=customXml/itemProps3.xml><?xml version="1.0" encoding="utf-8"?>
<ds:datastoreItem xmlns:ds="http://schemas.openxmlformats.org/officeDocument/2006/customXml" ds:itemID="{B7ED4411-E77C-400E-80F4-BA3E9B2730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be6d7fe-545c-4df6-9a3f-c45a1852beb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8475</TotalTime>
  <Words>755</Words>
  <Application>Microsoft Office PowerPoint</Application>
  <PresentationFormat>画面に合わせる (4:3)</PresentationFormat>
  <Paragraphs>92</Paragraphs>
  <Slides>3</Slides>
  <Notes>2</Notes>
  <HiddenSlides>0</HiddenSlides>
  <MMClips>0</MMClips>
  <ScaleCrop>false</ScaleCrop>
  <HeadingPairs>
    <vt:vector size="4" baseType="variant">
      <vt:variant>
        <vt:lpstr>テーマ</vt:lpstr>
      </vt:variant>
      <vt:variant>
        <vt:i4>2</vt:i4>
      </vt:variant>
      <vt:variant>
        <vt:lpstr>スライド タイトル</vt:lpstr>
      </vt:variant>
      <vt:variant>
        <vt:i4>3</vt:i4>
      </vt:variant>
    </vt:vector>
  </HeadingPairs>
  <TitlesOfParts>
    <vt:vector size="5" baseType="lpstr">
      <vt:lpstr>Office テーマ</vt:lpstr>
      <vt:lpstr>2_Office ​​テーマ</vt:lpstr>
      <vt:lpstr>PowerPoint プレゼンテーション</vt:lpstr>
      <vt:lpstr>PowerPoint プレゼンテーション</vt:lpstr>
      <vt:lpstr>特定接種の接種対象業種と接種順位の考え方</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櫻本</dc:creator>
  <cp:lastModifiedBy>厚生労働省ネットワークシステム</cp:lastModifiedBy>
  <cp:revision>751</cp:revision>
  <cp:lastPrinted>2015-01-05T10:45:14Z</cp:lastPrinted>
  <dcterms:created xsi:type="dcterms:W3CDTF">2010-06-22T08:15:10Z</dcterms:created>
  <dcterms:modified xsi:type="dcterms:W3CDTF">2016-01-15T04:46:35Z</dcterms:modified>
</cp:coreProperties>
</file>