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3"/>
  </p:notesMasterIdLst>
  <p:handoutMasterIdLst>
    <p:handoutMasterId r:id="rId4"/>
  </p:handoutMasterIdLst>
  <p:sldIdLst>
    <p:sldId id="383" r:id="rId2"/>
  </p:sldIdLst>
  <p:sldSz cx="6858000" cy="9906000" type="A4"/>
  <p:notesSz cx="6784975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0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FCCCC"/>
    <a:srgbClr val="CCECFF"/>
    <a:srgbClr val="CCFFCC"/>
    <a:srgbClr val="FFFFCC"/>
    <a:srgbClr val="00CC00"/>
    <a:srgbClr val="009900"/>
    <a:srgbClr val="00FF00"/>
    <a:srgbClr val="FF99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920" autoAdjust="0"/>
    <p:restoredTop sz="94249" autoAdjust="0"/>
  </p:normalViewPr>
  <p:slideViewPr>
    <p:cSldViewPr snapToGrid="0">
      <p:cViewPr>
        <p:scale>
          <a:sx n="75" d="100"/>
          <a:sy n="75" d="100"/>
        </p:scale>
        <p:origin x="2232" y="-1764"/>
      </p:cViewPr>
      <p:guideLst>
        <p:guide orient="horz" pos="380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5"/>
            <a:ext cx="2940743" cy="495699"/>
          </a:xfrm>
          <a:prstGeom prst="rect">
            <a:avLst/>
          </a:prstGeom>
        </p:spPr>
        <p:txBody>
          <a:bodyPr vert="horz" lIns="91840" tIns="45918" rIns="91840" bIns="45918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2633" y="5"/>
            <a:ext cx="2940742" cy="495699"/>
          </a:xfrm>
          <a:prstGeom prst="rect">
            <a:avLst/>
          </a:prstGeom>
        </p:spPr>
        <p:txBody>
          <a:bodyPr vert="horz" lIns="91840" tIns="45918" rIns="91840" bIns="45918" rtlCol="0"/>
          <a:lstStyle>
            <a:lvl1pPr algn="r">
              <a:defRPr sz="1300"/>
            </a:lvl1pPr>
          </a:lstStyle>
          <a:p>
            <a:fld id="{17C49013-71FB-45FC-82DD-7F9F6CAAB566}" type="datetimeFigureOut">
              <a:rPr kumimoji="1" lang="ja-JP" altLang="en-US" smtClean="0"/>
              <a:t>2018/12/18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8" y="9408709"/>
            <a:ext cx="2940743" cy="495698"/>
          </a:xfrm>
          <a:prstGeom prst="rect">
            <a:avLst/>
          </a:prstGeom>
        </p:spPr>
        <p:txBody>
          <a:bodyPr vert="horz" lIns="91840" tIns="45918" rIns="91840" bIns="45918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2633" y="9408709"/>
            <a:ext cx="2940742" cy="495698"/>
          </a:xfrm>
          <a:prstGeom prst="rect">
            <a:avLst/>
          </a:prstGeom>
        </p:spPr>
        <p:txBody>
          <a:bodyPr vert="horz" lIns="91840" tIns="45918" rIns="91840" bIns="45918" rtlCol="0" anchor="b"/>
          <a:lstStyle>
            <a:lvl1pPr algn="r">
              <a:defRPr sz="1300"/>
            </a:lvl1pPr>
          </a:lstStyle>
          <a:p>
            <a:fld id="{6C3731EF-E47C-4323-ADBE-08765EB898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6949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5"/>
            <a:ext cx="2940743" cy="495699"/>
          </a:xfrm>
          <a:prstGeom prst="rect">
            <a:avLst/>
          </a:prstGeom>
        </p:spPr>
        <p:txBody>
          <a:bodyPr vert="horz" lIns="91840" tIns="45918" rIns="91840" bIns="45918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2633" y="5"/>
            <a:ext cx="2940742" cy="495699"/>
          </a:xfrm>
          <a:prstGeom prst="rect">
            <a:avLst/>
          </a:prstGeom>
        </p:spPr>
        <p:txBody>
          <a:bodyPr vert="horz" lIns="91840" tIns="45918" rIns="91840" bIns="45918" rtlCol="0"/>
          <a:lstStyle>
            <a:lvl1pPr algn="r">
              <a:defRPr sz="1300"/>
            </a:lvl1pPr>
          </a:lstStyle>
          <a:p>
            <a:fld id="{2F9FDAAE-10C4-4170-969D-3730D7CA390C}" type="datetimeFigureOut">
              <a:rPr kumimoji="1" lang="ja-JP" altLang="en-US" smtClean="0"/>
              <a:t>2018/12/18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6613" y="741363"/>
            <a:ext cx="2571750" cy="3716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40" tIns="45918" rIns="91840" bIns="4591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8022" y="4705151"/>
            <a:ext cx="5428938" cy="4458099"/>
          </a:xfrm>
          <a:prstGeom prst="rect">
            <a:avLst/>
          </a:prstGeom>
        </p:spPr>
        <p:txBody>
          <a:bodyPr vert="horz" lIns="91840" tIns="45918" rIns="91840" bIns="459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408709"/>
            <a:ext cx="2940743" cy="495698"/>
          </a:xfrm>
          <a:prstGeom prst="rect">
            <a:avLst/>
          </a:prstGeom>
        </p:spPr>
        <p:txBody>
          <a:bodyPr vert="horz" lIns="91840" tIns="45918" rIns="91840" bIns="45918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2633" y="9408709"/>
            <a:ext cx="2940742" cy="495698"/>
          </a:xfrm>
          <a:prstGeom prst="rect">
            <a:avLst/>
          </a:prstGeom>
        </p:spPr>
        <p:txBody>
          <a:bodyPr vert="horz" lIns="91840" tIns="45918" rIns="91840" bIns="45918" rtlCol="0" anchor="b"/>
          <a:lstStyle>
            <a:lvl1pPr algn="r">
              <a:defRPr sz="1300"/>
            </a:lvl1pPr>
          </a:lstStyle>
          <a:p>
            <a:fld id="{DACED278-7284-4951-BE69-9C4F3A43BA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024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06613" y="741363"/>
            <a:ext cx="2571750" cy="37163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ED278-7284-4951-BE69-9C4F3A43BAF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1915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1A43-A150-46C8-9B37-2A5A06C74EE7}" type="datetimeFigureOut">
              <a:rPr kumimoji="1" lang="ja-JP" altLang="en-US" smtClean="0"/>
              <a:t>2018/12/18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9D4D-B23A-413E-B5AE-4B1AD3E5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171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1A43-A150-46C8-9B37-2A5A06C74EE7}" type="datetimeFigureOut">
              <a:rPr kumimoji="1" lang="ja-JP" altLang="en-US" smtClean="0"/>
              <a:t>2018/12/18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9D4D-B23A-413E-B5AE-4B1AD3E5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4678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1A43-A150-46C8-9B37-2A5A06C74EE7}" type="datetimeFigureOut">
              <a:rPr kumimoji="1" lang="ja-JP" altLang="en-US" smtClean="0"/>
              <a:t>2018/12/18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9D4D-B23A-413E-B5AE-4B1AD3E5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7900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1A43-A150-46C8-9B37-2A5A06C74EE7}" type="datetimeFigureOut">
              <a:rPr kumimoji="1" lang="ja-JP" altLang="en-US" smtClean="0"/>
              <a:t>2018/12/18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9D4D-B23A-413E-B5AE-4B1AD3E5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279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1A43-A150-46C8-9B37-2A5A06C74EE7}" type="datetimeFigureOut">
              <a:rPr kumimoji="1" lang="ja-JP" altLang="en-US" smtClean="0"/>
              <a:t>2018/12/18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9D4D-B23A-413E-B5AE-4B1AD3E5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7273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1A43-A150-46C8-9B37-2A5A06C74EE7}" type="datetimeFigureOut">
              <a:rPr kumimoji="1" lang="ja-JP" altLang="en-US" smtClean="0"/>
              <a:t>2018/12/18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9D4D-B23A-413E-B5AE-4B1AD3E5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0583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1A43-A150-46C8-9B37-2A5A06C74EE7}" type="datetimeFigureOut">
              <a:rPr kumimoji="1" lang="ja-JP" altLang="en-US" smtClean="0"/>
              <a:t>2018/12/18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9D4D-B23A-413E-B5AE-4B1AD3E5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4254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1A43-A150-46C8-9B37-2A5A06C74EE7}" type="datetimeFigureOut">
              <a:rPr kumimoji="1" lang="ja-JP" altLang="en-US" smtClean="0"/>
              <a:t>2018/12/18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9D4D-B23A-413E-B5AE-4B1AD3E5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092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1A43-A150-46C8-9B37-2A5A06C74EE7}" type="datetimeFigureOut">
              <a:rPr kumimoji="1" lang="ja-JP" altLang="en-US" smtClean="0"/>
              <a:t>2018/12/18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9D4D-B23A-413E-B5AE-4B1AD3E5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681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1A43-A150-46C8-9B37-2A5A06C74EE7}" type="datetimeFigureOut">
              <a:rPr kumimoji="1" lang="ja-JP" altLang="en-US" smtClean="0"/>
              <a:t>2018/12/18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9D4D-B23A-413E-B5AE-4B1AD3E5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718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1A43-A150-46C8-9B37-2A5A06C74EE7}" type="datetimeFigureOut">
              <a:rPr kumimoji="1" lang="ja-JP" altLang="en-US" smtClean="0"/>
              <a:t>2018/12/18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B9D4D-B23A-413E-B5AE-4B1AD3E5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0878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F1A43-A150-46C8-9B37-2A5A06C74EE7}" type="datetimeFigureOut">
              <a:rPr kumimoji="1" lang="ja-JP" altLang="en-US" smtClean="0"/>
              <a:t>2018/12/18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B9D4D-B23A-413E-B5AE-4B1AD3E5245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426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/>
          <p:cNvGrpSpPr/>
          <p:nvPr/>
        </p:nvGrpSpPr>
        <p:grpSpPr>
          <a:xfrm>
            <a:off x="163536" y="1129671"/>
            <a:ext cx="6422797" cy="307777"/>
            <a:chOff x="907403" y="1482795"/>
            <a:chExt cx="8365386" cy="444566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1171977" y="1482795"/>
              <a:ext cx="8100812" cy="444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 smtClean="0">
                  <a:latin typeface="+mj-ea"/>
                  <a:ea typeface="+mj-ea"/>
                </a:rPr>
                <a:t>事業者名</a:t>
              </a:r>
              <a:r>
                <a:rPr lang="ja-JP" altLang="en-US" sz="1400" b="1" dirty="0" smtClean="0">
                  <a:latin typeface="+mj-ea"/>
                  <a:ea typeface="+mj-ea"/>
                </a:rPr>
                <a:t>や御連絡先</a:t>
              </a:r>
              <a:r>
                <a:rPr lang="ja-JP" altLang="en-US" sz="1400" b="1" dirty="0" smtClean="0">
                  <a:latin typeface="+mj-ea"/>
                  <a:ea typeface="+mj-ea"/>
                </a:rPr>
                <a:t>を記入願います</a:t>
              </a:r>
              <a:endParaRPr lang="en-US" altLang="ja-JP" sz="1400" b="1" dirty="0">
                <a:latin typeface="+mj-ea"/>
                <a:ea typeface="+mj-ea"/>
              </a:endParaRPr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907403" y="1600733"/>
              <a:ext cx="187553" cy="20800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215" dirty="0"/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214394" y="614766"/>
            <a:ext cx="6480000" cy="461665"/>
          </a:xfrm>
          <a:prstGeom prst="rect">
            <a:avLst/>
          </a:prstGeom>
          <a:solidFill>
            <a:srgbClr val="FF0000"/>
          </a:solidFill>
          <a:ln w="38100" cmpd="tri">
            <a:solidFill>
              <a:srgbClr val="FF0000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1200" b="1" dirty="0" smtClean="0">
                <a:solidFill>
                  <a:schemeClr val="bg1"/>
                </a:solidFill>
                <a:latin typeface="+mn-ea"/>
              </a:rPr>
              <a:t>「照明</a:t>
            </a:r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器具</a:t>
            </a:r>
            <a:r>
              <a:rPr lang="ja-JP" altLang="en-US" sz="1200" b="1" dirty="0" smtClean="0">
                <a:solidFill>
                  <a:schemeClr val="bg1"/>
                </a:solidFill>
                <a:latin typeface="+mn-ea"/>
              </a:rPr>
              <a:t>の点検方法」により点検の上、本調査票に記入</a:t>
            </a:r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し</a:t>
            </a:r>
            <a:r>
              <a:rPr lang="ja-JP" altLang="en-US" sz="1200" b="1" dirty="0" smtClean="0">
                <a:solidFill>
                  <a:schemeClr val="bg1"/>
                </a:solidFill>
                <a:latin typeface="+mn-ea"/>
              </a:rPr>
              <a:t>、ご回答願います。感電や高所</a:t>
            </a:r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での</a:t>
            </a:r>
            <a:r>
              <a:rPr lang="ja-JP" altLang="en-US" sz="1200" b="1" dirty="0" smtClean="0">
                <a:solidFill>
                  <a:schemeClr val="bg1"/>
                </a:solidFill>
                <a:latin typeface="+mn-ea"/>
              </a:rPr>
              <a:t>作業には留意</a:t>
            </a:r>
            <a:r>
              <a:rPr lang="ja-JP" altLang="en-US" sz="1200" b="1" dirty="0">
                <a:solidFill>
                  <a:schemeClr val="bg1"/>
                </a:solidFill>
                <a:latin typeface="+mn-ea"/>
              </a:rPr>
              <a:t>して</a:t>
            </a:r>
            <a:r>
              <a:rPr lang="ja-JP" altLang="en-US" sz="1200" b="1" dirty="0" smtClean="0">
                <a:solidFill>
                  <a:schemeClr val="bg1"/>
                </a:solidFill>
                <a:latin typeface="+mn-ea"/>
              </a:rPr>
              <a:t>ください。</a:t>
            </a:r>
            <a:endParaRPr lang="en-US" altLang="ja-JP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14394" y="147525"/>
            <a:ext cx="6480000" cy="432000"/>
          </a:xfrm>
          <a:prstGeom prst="rect">
            <a:avLst/>
          </a:prstGeom>
          <a:gradFill>
            <a:gsLst>
              <a:gs pos="0">
                <a:srgbClr val="0070C0"/>
              </a:gs>
              <a:gs pos="50000">
                <a:srgbClr val="0070C0"/>
              </a:gs>
              <a:gs pos="100000">
                <a:srgbClr val="0070C0"/>
              </a:gs>
            </a:gsLst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92" dirty="0" smtClean="0"/>
              <a:t>ＰＣＢ使用照明器具の保有等に関する調査票</a:t>
            </a:r>
            <a:endParaRPr lang="en-US" altLang="ja-JP" sz="2492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07535" y="2156500"/>
            <a:ext cx="65238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+mn-ea"/>
              </a:rPr>
              <a:t>質問１　　（取り外したＰＣＢ使用安定器の有無）</a:t>
            </a:r>
            <a:endParaRPr kumimoji="1" lang="en-US" altLang="ja-JP" sz="1400" b="1" dirty="0" smtClean="0">
              <a:latin typeface="+mn-ea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28107" y="3352212"/>
            <a:ext cx="4961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+mj-ea"/>
                <a:ea typeface="+mj-ea"/>
              </a:rPr>
              <a:t>質問２　　（昭和５２年３月以前設置の照明器具がある建物や屋</a:t>
            </a:r>
            <a:endParaRPr lang="en-US" altLang="ja-JP" sz="1400" b="1" dirty="0" smtClean="0">
              <a:latin typeface="+mj-ea"/>
              <a:ea typeface="+mj-ea"/>
            </a:endParaRPr>
          </a:p>
          <a:p>
            <a:r>
              <a:rPr lang="ja-JP" altLang="en-US" sz="1400" b="1" dirty="0">
                <a:latin typeface="+mj-ea"/>
                <a:ea typeface="+mj-ea"/>
              </a:rPr>
              <a:t>　</a:t>
            </a:r>
            <a:r>
              <a:rPr lang="ja-JP" altLang="en-US" sz="1400" b="1" dirty="0" smtClean="0">
                <a:latin typeface="+mj-ea"/>
                <a:ea typeface="+mj-ea"/>
              </a:rPr>
              <a:t>　　　　　外照明の有無）</a:t>
            </a:r>
            <a:endParaRPr lang="en-US" altLang="ja-JP" sz="1400" b="1" dirty="0" smtClean="0">
              <a:latin typeface="+mj-ea"/>
              <a:ea typeface="+mj-ea"/>
            </a:endParaRPr>
          </a:p>
        </p:txBody>
      </p:sp>
      <p:sp>
        <p:nvSpPr>
          <p:cNvPr id="54" name="正方形/長方形 53"/>
          <p:cNvSpPr>
            <a:spLocks noChangeAspect="1"/>
          </p:cNvSpPr>
          <p:nvPr/>
        </p:nvSpPr>
        <p:spPr>
          <a:xfrm>
            <a:off x="1371830" y="8993651"/>
            <a:ext cx="416011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300" b="1" dirty="0" smtClean="0">
                <a:solidFill>
                  <a:srgbClr val="FF0000"/>
                </a:solidFill>
                <a:latin typeface="+mj-ea"/>
                <a:ea typeface="+mj-ea"/>
              </a:rPr>
              <a:t>～　質問は以上です。御協力ありがとうございました　～</a:t>
            </a:r>
            <a:endParaRPr lang="en-US" altLang="ja-JP" sz="1300" b="1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1300" b="1" dirty="0" smtClean="0">
                <a:solidFill>
                  <a:srgbClr val="FF0000"/>
                </a:solidFill>
                <a:latin typeface="+mj-ea"/>
              </a:rPr>
              <a:t>調査票受領後１か月以内に御回答</a:t>
            </a:r>
            <a:r>
              <a:rPr lang="ja-JP" altLang="en-US" sz="1300" b="1" dirty="0">
                <a:solidFill>
                  <a:srgbClr val="FF0000"/>
                </a:solidFill>
                <a:latin typeface="+mj-ea"/>
              </a:rPr>
              <a:t>願います</a:t>
            </a:r>
            <a:r>
              <a:rPr lang="ja-JP" altLang="en-US" sz="1300" b="1" dirty="0" smtClean="0">
                <a:solidFill>
                  <a:srgbClr val="FF0000"/>
                </a:solidFill>
                <a:latin typeface="+mj-ea"/>
              </a:rPr>
              <a:t>。</a:t>
            </a:r>
            <a:endParaRPr lang="en-US" altLang="ja-JP" sz="1300" b="1" dirty="0">
              <a:solidFill>
                <a:srgbClr val="FF0000"/>
              </a:solidFill>
              <a:latin typeface="+mj-ea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944404"/>
              </p:ext>
            </p:extLst>
          </p:nvPr>
        </p:nvGraphicFramePr>
        <p:xfrm>
          <a:off x="255023" y="1419867"/>
          <a:ext cx="6458515" cy="50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4832"/>
                <a:gridCol w="2019300"/>
                <a:gridCol w="1123950"/>
                <a:gridCol w="2110433"/>
              </a:tblGrid>
              <a:tr h="212328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latin typeface="+mj-ea"/>
                          <a:ea typeface="+mj-ea"/>
                        </a:rPr>
                        <a:t>事業者名</a:t>
                      </a:r>
                      <a:endParaRPr kumimoji="1" lang="ja-JP" altLang="en-US" sz="1200" b="1" dirty="0">
                        <a:latin typeface="+mj-ea"/>
                        <a:ea typeface="+mj-ea"/>
                      </a:endParaRPr>
                    </a:p>
                  </a:txBody>
                  <a:tcPr marL="36000" marR="36000" marT="36000" marB="360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latin typeface="+mj-ea"/>
                          <a:ea typeface="+mj-ea"/>
                        </a:rPr>
                        <a:t>事業所名</a:t>
                      </a:r>
                      <a:endParaRPr kumimoji="1" lang="ja-JP" altLang="en-US" sz="1200" b="1" dirty="0">
                        <a:latin typeface="+mj-ea"/>
                        <a:ea typeface="+mj-ea"/>
                      </a:endParaRPr>
                    </a:p>
                  </a:txBody>
                  <a:tcPr marL="36000" marR="36000" marT="36000" marB="360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36000" marR="36000" marT="36000" marB="36000"/>
                </a:tc>
              </a:tr>
              <a:tr h="195573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latin typeface="+mj-ea"/>
                          <a:ea typeface="+mj-ea"/>
                        </a:rPr>
                        <a:t>電話番号</a:t>
                      </a:r>
                    </a:p>
                  </a:txBody>
                  <a:tcPr marL="36000" marR="36000" marT="36000" marB="360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latin typeface="+mj-ea"/>
                          <a:ea typeface="+mj-ea"/>
                        </a:rPr>
                        <a:t>担当者氏名</a:t>
                      </a:r>
                      <a:endParaRPr kumimoji="1" lang="ja-JP" altLang="en-US" sz="1200" b="1" dirty="0">
                        <a:latin typeface="+mj-ea"/>
                        <a:ea typeface="+mj-ea"/>
                      </a:endParaRPr>
                    </a:p>
                  </a:txBody>
                  <a:tcPr marL="36000" marR="36000" marT="36000" marB="360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+mj-ea"/>
                        <a:ea typeface="+mj-ea"/>
                      </a:endParaRPr>
                    </a:p>
                  </a:txBody>
                  <a:tcPr marL="36000" marR="36000" marT="36000" marB="36000"/>
                </a:tc>
              </a:tr>
            </a:tbl>
          </a:graphicData>
        </a:graphic>
      </p:graphicFrame>
      <p:grpSp>
        <p:nvGrpSpPr>
          <p:cNvPr id="67" name="グループ化 66"/>
          <p:cNvGrpSpPr/>
          <p:nvPr/>
        </p:nvGrpSpPr>
        <p:grpSpPr>
          <a:xfrm>
            <a:off x="184107" y="4943035"/>
            <a:ext cx="5276493" cy="307777"/>
            <a:chOff x="907403" y="1565095"/>
            <a:chExt cx="6492571" cy="444566"/>
          </a:xfrm>
        </p:grpSpPr>
        <p:sp>
          <p:nvSpPr>
            <p:cNvPr id="68" name="テキスト ボックス 67"/>
            <p:cNvSpPr txBox="1"/>
            <p:nvPr/>
          </p:nvSpPr>
          <p:spPr>
            <a:xfrm>
              <a:off x="1115196" y="1565095"/>
              <a:ext cx="6284778" cy="444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542925" algn="l"/>
                </a:tabLst>
              </a:pPr>
              <a:r>
                <a:rPr lang="ja-JP" altLang="en-US" sz="1400" b="1" dirty="0">
                  <a:latin typeface="+mj-ea"/>
                  <a:ea typeface="+mj-ea"/>
                </a:rPr>
                <a:t>質問</a:t>
              </a:r>
              <a:r>
                <a:rPr lang="ja-JP" altLang="en-US" sz="1400" b="1" dirty="0" smtClean="0">
                  <a:latin typeface="+mj-ea"/>
                  <a:ea typeface="+mj-ea"/>
                </a:rPr>
                <a:t>３　　（昭和４７年以前製造の安定器の有無）</a:t>
              </a:r>
              <a:endParaRPr lang="en-US" altLang="ja-JP" sz="1400" b="1" dirty="0" smtClean="0">
                <a:latin typeface="+mj-ea"/>
                <a:ea typeface="+mj-ea"/>
              </a:endParaRPr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907403" y="1678696"/>
              <a:ext cx="177188" cy="208000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215" dirty="0"/>
            </a:p>
          </p:txBody>
        </p:sp>
      </p:grpSp>
      <p:sp>
        <p:nvSpPr>
          <p:cNvPr id="72" name="テキスト ボックス 71"/>
          <p:cNvSpPr txBox="1"/>
          <p:nvPr/>
        </p:nvSpPr>
        <p:spPr>
          <a:xfrm>
            <a:off x="358931" y="8003579"/>
            <a:ext cx="3972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2925" algn="l"/>
              </a:tabLst>
            </a:pPr>
            <a:r>
              <a:rPr lang="ja-JP" altLang="en-US" sz="1400" b="1" dirty="0" smtClean="0">
                <a:latin typeface="+mj-ea"/>
                <a:ea typeface="+mj-ea"/>
              </a:rPr>
              <a:t>質問５　　（安定器以外のＰＣＢを含むものの保有）</a:t>
            </a:r>
            <a:endParaRPr lang="en-US" altLang="ja-JP" sz="1400" b="1" dirty="0" smtClean="0">
              <a:latin typeface="+mj-ea"/>
              <a:ea typeface="+mj-ea"/>
            </a:endParaRPr>
          </a:p>
        </p:txBody>
      </p:sp>
      <p:sp>
        <p:nvSpPr>
          <p:cNvPr id="73" name="円/楕円 72"/>
          <p:cNvSpPr/>
          <p:nvPr/>
        </p:nvSpPr>
        <p:spPr>
          <a:xfrm>
            <a:off x="190057" y="8075876"/>
            <a:ext cx="162143" cy="144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215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33825" y="2458347"/>
            <a:ext cx="6480000" cy="504000"/>
          </a:xfrm>
          <a:prstGeom prst="rect">
            <a:avLst/>
          </a:prstGeom>
          <a:solidFill>
            <a:schemeClr val="bg1"/>
          </a:solidFill>
          <a:ln w="25400" cmpd="tri">
            <a:solidFill>
              <a:schemeClr val="tx1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pPr algn="ctr"/>
            <a:endParaRPr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09108" y="2470859"/>
            <a:ext cx="56339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+mj-ea"/>
                <a:ea typeface="+mj-ea"/>
              </a:rPr>
              <a:t>事業所内に照明器具から取り外したＰＣＢ</a:t>
            </a:r>
            <a:r>
              <a:rPr lang="ja-JP" altLang="en-US" sz="1400" dirty="0">
                <a:latin typeface="+mj-ea"/>
                <a:ea typeface="+mj-ea"/>
              </a:rPr>
              <a:t>使用安定器は</a:t>
            </a:r>
            <a:r>
              <a:rPr lang="ja-JP" altLang="en-US" sz="1400" dirty="0" smtClean="0">
                <a:latin typeface="+mj-ea"/>
                <a:ea typeface="+mj-ea"/>
              </a:rPr>
              <a:t>ありますか</a:t>
            </a:r>
            <a:r>
              <a:rPr lang="ja-JP" altLang="en-US" sz="1400" dirty="0">
                <a:latin typeface="+mj-ea"/>
                <a:ea typeface="+mj-ea"/>
              </a:rPr>
              <a:t>？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00347" y="2701003"/>
            <a:ext cx="430919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 smtClean="0">
                <a:latin typeface="+mj-ea"/>
                <a:ea typeface="+mj-ea"/>
              </a:rPr>
              <a:t>注：倉庫の奥や電気室等でみつかった例があります</a:t>
            </a:r>
            <a:r>
              <a:rPr lang="en-US" altLang="ja-JP" sz="1050" dirty="0" smtClean="0">
                <a:latin typeface="+mj-ea"/>
                <a:ea typeface="+mj-ea"/>
              </a:rPr>
              <a:t>【</a:t>
            </a:r>
            <a:r>
              <a:rPr lang="ja-JP" altLang="en-US" sz="1050" dirty="0" smtClean="0">
                <a:latin typeface="+mj-ea"/>
                <a:ea typeface="+mj-ea"/>
              </a:rPr>
              <a:t>点検方法の①</a:t>
            </a:r>
            <a:r>
              <a:rPr lang="ja-JP" altLang="en-US" sz="1050" dirty="0">
                <a:latin typeface="+mj-ea"/>
                <a:ea typeface="+mj-ea"/>
              </a:rPr>
              <a:t>参照</a:t>
            </a:r>
            <a:r>
              <a:rPr lang="en-US" altLang="ja-JP" sz="1050" dirty="0">
                <a:latin typeface="+mj-ea"/>
                <a:ea typeface="+mj-ea"/>
              </a:rPr>
              <a:t>】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556980" y="2496244"/>
            <a:ext cx="540000" cy="432000"/>
          </a:xfrm>
          <a:prstGeom prst="rect">
            <a:avLst/>
          </a:prstGeom>
          <a:noFill/>
          <a:ln w="25400" cmpd="tri">
            <a:solidFill>
              <a:srgbClr val="FF0000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ja-JP" altLang="en-US" sz="1200" b="1" dirty="0" smtClean="0">
                <a:latin typeface="+mn-ea"/>
              </a:rPr>
              <a:t>ある</a:t>
            </a:r>
            <a:endParaRPr lang="ja-JP" altLang="en-US" sz="1200" b="1" dirty="0">
              <a:latin typeface="+mn-ea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134869" y="2496244"/>
            <a:ext cx="540000" cy="432000"/>
          </a:xfrm>
          <a:prstGeom prst="rect">
            <a:avLst/>
          </a:prstGeom>
          <a:noFill/>
          <a:ln w="25400" cmpd="tri">
            <a:solidFill>
              <a:srgbClr val="003399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ja-JP" altLang="en-US" sz="1200" b="1" dirty="0">
                <a:latin typeface="+mn-ea"/>
              </a:rPr>
              <a:t>ない</a:t>
            </a:r>
            <a:endParaRPr lang="en-US" altLang="ja-JP" sz="1200" b="1" dirty="0" smtClean="0">
              <a:latin typeface="+mn-ea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33825" y="3874640"/>
            <a:ext cx="6480000" cy="504000"/>
          </a:xfrm>
          <a:prstGeom prst="rect">
            <a:avLst/>
          </a:prstGeom>
          <a:solidFill>
            <a:schemeClr val="bg1"/>
          </a:solidFill>
          <a:ln w="25400" cmpd="tri">
            <a:solidFill>
              <a:schemeClr val="tx1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pPr algn="ctr"/>
            <a:endParaRPr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209108" y="3887152"/>
            <a:ext cx="56339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+mj-ea"/>
                <a:ea typeface="+mj-ea"/>
              </a:rPr>
              <a:t>事業</a:t>
            </a:r>
            <a:r>
              <a:rPr lang="ja-JP" altLang="en-US" sz="1400" dirty="0" smtClean="0">
                <a:latin typeface="+mj-ea"/>
                <a:ea typeface="+mj-ea"/>
              </a:rPr>
              <a:t>所内に昭和５２年３月</a:t>
            </a:r>
            <a:r>
              <a:rPr lang="ja-JP" altLang="en-US" sz="1400" dirty="0">
                <a:latin typeface="+mj-ea"/>
              </a:rPr>
              <a:t>以前設置の業務用</a:t>
            </a:r>
            <a:r>
              <a:rPr lang="ja-JP" altLang="en-US" sz="1400" dirty="0" smtClean="0">
                <a:latin typeface="+mj-ea"/>
                <a:ea typeface="+mj-ea"/>
              </a:rPr>
              <a:t>照明器具はありますか</a:t>
            </a:r>
            <a:r>
              <a:rPr lang="ja-JP" altLang="en-US" sz="1400" dirty="0">
                <a:latin typeface="+mj-ea"/>
                <a:ea typeface="+mj-ea"/>
              </a:rPr>
              <a:t>？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200347" y="4126821"/>
            <a:ext cx="550823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 smtClean="0">
                <a:latin typeface="+mj-ea"/>
                <a:ea typeface="+mj-ea"/>
              </a:rPr>
              <a:t>注：建物や屋外照明の設置時期から判断。本体全部交換済みなら「ない」</a:t>
            </a:r>
            <a:r>
              <a:rPr lang="en-US" altLang="ja-JP" sz="1050" dirty="0" smtClean="0">
                <a:latin typeface="+mj-ea"/>
                <a:ea typeface="+mj-ea"/>
              </a:rPr>
              <a:t>【</a:t>
            </a:r>
            <a:r>
              <a:rPr lang="ja-JP" altLang="en-US" sz="1050" dirty="0" smtClean="0">
                <a:latin typeface="+mj-ea"/>
                <a:ea typeface="+mj-ea"/>
              </a:rPr>
              <a:t>点検方法の②参照</a:t>
            </a:r>
            <a:r>
              <a:rPr lang="en-US" altLang="ja-JP" sz="1050" dirty="0">
                <a:latin typeface="+mj-ea"/>
                <a:ea typeface="+mj-ea"/>
              </a:rPr>
              <a:t>】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17881" y="5237339"/>
            <a:ext cx="5904000" cy="648000"/>
          </a:xfrm>
          <a:prstGeom prst="rect">
            <a:avLst/>
          </a:prstGeom>
          <a:solidFill>
            <a:schemeClr val="bg1"/>
          </a:solidFill>
          <a:ln w="25400" cmpd="tri">
            <a:solidFill>
              <a:schemeClr val="tx1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pPr algn="ctr"/>
            <a:endParaRPr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26642" y="5211751"/>
            <a:ext cx="56339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+mj-ea"/>
                <a:ea typeface="+mj-ea"/>
              </a:rPr>
              <a:t>質問２で「ある」と回答した照明器具</a:t>
            </a:r>
            <a:r>
              <a:rPr lang="ja-JP" altLang="en-US" sz="1100" dirty="0" smtClean="0">
                <a:latin typeface="+mj-ea"/>
                <a:ea typeface="+mj-ea"/>
              </a:rPr>
              <a:t>（昭和５２年３月以前設置）</a:t>
            </a:r>
            <a:r>
              <a:rPr lang="ja-JP" altLang="en-US" sz="1400" dirty="0" smtClean="0">
                <a:latin typeface="+mj-ea"/>
                <a:ea typeface="+mj-ea"/>
              </a:rPr>
              <a:t>で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 smtClean="0">
                <a:latin typeface="+mj-ea"/>
                <a:ea typeface="+mj-ea"/>
              </a:rPr>
              <a:t>安定器の製造年が昭和４７年以前のものはありますか？</a:t>
            </a:r>
            <a:endParaRPr lang="ja-JP" altLang="en-US" sz="1400" dirty="0">
              <a:latin typeface="+mj-ea"/>
              <a:ea typeface="+mj-ea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17881" y="5660970"/>
            <a:ext cx="4743606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 smtClean="0">
                <a:latin typeface="+mj-ea"/>
                <a:ea typeface="+mj-ea"/>
              </a:rPr>
              <a:t>注：対象全部の照明器具の中にある安定器のラベル</a:t>
            </a:r>
            <a:r>
              <a:rPr lang="ja-JP" altLang="en-US" sz="1050" dirty="0">
                <a:latin typeface="+mj-ea"/>
                <a:ea typeface="+mj-ea"/>
              </a:rPr>
              <a:t>を</a:t>
            </a:r>
            <a:r>
              <a:rPr lang="ja-JP" altLang="en-US" sz="1050" dirty="0" smtClean="0">
                <a:latin typeface="+mj-ea"/>
                <a:ea typeface="+mj-ea"/>
              </a:rPr>
              <a:t>確認</a:t>
            </a:r>
            <a:r>
              <a:rPr lang="en-US" altLang="ja-JP" sz="1050" dirty="0" smtClean="0">
                <a:latin typeface="+mj-ea"/>
                <a:ea typeface="+mj-ea"/>
              </a:rPr>
              <a:t>【</a:t>
            </a:r>
            <a:r>
              <a:rPr lang="ja-JP" altLang="en-US" sz="1050" dirty="0" smtClean="0">
                <a:latin typeface="+mj-ea"/>
                <a:ea typeface="+mj-ea"/>
              </a:rPr>
              <a:t>点検方法の③参照</a:t>
            </a:r>
            <a:r>
              <a:rPr lang="en-US" altLang="ja-JP" sz="1050" dirty="0">
                <a:latin typeface="+mj-ea"/>
                <a:ea typeface="+mj-ea"/>
              </a:rPr>
              <a:t>】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64542" y="6355188"/>
            <a:ext cx="4146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2925" algn="l"/>
              </a:tabLst>
            </a:pPr>
            <a:r>
              <a:rPr lang="ja-JP" altLang="en-US" sz="1400" b="1" dirty="0" smtClean="0">
                <a:latin typeface="+mj-ea"/>
                <a:ea typeface="+mj-ea"/>
              </a:rPr>
              <a:t>質問４　　（昭和４７年以前製造の安定器へのＰＣＢ</a:t>
            </a:r>
            <a:endParaRPr lang="en-US" altLang="ja-JP" sz="1400" b="1" dirty="0" smtClean="0">
              <a:latin typeface="+mj-ea"/>
              <a:ea typeface="+mj-ea"/>
            </a:endParaRPr>
          </a:p>
          <a:p>
            <a:pPr>
              <a:tabLst>
                <a:tab pos="542925" algn="l"/>
              </a:tabLst>
            </a:pPr>
            <a:r>
              <a:rPr lang="ja-JP" altLang="en-US" sz="1400" b="1" dirty="0" smtClean="0">
                <a:latin typeface="+mj-ea"/>
                <a:ea typeface="+mj-ea"/>
              </a:rPr>
              <a:t>　　　　　　使用の有無）</a:t>
            </a:r>
            <a:endParaRPr lang="en-US" altLang="ja-JP" sz="1400" b="1" dirty="0" smtClean="0">
              <a:latin typeface="+mj-ea"/>
              <a:ea typeface="+mj-ea"/>
            </a:endParaRPr>
          </a:p>
        </p:txBody>
      </p:sp>
      <p:sp>
        <p:nvSpPr>
          <p:cNvPr id="60" name="円/楕円 59"/>
          <p:cNvSpPr/>
          <p:nvPr/>
        </p:nvSpPr>
        <p:spPr>
          <a:xfrm>
            <a:off x="195668" y="6427485"/>
            <a:ext cx="144000" cy="144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215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17881" y="6865392"/>
            <a:ext cx="5328000" cy="648000"/>
          </a:xfrm>
          <a:prstGeom prst="rect">
            <a:avLst/>
          </a:prstGeom>
          <a:solidFill>
            <a:schemeClr val="bg1"/>
          </a:solidFill>
          <a:ln w="25400" cmpd="tri">
            <a:solidFill>
              <a:schemeClr val="tx1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pPr algn="ctr"/>
            <a:endParaRPr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238203" y="6839804"/>
            <a:ext cx="56339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+mj-ea"/>
                <a:ea typeface="+mj-ea"/>
              </a:rPr>
              <a:t>質問３で「ある」と回答した</a:t>
            </a:r>
            <a:r>
              <a:rPr lang="ja-JP" altLang="en-US" sz="1100" dirty="0" smtClean="0">
                <a:latin typeface="+mj-ea"/>
                <a:ea typeface="+mj-ea"/>
              </a:rPr>
              <a:t>（昭和４７年以前製造）</a:t>
            </a:r>
            <a:r>
              <a:rPr lang="ja-JP" altLang="en-US" sz="1400" dirty="0" smtClean="0">
                <a:latin typeface="+mj-ea"/>
                <a:ea typeface="+mj-ea"/>
              </a:rPr>
              <a:t>安定器に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 smtClean="0">
                <a:latin typeface="+mj-ea"/>
                <a:ea typeface="+mj-ea"/>
              </a:rPr>
              <a:t>メーカー確認の結果ＰＣＢ使用のものはありましたか？</a:t>
            </a:r>
            <a:endParaRPr lang="ja-JP" altLang="en-US" sz="1400" dirty="0">
              <a:latin typeface="+mj-ea"/>
              <a:ea typeface="+mj-ea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229442" y="7289023"/>
            <a:ext cx="407034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 smtClean="0">
                <a:latin typeface="+mj-ea"/>
                <a:ea typeface="+mj-ea"/>
              </a:rPr>
              <a:t>注：照明器具の中にある安定器のラベル</a:t>
            </a:r>
            <a:r>
              <a:rPr lang="ja-JP" altLang="en-US" sz="1050" dirty="0">
                <a:latin typeface="+mj-ea"/>
                <a:ea typeface="+mj-ea"/>
              </a:rPr>
              <a:t>を</a:t>
            </a:r>
            <a:r>
              <a:rPr lang="ja-JP" altLang="en-US" sz="1050" dirty="0" smtClean="0">
                <a:latin typeface="+mj-ea"/>
                <a:ea typeface="+mj-ea"/>
              </a:rPr>
              <a:t>確認</a:t>
            </a:r>
            <a:r>
              <a:rPr lang="en-US" altLang="ja-JP" sz="1050" dirty="0" smtClean="0">
                <a:latin typeface="+mj-ea"/>
                <a:ea typeface="+mj-ea"/>
              </a:rPr>
              <a:t>【</a:t>
            </a:r>
            <a:r>
              <a:rPr lang="ja-JP" altLang="en-US" sz="1050" dirty="0" smtClean="0">
                <a:latin typeface="+mj-ea"/>
                <a:ea typeface="+mj-ea"/>
              </a:rPr>
              <a:t>点検方法の④参照</a:t>
            </a:r>
            <a:r>
              <a:rPr lang="en-US" altLang="ja-JP" sz="1050" dirty="0">
                <a:latin typeface="+mj-ea"/>
                <a:ea typeface="+mj-ea"/>
              </a:rPr>
              <a:t>】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33825" y="8311356"/>
            <a:ext cx="6480000" cy="648000"/>
          </a:xfrm>
          <a:prstGeom prst="rect">
            <a:avLst/>
          </a:prstGeom>
          <a:solidFill>
            <a:schemeClr val="bg1"/>
          </a:solidFill>
          <a:ln w="25400" cmpd="tri">
            <a:solidFill>
              <a:schemeClr val="tx1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pPr algn="ctr"/>
            <a:endParaRPr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209108" y="8285768"/>
            <a:ext cx="56339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+mj-ea"/>
                <a:ea typeface="+mj-ea"/>
              </a:rPr>
              <a:t>事業所内に安定器以外にＰＣＢを含むもの</a:t>
            </a:r>
            <a:r>
              <a:rPr lang="ja-JP" altLang="en-US" sz="1400" dirty="0" smtClean="0">
                <a:latin typeface="+mj-ea"/>
                <a:ea typeface="+mj-ea"/>
              </a:rPr>
              <a:t>は</a:t>
            </a:r>
            <a:endParaRPr lang="en-US" altLang="ja-JP" sz="1400" dirty="0" smtClean="0">
              <a:latin typeface="+mj-ea"/>
              <a:ea typeface="+mj-ea"/>
            </a:endParaRPr>
          </a:p>
          <a:p>
            <a:r>
              <a:rPr lang="ja-JP" altLang="en-US" sz="1400" dirty="0" smtClean="0">
                <a:latin typeface="+mj-ea"/>
                <a:ea typeface="+mj-ea"/>
              </a:rPr>
              <a:t>あります</a:t>
            </a:r>
            <a:r>
              <a:rPr lang="ja-JP" altLang="en-US" sz="1400" dirty="0">
                <a:latin typeface="+mj-ea"/>
                <a:ea typeface="+mj-ea"/>
              </a:rPr>
              <a:t>か</a:t>
            </a:r>
            <a:r>
              <a:rPr lang="ja-JP" altLang="en-US" sz="1400" dirty="0" smtClean="0">
                <a:latin typeface="+mj-ea"/>
                <a:ea typeface="+mj-ea"/>
              </a:rPr>
              <a:t>？持っていれば品名も記入してください。</a:t>
            </a:r>
            <a:endParaRPr lang="ja-JP" altLang="en-US" sz="1400" dirty="0">
              <a:latin typeface="+mj-ea"/>
              <a:ea typeface="+mj-ea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219975" y="8734685"/>
            <a:ext cx="392607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 smtClean="0">
                <a:latin typeface="+mj-ea"/>
                <a:ea typeface="+mj-ea"/>
              </a:rPr>
              <a:t>例：昭和４７年以前の変圧器・コンデンサーやそれらで使用していた絶縁油等</a:t>
            </a:r>
            <a:endParaRPr lang="en-US" altLang="ja-JP" sz="900" dirty="0">
              <a:latin typeface="+mj-ea"/>
              <a:ea typeface="+mj-ea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331067" y="8374365"/>
            <a:ext cx="1728858" cy="540000"/>
          </a:xfrm>
          <a:prstGeom prst="rect">
            <a:avLst/>
          </a:prstGeom>
          <a:solidFill>
            <a:schemeClr val="bg1"/>
          </a:solidFill>
          <a:ln w="25400" cmpd="tri">
            <a:solidFill>
              <a:schemeClr val="tx1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pPr algn="ctr"/>
            <a:endParaRPr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037239" y="8454142"/>
            <a:ext cx="1310400" cy="1154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85725" marR="177165" indent="-57150">
              <a:lnSpc>
                <a:spcPts val="900"/>
              </a:lnSpc>
              <a:spcBef>
                <a:spcPts val="600"/>
              </a:spcBef>
            </a:pPr>
            <a:r>
              <a:rPr lang="ja-JP" altLang="en-US" sz="1200" kern="100" spc="-150" dirty="0" smtClean="0">
                <a:latin typeface="+mj-ea"/>
                <a:ea typeface="+mj-ea"/>
                <a:cs typeface="Times New Roman" panose="02020603050405020304" pitchFamily="18" charset="0"/>
              </a:rPr>
              <a:t>品名</a:t>
            </a:r>
            <a:r>
              <a:rPr lang="ja-JP" altLang="en-US" sz="1050" kern="100" spc="-150" dirty="0" smtClean="0">
                <a:latin typeface="+mj-ea"/>
                <a:ea typeface="+mj-ea"/>
                <a:cs typeface="Times New Roman" panose="02020603050405020304" pitchFamily="18" charset="0"/>
              </a:rPr>
              <a:t>（例：ＰＣＢ油）</a:t>
            </a:r>
            <a:endParaRPr lang="ja-JP" altLang="ja-JP" sz="1050" kern="100" spc="-15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大かっこ 10"/>
          <p:cNvSpPr/>
          <p:nvPr/>
        </p:nvSpPr>
        <p:spPr>
          <a:xfrm>
            <a:off x="4981076" y="8593712"/>
            <a:ext cx="1019674" cy="288000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altLang="ja-JP" sz="800" dirty="0" smtClean="0"/>
          </a:p>
        </p:txBody>
      </p:sp>
      <p:sp>
        <p:nvSpPr>
          <p:cNvPr id="82" name="下矢印 81"/>
          <p:cNvSpPr/>
          <p:nvPr/>
        </p:nvSpPr>
        <p:spPr>
          <a:xfrm>
            <a:off x="5872117" y="3012464"/>
            <a:ext cx="526691" cy="835746"/>
          </a:xfrm>
          <a:prstGeom prst="downArrow">
            <a:avLst>
              <a:gd name="adj1" fmla="val 50000"/>
              <a:gd name="adj2" fmla="val 39655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13339" y="3182683"/>
            <a:ext cx="1152000" cy="2881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ja-JP" altLang="en-US" sz="1400" dirty="0" smtClean="0"/>
              <a:t>質問２に進む</a:t>
            </a:r>
            <a:endParaRPr kumimoji="1" lang="ja-JP" altLang="en-US" sz="1400" dirty="0"/>
          </a:p>
        </p:txBody>
      </p:sp>
      <p:sp>
        <p:nvSpPr>
          <p:cNvPr id="83" name="下矢印 82"/>
          <p:cNvSpPr/>
          <p:nvPr/>
        </p:nvSpPr>
        <p:spPr>
          <a:xfrm>
            <a:off x="6233339" y="4425016"/>
            <a:ext cx="432000" cy="3742453"/>
          </a:xfrm>
          <a:prstGeom prst="downArrow">
            <a:avLst>
              <a:gd name="adj1" fmla="val 50000"/>
              <a:gd name="adj2" fmla="val 35244"/>
            </a:avLst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下矢印 83"/>
          <p:cNvSpPr/>
          <p:nvPr/>
        </p:nvSpPr>
        <p:spPr>
          <a:xfrm>
            <a:off x="5643933" y="5915386"/>
            <a:ext cx="432000" cy="2272791"/>
          </a:xfrm>
          <a:prstGeom prst="downArrow">
            <a:avLst>
              <a:gd name="adj1" fmla="val 50000"/>
              <a:gd name="adj2" fmla="val 37449"/>
            </a:avLst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下矢印 86"/>
          <p:cNvSpPr/>
          <p:nvPr/>
        </p:nvSpPr>
        <p:spPr>
          <a:xfrm>
            <a:off x="4731028" y="7560234"/>
            <a:ext cx="432000" cy="658179"/>
          </a:xfrm>
          <a:prstGeom prst="downArrow">
            <a:avLst>
              <a:gd name="adj1" fmla="val 50000"/>
              <a:gd name="adj2" fmla="val 37450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619626" y="7668748"/>
            <a:ext cx="2093912" cy="2881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ja-JP" altLang="en-US" sz="1400" dirty="0" smtClean="0"/>
              <a:t>質問５に進む</a:t>
            </a:r>
            <a:endParaRPr kumimoji="1" lang="ja-JP" altLang="en-US" sz="1400" dirty="0"/>
          </a:p>
        </p:txBody>
      </p:sp>
      <p:sp>
        <p:nvSpPr>
          <p:cNvPr id="90" name="下矢印 89"/>
          <p:cNvSpPr/>
          <p:nvPr/>
        </p:nvSpPr>
        <p:spPr>
          <a:xfrm rot="1126972">
            <a:off x="4903586" y="5959087"/>
            <a:ext cx="432000" cy="891247"/>
          </a:xfrm>
          <a:prstGeom prst="downArrow">
            <a:avLst>
              <a:gd name="adj1" fmla="val 50000"/>
              <a:gd name="adj2" fmla="val 39655"/>
            </a:avLst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4400945" y="6176680"/>
            <a:ext cx="1080000" cy="2881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ja-JP" altLang="en-US" sz="1400" dirty="0" smtClean="0"/>
              <a:t>質問４に進む</a:t>
            </a:r>
            <a:endParaRPr kumimoji="1" lang="ja-JP" altLang="en-US" sz="1400" dirty="0"/>
          </a:p>
        </p:txBody>
      </p:sp>
      <p:sp>
        <p:nvSpPr>
          <p:cNvPr id="91" name="下矢印 90"/>
          <p:cNvSpPr/>
          <p:nvPr/>
        </p:nvSpPr>
        <p:spPr>
          <a:xfrm rot="1126972">
            <a:off x="5485125" y="4414412"/>
            <a:ext cx="421004" cy="813882"/>
          </a:xfrm>
          <a:prstGeom prst="downArrow">
            <a:avLst>
              <a:gd name="adj1" fmla="val 50000"/>
              <a:gd name="adj2" fmla="val 39655"/>
            </a:avLst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4971746" y="4599802"/>
            <a:ext cx="1080000" cy="2881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ja-JP" altLang="en-US" sz="1400" dirty="0" smtClean="0"/>
              <a:t>質問３に進む</a:t>
            </a:r>
            <a:endParaRPr kumimoji="1" lang="ja-JP" altLang="en-US" sz="1400" dirty="0"/>
          </a:p>
        </p:txBody>
      </p:sp>
      <p:cxnSp>
        <p:nvCxnSpPr>
          <p:cNvPr id="18" name="直線コネクタ 17"/>
          <p:cNvCxnSpPr/>
          <p:nvPr/>
        </p:nvCxnSpPr>
        <p:spPr>
          <a:xfrm>
            <a:off x="6122992" y="4099286"/>
            <a:ext cx="0" cy="1296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>
            <a:off x="5531695" y="5406689"/>
            <a:ext cx="0" cy="1728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左中かっこ 22"/>
          <p:cNvSpPr/>
          <p:nvPr/>
        </p:nvSpPr>
        <p:spPr>
          <a:xfrm rot="16200000">
            <a:off x="5643647" y="7199828"/>
            <a:ext cx="71714" cy="2088000"/>
          </a:xfrm>
          <a:prstGeom prst="leftBrace">
            <a:avLst>
              <a:gd name="adj1" fmla="val 221492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5564931" y="3912583"/>
            <a:ext cx="540000" cy="432000"/>
          </a:xfrm>
          <a:prstGeom prst="rect">
            <a:avLst/>
          </a:prstGeom>
          <a:noFill/>
          <a:ln w="25400" cmpd="tri">
            <a:solidFill>
              <a:srgbClr val="FF0000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ja-JP" altLang="en-US" sz="1200" b="1" dirty="0" smtClean="0">
                <a:latin typeface="+mn-ea"/>
              </a:rPr>
              <a:t>ある</a:t>
            </a:r>
            <a:endParaRPr lang="ja-JP" altLang="en-US" sz="1200" b="1" dirty="0">
              <a:latin typeface="+mn-ea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6142820" y="3912583"/>
            <a:ext cx="540000" cy="432000"/>
          </a:xfrm>
          <a:prstGeom prst="rect">
            <a:avLst/>
          </a:prstGeom>
          <a:noFill/>
          <a:ln w="25400" cmpd="tri">
            <a:solidFill>
              <a:srgbClr val="003399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ja-JP" altLang="en-US" sz="1200" b="1" dirty="0">
                <a:latin typeface="+mn-ea"/>
              </a:rPr>
              <a:t>ない</a:t>
            </a:r>
            <a:endParaRPr lang="en-US" altLang="ja-JP" sz="1200" b="1" dirty="0" smtClean="0">
              <a:latin typeface="+mn-ea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977517" y="5277538"/>
            <a:ext cx="540000" cy="576000"/>
          </a:xfrm>
          <a:prstGeom prst="rect">
            <a:avLst/>
          </a:prstGeom>
          <a:noFill/>
          <a:ln w="25400" cmpd="tri">
            <a:solidFill>
              <a:srgbClr val="FF0000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ja-JP" altLang="en-US" sz="1200" b="1" dirty="0" smtClean="0">
                <a:latin typeface="+mn-ea"/>
              </a:rPr>
              <a:t>ある</a:t>
            </a:r>
            <a:endParaRPr lang="ja-JP" altLang="en-US" sz="1200" b="1" dirty="0">
              <a:latin typeface="+mn-ea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5555406" y="5277538"/>
            <a:ext cx="540000" cy="576000"/>
          </a:xfrm>
          <a:prstGeom prst="rect">
            <a:avLst/>
          </a:prstGeom>
          <a:noFill/>
          <a:ln w="25400" cmpd="tri">
            <a:solidFill>
              <a:srgbClr val="003399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ja-JP" altLang="en-US" sz="1200" b="1" dirty="0">
                <a:latin typeface="+mn-ea"/>
              </a:rPr>
              <a:t>ない</a:t>
            </a:r>
            <a:endParaRPr lang="en-US" altLang="ja-JP" sz="1200" b="1" dirty="0" smtClean="0">
              <a:latin typeface="+mn-ea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4397839" y="6905396"/>
            <a:ext cx="540000" cy="576000"/>
          </a:xfrm>
          <a:prstGeom prst="rect">
            <a:avLst/>
          </a:prstGeom>
          <a:noFill/>
          <a:ln w="25400" cmpd="tri">
            <a:solidFill>
              <a:srgbClr val="FF0000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ja-JP" altLang="en-US" sz="1200" b="1" dirty="0" smtClean="0">
                <a:latin typeface="+mn-ea"/>
              </a:rPr>
              <a:t>ある</a:t>
            </a:r>
            <a:endParaRPr lang="ja-JP" altLang="en-US" sz="1200" b="1" dirty="0">
              <a:latin typeface="+mn-ea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975728" y="6905396"/>
            <a:ext cx="540000" cy="576000"/>
          </a:xfrm>
          <a:prstGeom prst="rect">
            <a:avLst/>
          </a:prstGeom>
          <a:noFill/>
          <a:ln w="25400" cmpd="tri">
            <a:solidFill>
              <a:srgbClr val="003399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ja-JP" altLang="en-US" sz="1200" b="1" dirty="0">
                <a:latin typeface="+mn-ea"/>
              </a:rPr>
              <a:t>ない</a:t>
            </a:r>
            <a:endParaRPr lang="en-US" altLang="ja-JP" sz="1200" b="1" dirty="0" smtClean="0">
              <a:latin typeface="+mn-ea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371504" y="8431029"/>
            <a:ext cx="540000" cy="432000"/>
          </a:xfrm>
          <a:prstGeom prst="rect">
            <a:avLst/>
          </a:prstGeom>
          <a:noFill/>
          <a:ln w="25400" cmpd="tri">
            <a:solidFill>
              <a:srgbClr val="FF0000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ja-JP" altLang="en-US" sz="1200" b="1" dirty="0" smtClean="0">
                <a:latin typeface="+mn-ea"/>
              </a:rPr>
              <a:t>ある</a:t>
            </a:r>
            <a:endParaRPr lang="ja-JP" altLang="en-US" sz="1200" b="1" dirty="0">
              <a:latin typeface="+mn-ea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141239" y="8353482"/>
            <a:ext cx="540000" cy="576000"/>
          </a:xfrm>
          <a:prstGeom prst="rect">
            <a:avLst/>
          </a:prstGeom>
          <a:noFill/>
          <a:ln w="25400" cmpd="tri">
            <a:solidFill>
              <a:srgbClr val="003399"/>
            </a:solidFill>
            <a:prstDash val="solid"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ja-JP" altLang="en-US" sz="1200" b="1" dirty="0">
                <a:latin typeface="+mn-ea"/>
              </a:rPr>
              <a:t>ない</a:t>
            </a:r>
            <a:endParaRPr lang="en-US" altLang="ja-JP" sz="1200" b="1" dirty="0" smtClean="0">
              <a:latin typeface="+mn-ea"/>
            </a:endParaRPr>
          </a:p>
        </p:txBody>
      </p:sp>
      <p:sp>
        <p:nvSpPr>
          <p:cNvPr id="80" name="円/楕円 79"/>
          <p:cNvSpPr/>
          <p:nvPr/>
        </p:nvSpPr>
        <p:spPr>
          <a:xfrm>
            <a:off x="195668" y="3442985"/>
            <a:ext cx="144000" cy="144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215" dirty="0"/>
          </a:p>
        </p:txBody>
      </p:sp>
      <p:sp>
        <p:nvSpPr>
          <p:cNvPr id="101" name="円/楕円 100"/>
          <p:cNvSpPr/>
          <p:nvPr/>
        </p:nvSpPr>
        <p:spPr>
          <a:xfrm>
            <a:off x="195668" y="2223785"/>
            <a:ext cx="144000" cy="144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215" dirty="0"/>
          </a:p>
        </p:txBody>
      </p:sp>
      <p:sp>
        <p:nvSpPr>
          <p:cNvPr id="64" name="正方形/長方形 63"/>
          <p:cNvSpPr>
            <a:spLocks noChangeAspect="1"/>
          </p:cNvSpPr>
          <p:nvPr/>
        </p:nvSpPr>
        <p:spPr>
          <a:xfrm>
            <a:off x="-163288" y="9652091"/>
            <a:ext cx="718498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050" dirty="0" smtClean="0">
                <a:solidFill>
                  <a:srgbClr val="FF0000"/>
                </a:solidFill>
                <a:latin typeface="+mj-ea"/>
                <a:ea typeface="+mj-ea"/>
              </a:rPr>
              <a:t>【</a:t>
            </a:r>
            <a:r>
              <a:rPr lang="ja-JP" altLang="en-US" sz="1050" dirty="0" smtClean="0">
                <a:solidFill>
                  <a:srgbClr val="FF0000"/>
                </a:solidFill>
                <a:latin typeface="+mj-ea"/>
                <a:ea typeface="+mj-ea"/>
              </a:rPr>
              <a:t>郵送：〒</a:t>
            </a:r>
            <a:r>
              <a:rPr lang="en-US" altLang="ja-JP" sz="1050" dirty="0" smtClean="0">
                <a:solidFill>
                  <a:srgbClr val="FF0000"/>
                </a:solidFill>
                <a:latin typeface="+mj-ea"/>
                <a:ea typeface="+mj-ea"/>
              </a:rPr>
              <a:t>070-8525</a:t>
            </a:r>
            <a:r>
              <a:rPr lang="ja-JP" altLang="en-US" sz="1050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ja-JP" altLang="en-US" sz="1050" dirty="0" smtClean="0">
                <a:solidFill>
                  <a:srgbClr val="FF0000"/>
                </a:solidFill>
                <a:latin typeface="+mj-ea"/>
                <a:ea typeface="+mj-ea"/>
              </a:rPr>
              <a:t>旭川市環境部環境指導課，ＦＡＸ：</a:t>
            </a:r>
            <a:r>
              <a:rPr lang="en-US" altLang="ja-JP" sz="1050" dirty="0" smtClean="0">
                <a:solidFill>
                  <a:srgbClr val="FF0000"/>
                </a:solidFill>
                <a:latin typeface="+mj-ea"/>
                <a:ea typeface="+mj-ea"/>
              </a:rPr>
              <a:t>0166-29-3977</a:t>
            </a:r>
            <a:r>
              <a:rPr lang="ja-JP" altLang="en-US" sz="1050" dirty="0" err="1" smtClean="0">
                <a:solidFill>
                  <a:srgbClr val="FF0000"/>
                </a:solidFill>
                <a:latin typeface="+mj-ea"/>
                <a:ea typeface="+mj-ea"/>
              </a:rPr>
              <a:t>，</a:t>
            </a:r>
            <a:r>
              <a:rPr lang="ja-JP" altLang="en-US" sz="1050" dirty="0" smtClean="0">
                <a:solidFill>
                  <a:srgbClr val="FF0000"/>
                </a:solidFill>
                <a:latin typeface="+mj-ea"/>
                <a:ea typeface="+mj-ea"/>
              </a:rPr>
              <a:t>Ｅメール：</a:t>
            </a:r>
            <a:r>
              <a:rPr lang="en-US" altLang="ja-JP" sz="1050" dirty="0" smtClean="0">
                <a:solidFill>
                  <a:srgbClr val="FF0000"/>
                </a:solidFill>
                <a:latin typeface="+mj-ea"/>
                <a:ea typeface="+mj-ea"/>
              </a:rPr>
              <a:t>kankyoshido@city.asahikawa.hokkaido.jp】</a:t>
            </a:r>
            <a:endParaRPr lang="ja-JP" altLang="en-US" sz="105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65" name="正方形/長方形 64"/>
          <p:cNvSpPr>
            <a:spLocks noChangeAspect="1"/>
          </p:cNvSpPr>
          <p:nvPr/>
        </p:nvSpPr>
        <p:spPr>
          <a:xfrm>
            <a:off x="1116941" y="9450073"/>
            <a:ext cx="465864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300" b="1" dirty="0" smtClean="0">
                <a:solidFill>
                  <a:srgbClr val="FF0000"/>
                </a:solidFill>
                <a:latin typeface="+mj-ea"/>
                <a:ea typeface="+mj-ea"/>
              </a:rPr>
              <a:t>問合せ先 ： </a:t>
            </a:r>
            <a:r>
              <a:rPr lang="en-US" altLang="ja-JP" sz="1300" b="1" dirty="0" smtClean="0">
                <a:solidFill>
                  <a:srgbClr val="FF0000"/>
                </a:solidFill>
                <a:latin typeface="+mj-ea"/>
                <a:ea typeface="+mj-ea"/>
              </a:rPr>
              <a:t>0166-25-6369</a:t>
            </a:r>
            <a:r>
              <a:rPr lang="ja-JP" altLang="en-US" sz="1300" b="1" dirty="0">
                <a:solidFill>
                  <a:srgbClr val="FF0000"/>
                </a:solidFill>
                <a:latin typeface="+mj-ea"/>
                <a:ea typeface="+mj-ea"/>
              </a:rPr>
              <a:t>　</a:t>
            </a:r>
            <a:r>
              <a:rPr lang="ja-JP" altLang="en-US" sz="1300" b="1" dirty="0" smtClean="0">
                <a:solidFill>
                  <a:srgbClr val="FF0000"/>
                </a:solidFill>
                <a:latin typeface="+mj-ea"/>
                <a:ea typeface="+mj-ea"/>
              </a:rPr>
              <a:t>回答方法 ：  Ｅメール ・ ＦＡＸ </a:t>
            </a:r>
            <a:r>
              <a:rPr lang="ja-JP" altLang="en-US" sz="1300" b="1" dirty="0" smtClean="0">
                <a:solidFill>
                  <a:srgbClr val="FF0000"/>
                </a:solidFill>
                <a:latin typeface="+mj-ea"/>
              </a:rPr>
              <a:t>・ </a:t>
            </a:r>
            <a:r>
              <a:rPr lang="ja-JP" altLang="en-US" sz="1300" b="1" dirty="0" smtClean="0">
                <a:solidFill>
                  <a:srgbClr val="FF0000"/>
                </a:solidFill>
                <a:latin typeface="+mj-ea"/>
                <a:ea typeface="+mj-ea"/>
              </a:rPr>
              <a:t>郵送</a:t>
            </a:r>
            <a:endParaRPr lang="ja-JP" altLang="en-US" sz="13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8058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9910</TotalTime>
  <Words>341</Words>
  <Application>Microsoft Office PowerPoint</Application>
  <PresentationFormat>A4 210 x 297 mm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北海道の環境行政</dc:title>
  <dc:creator>Windows ユーザー</dc:creator>
  <cp:lastModifiedBy>kankyotaisak105</cp:lastModifiedBy>
  <cp:revision>510</cp:revision>
  <cp:lastPrinted>2018-12-14T05:35:05Z</cp:lastPrinted>
  <dcterms:created xsi:type="dcterms:W3CDTF">2015-10-22T07:30:40Z</dcterms:created>
  <dcterms:modified xsi:type="dcterms:W3CDTF">2018-12-18T01:03:53Z</dcterms:modified>
</cp:coreProperties>
</file>