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?><Relationships xmlns="http://schemas.openxmlformats.org/package/2006/relationships"><Relationship Id="rId2" Type="http://schemas.openxmlformats.org/package/2006/relationships/metadata/core-properties" Target="docProps/core.xml" /><Relationship Id="rId3" Type="http://schemas.openxmlformats.org/officeDocument/2006/relationships/extended-properties" Target="docProps/app.xml" /><Relationship Id="rId4" Type="http://schemas.openxmlformats.org/officeDocument/2006/relationships/custom-properties" Target="docProps/custom.xml" /><Relationship Id="rId1" Type="http://schemas.openxmlformats.org/officeDocument/2006/relationships/officeDocument" Target="ppt/presentation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2"/>
  </p:sldMasterIdLst>
  <p:notesMasterIdLst>
    <p:notesMasterId r:id="rId3"/>
  </p:notesMasterIdLst>
  <p:sldIdLst>
    <p:sldId id="256" r:id="rId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E694B"/>
    <a:srgbClr val="2A8C62"/>
    <a:srgbClr val="27855E"/>
    <a:srgbClr val="32A471"/>
    <a:srgbClr val="2C906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744"/>
    <p:restoredTop sz="94650"/>
  </p:normalViewPr>
  <p:slideViewPr>
    <p:cSldViewPr snapToGrid="0" snapToObjects="1">
      <p:cViewPr varScale="0">
        <p:scale>
          <a:sx n="140" d="100"/>
          <a:sy n="140" d="100"/>
        </p:scale>
        <p:origin x="-702" y="-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?><Relationships xmlns="http://schemas.openxmlformats.org/package/2006/relationships"><Relationship Id="rId1" Type="http://schemas.openxmlformats.org/officeDocument/2006/relationships/theme" Target="theme/theme1.xml" /><Relationship Id="rId2" Type="http://schemas.openxmlformats.org/officeDocument/2006/relationships/slideMaster" Target="slideMasters/slideMaster1.xml" /><Relationship Id="rId3" Type="http://schemas.openxmlformats.org/officeDocument/2006/relationships/notesMaster" Target="notesMasters/notesMaster1.xml" /><Relationship Id="rId4" Type="http://schemas.openxmlformats.org/officeDocument/2006/relationships/slide" Target="slides/slide1.xml" /><Relationship Id="rId5" Type="http://schemas.openxmlformats.org/officeDocument/2006/relationships/presProps" Target="presProps.xml" /><Relationship Id="rId6" Type="http://schemas.openxmlformats.org/officeDocument/2006/relationships/viewProps" Target="viewProps.xml" /><Relationship Id="rId7" Type="http://schemas.openxmlformats.org/officeDocument/2006/relationships/tableStyles" Target="tableStyles.xml" /></Relationships>
</file>

<file path=ppt/notesMasters/_rels/notesMaster1.xml.rels><?xml version="1.0" encoding="UTF-8"?><Relationships xmlns="http://schemas.openxmlformats.org/package/2006/relationships"><Relationship Id="rId1" Type="http://schemas.openxmlformats.org/officeDocument/2006/relationships/theme" Target="../theme/theme2.xml" 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3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1104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D06EA9-14B5-4F31-95CC-6AD91D20700D}" type="datetimeFigureOut">
              <a:rPr kumimoji="1" lang="ja-JP" altLang="en-US" smtClean="0"/>
              <a:t>2015/2/5</a:t>
            </a:fld>
            <a:endParaRPr kumimoji="1" lang="ja-JP" altLang="en-US"/>
          </a:p>
        </p:txBody>
      </p:sp>
      <p:sp>
        <p:nvSpPr>
          <p:cNvPr id="1105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1106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107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1108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807EA6-0398-4990-8029-A74DB74122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1" Type="http://schemas.openxmlformats.org/officeDocument/2006/relationships/slide" Target="../slides/slide1.xml" /><Relationship Id="rId2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0" name=""/>
        <p:cNvGrpSpPr/>
        <p:nvPr/>
      </p:nvGrpSpPr>
      <p:grpSpPr/>
      <p:sp>
        <p:nvSpPr>
          <p:cNvPr id="1133" name="四角形 7"/>
          <p:cNvSpPr>
            <a:spLocks noGrp="1" noRot="1" noChangeAspect="1"/>
          </p:cNvSpPr>
          <p:nvPr>
            <p:ph type="sldImg" idx="2"/>
          </p:nvPr>
        </p:nvSpPr>
        <p:spPr>
          <a:prstGeom prst="rect">
            <a:avLst/>
          </a:prstGeom>
        </p:spPr>
        <p:txBody>
          <a:bodyPr/>
          <a:p>
            <a:endParaRPr kumimoji="1" lang="ja-JP" altLang="en-US"/>
          </a:p>
        </p:txBody>
      </p:sp>
      <p:sp>
        <p:nvSpPr>
          <p:cNvPr id="1134" name="四角形 8"/>
          <p:cNvSpPr>
            <a:spLocks noGrp="1"/>
          </p:cNvSpPr>
          <p:nvPr>
            <p:ph type="body" sz="quarter" idx="3"/>
          </p:nvPr>
        </p:nvSpPr>
        <p:spPr>
          <a:prstGeom prst="rect">
            <a:avLst/>
          </a:prstGeom>
        </p:spPr>
        <p:txBody>
          <a:bodyPr/>
          <a:p>
            <a:endParaRPr kumimoji="1" lang="ja-JP" altLang="en-US"/>
          </a:p>
        </p:txBody>
      </p:sp>
      <p:sp>
        <p:nvSpPr>
          <p:cNvPr id="1135" name="四角形 9"/>
          <p:cNvSpPr>
            <a:spLocks noGrp="1"/>
          </p:cNvSpPr>
          <p:nvPr>
            <p:ph type="sldNum" sz="quarter" idx="5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807EA6-0398-4990-8029-A74DB74122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7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1098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1099" name="Date Placeholder 3"/>
          <p:cNvSpPr>
            <a:spLocks noGrp="1"/>
          </p:cNvSpPr>
          <p:nvPr>
            <p:ph type="dt" sz="half" idx="10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/>
          <a:lstStyle/>
          <a:p>
            <a:fld id="{8FB453FB-3361-EC4C-AE02-A7DA28374DE9}" type="datetimeFigureOut">
              <a:rPr kumimoji="1" lang="ja-JP" altLang="en-US" smtClean="0"/>
              <a:t>2020/3/26</a:t>
            </a:fld>
            <a:endParaRPr kumimoji="1" lang="ja-JP" altLang="en-US"/>
          </a:p>
        </p:txBody>
      </p:sp>
      <p:sp>
        <p:nvSpPr>
          <p:cNvPr id="1100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110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/>
          <a:lstStyle/>
          <a:p>
            <a:fld id="{B1EB9398-FEDB-0046-8B70-E32DCE0D49F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9794777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theme" Target="../theme/theme1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25" name="直線コネクタ 10"/>
          <p:cNvCxnSpPr>
            <a:cxnSpLocks/>
          </p:cNvCxnSpPr>
          <p:nvPr userDrawn="1"/>
        </p:nvCxnSpPr>
        <p:spPr>
          <a:xfrm>
            <a:off x="110359" y="666915"/>
            <a:ext cx="9669367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6" name="直線コネクタ 11"/>
          <p:cNvCxnSpPr>
            <a:cxnSpLocks/>
          </p:cNvCxnSpPr>
          <p:nvPr userDrawn="1"/>
        </p:nvCxnSpPr>
        <p:spPr>
          <a:xfrm>
            <a:off x="173506" y="2538056"/>
            <a:ext cx="2952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7" name="直線コネクタ 12"/>
          <p:cNvCxnSpPr>
            <a:cxnSpLocks/>
          </p:cNvCxnSpPr>
          <p:nvPr userDrawn="1"/>
        </p:nvCxnSpPr>
        <p:spPr>
          <a:xfrm>
            <a:off x="173506" y="3845544"/>
            <a:ext cx="2952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8" name="直線コネクタ 13"/>
          <p:cNvCxnSpPr>
            <a:cxnSpLocks/>
          </p:cNvCxnSpPr>
          <p:nvPr userDrawn="1"/>
        </p:nvCxnSpPr>
        <p:spPr>
          <a:xfrm>
            <a:off x="173506" y="5169246"/>
            <a:ext cx="3049164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9" name="直線コネクタ 14"/>
          <p:cNvCxnSpPr>
            <a:cxnSpLocks/>
          </p:cNvCxnSpPr>
          <p:nvPr userDrawn="1"/>
        </p:nvCxnSpPr>
        <p:spPr>
          <a:xfrm>
            <a:off x="3439422" y="3945246"/>
            <a:ext cx="3083881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0" name="直線コネクタ 15"/>
          <p:cNvCxnSpPr>
            <a:cxnSpLocks/>
          </p:cNvCxnSpPr>
          <p:nvPr userDrawn="1"/>
        </p:nvCxnSpPr>
        <p:spPr>
          <a:xfrm rot="5400000">
            <a:off x="-438494" y="1926056"/>
            <a:ext cx="1224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1" name="直線コネクタ 16"/>
          <p:cNvCxnSpPr>
            <a:cxnSpLocks/>
          </p:cNvCxnSpPr>
          <p:nvPr userDrawn="1"/>
        </p:nvCxnSpPr>
        <p:spPr>
          <a:xfrm rot="5400000">
            <a:off x="-438494" y="3237738"/>
            <a:ext cx="1224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2" name="直線コネクタ 17"/>
          <p:cNvCxnSpPr>
            <a:cxnSpLocks/>
          </p:cNvCxnSpPr>
          <p:nvPr userDrawn="1"/>
        </p:nvCxnSpPr>
        <p:spPr>
          <a:xfrm rot="5400000">
            <a:off x="-438494" y="4557246"/>
            <a:ext cx="1224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3" name="直線コネクタ 18"/>
          <p:cNvCxnSpPr>
            <a:cxnSpLocks/>
          </p:cNvCxnSpPr>
          <p:nvPr userDrawn="1"/>
        </p:nvCxnSpPr>
        <p:spPr>
          <a:xfrm>
            <a:off x="8388" y="5246145"/>
            <a:ext cx="1440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4" name="直線コネクタ 19"/>
          <p:cNvCxnSpPr>
            <a:cxnSpLocks/>
          </p:cNvCxnSpPr>
          <p:nvPr userDrawn="1"/>
        </p:nvCxnSpPr>
        <p:spPr>
          <a:xfrm>
            <a:off x="85286" y="6120656"/>
            <a:ext cx="1224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5" name="直線コネクタ 20"/>
          <p:cNvCxnSpPr>
            <a:cxnSpLocks/>
          </p:cNvCxnSpPr>
          <p:nvPr userDrawn="1"/>
        </p:nvCxnSpPr>
        <p:spPr>
          <a:xfrm rot="5400000">
            <a:off x="638388" y="6056143"/>
            <a:ext cx="1620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6" name="直線コネクタ 21"/>
          <p:cNvCxnSpPr>
            <a:cxnSpLocks/>
          </p:cNvCxnSpPr>
          <p:nvPr userDrawn="1"/>
        </p:nvCxnSpPr>
        <p:spPr>
          <a:xfrm>
            <a:off x="3222670" y="5169246"/>
            <a:ext cx="0" cy="18000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7" name="直線コネクタ 22"/>
          <p:cNvCxnSpPr>
            <a:cxnSpLocks/>
          </p:cNvCxnSpPr>
          <p:nvPr userDrawn="1"/>
        </p:nvCxnSpPr>
        <p:spPr>
          <a:xfrm rot="5400000">
            <a:off x="1245062" y="4529119"/>
            <a:ext cx="972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8" name="直線コネクタ 23"/>
          <p:cNvCxnSpPr>
            <a:cxnSpLocks/>
          </p:cNvCxnSpPr>
          <p:nvPr userDrawn="1"/>
        </p:nvCxnSpPr>
        <p:spPr>
          <a:xfrm rot="5400000">
            <a:off x="1683910" y="3220611"/>
            <a:ext cx="936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9" name="直線コネクタ 24"/>
          <p:cNvCxnSpPr>
            <a:cxnSpLocks/>
          </p:cNvCxnSpPr>
          <p:nvPr userDrawn="1"/>
        </p:nvCxnSpPr>
        <p:spPr>
          <a:xfrm rot="5400000">
            <a:off x="1660492" y="1857047"/>
            <a:ext cx="1008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0" name="テキスト ボックス 25"/>
          <p:cNvSpPr txBox="1"/>
          <p:nvPr userDrawn="1"/>
        </p:nvSpPr>
        <p:spPr>
          <a:xfrm>
            <a:off x="119182" y="1216073"/>
            <a:ext cx="47729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 spc="1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資源</a:t>
            </a:r>
          </a:p>
        </p:txBody>
      </p:sp>
      <p:sp>
        <p:nvSpPr>
          <p:cNvPr id="1041" name="テキスト ボックス 26"/>
          <p:cNvSpPr txBox="1"/>
          <p:nvPr userDrawn="1"/>
        </p:nvSpPr>
        <p:spPr>
          <a:xfrm>
            <a:off x="119182" y="2535263"/>
            <a:ext cx="127801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b="1" spc="-8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ビジネスモデル</a:t>
            </a:r>
          </a:p>
        </p:txBody>
      </p:sp>
      <p:sp>
        <p:nvSpPr>
          <p:cNvPr id="1042" name="テキスト ボックス 27"/>
          <p:cNvSpPr txBox="1"/>
          <p:nvPr userDrawn="1"/>
        </p:nvSpPr>
        <p:spPr>
          <a:xfrm>
            <a:off x="119182" y="3835776"/>
            <a:ext cx="47729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 spc="1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価値</a:t>
            </a:r>
          </a:p>
        </p:txBody>
      </p:sp>
      <p:sp>
        <p:nvSpPr>
          <p:cNvPr id="1043" name="テキスト ボックス 28"/>
          <p:cNvSpPr txBox="1"/>
          <p:nvPr userDrawn="1"/>
        </p:nvSpPr>
        <p:spPr>
          <a:xfrm>
            <a:off x="65087" y="5234419"/>
            <a:ext cx="1331779" cy="2530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 spc="-4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これまでの外部環境</a:t>
            </a:r>
          </a:p>
        </p:txBody>
      </p:sp>
      <p:sp>
        <p:nvSpPr>
          <p:cNvPr id="1044" name="テキスト ボックス 29"/>
          <p:cNvSpPr txBox="1"/>
          <p:nvPr userDrawn="1"/>
        </p:nvSpPr>
        <p:spPr>
          <a:xfrm>
            <a:off x="8388" y="5407628"/>
            <a:ext cx="25953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＋</a:t>
            </a:r>
          </a:p>
        </p:txBody>
      </p:sp>
      <p:sp>
        <p:nvSpPr>
          <p:cNvPr id="1045" name="テキスト ボックス 30"/>
          <p:cNvSpPr txBox="1"/>
          <p:nvPr userDrawn="1"/>
        </p:nvSpPr>
        <p:spPr>
          <a:xfrm>
            <a:off x="17138" y="6132990"/>
            <a:ext cx="25953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100" b="1" dirty="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−</a:t>
            </a:r>
            <a:endParaRPr kumimoji="1" lang="ja-JP" altLang="en-US" sz="1100" b="1">
              <a:solidFill>
                <a:srgbClr val="1E694B"/>
              </a:solidFill>
              <a:latin typeface="Hiragino Kaku Gothic ProN W6" panose="020B0300000000000000" pitchFamily="34" charset="-128"/>
              <a:ea typeface="Hiragino Kaku Gothic ProN W6" panose="020B0300000000000000" pitchFamily="34" charset="-128"/>
            </a:endParaRPr>
          </a:p>
        </p:txBody>
      </p:sp>
      <p:cxnSp>
        <p:nvCxnSpPr>
          <p:cNvPr id="1046" name="直線コネクタ 31"/>
          <p:cNvCxnSpPr>
            <a:cxnSpLocks/>
          </p:cNvCxnSpPr>
          <p:nvPr userDrawn="1"/>
        </p:nvCxnSpPr>
        <p:spPr>
          <a:xfrm>
            <a:off x="3439422" y="6700254"/>
            <a:ext cx="3018255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7" name="直線コネクタ 32"/>
          <p:cNvCxnSpPr>
            <a:cxnSpLocks/>
          </p:cNvCxnSpPr>
          <p:nvPr userDrawn="1"/>
        </p:nvCxnSpPr>
        <p:spPr>
          <a:xfrm>
            <a:off x="267918" y="1064430"/>
            <a:ext cx="987742" cy="0"/>
          </a:xfrm>
          <a:prstGeom prst="line">
            <a:avLst/>
          </a:prstGeom>
          <a:ln w="107950" cap="flat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048" name="直線コネクタ 33"/>
          <p:cNvCxnSpPr>
            <a:cxnSpLocks/>
          </p:cNvCxnSpPr>
          <p:nvPr userDrawn="1"/>
        </p:nvCxnSpPr>
        <p:spPr>
          <a:xfrm>
            <a:off x="3439422" y="1314056"/>
            <a:ext cx="0" cy="5386198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9" name="直線コネクタ 34"/>
          <p:cNvCxnSpPr>
            <a:cxnSpLocks/>
          </p:cNvCxnSpPr>
          <p:nvPr userDrawn="1"/>
        </p:nvCxnSpPr>
        <p:spPr>
          <a:xfrm>
            <a:off x="3439422" y="2635149"/>
            <a:ext cx="1513578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0" name="直線コネクタ 35"/>
          <p:cNvCxnSpPr>
            <a:cxnSpLocks/>
          </p:cNvCxnSpPr>
          <p:nvPr userDrawn="1"/>
        </p:nvCxnSpPr>
        <p:spPr>
          <a:xfrm>
            <a:off x="3495292" y="1031124"/>
            <a:ext cx="936000" cy="0"/>
          </a:xfrm>
          <a:prstGeom prst="line">
            <a:avLst/>
          </a:prstGeom>
          <a:ln w="107950" cap="flat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051" name="角丸四角形 36"/>
          <p:cNvSpPr/>
          <p:nvPr userDrawn="1"/>
        </p:nvSpPr>
        <p:spPr>
          <a:xfrm flipH="1">
            <a:off x="89661" y="1069826"/>
            <a:ext cx="180000" cy="180000"/>
          </a:xfrm>
          <a:prstGeom prst="roundRect">
            <a:avLst>
              <a:gd name="adj" fmla="val 50000"/>
            </a:avLst>
          </a:prstGeom>
          <a:noFill/>
          <a:ln w="25400">
            <a:solidFill>
              <a:srgbClr val="2C906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2C9064"/>
              </a:solidFill>
            </a:endParaRPr>
          </a:p>
        </p:txBody>
      </p:sp>
      <p:sp>
        <p:nvSpPr>
          <p:cNvPr id="1052" name="テキスト ボックス 37"/>
          <p:cNvSpPr txBox="1"/>
          <p:nvPr userDrawn="1"/>
        </p:nvSpPr>
        <p:spPr>
          <a:xfrm>
            <a:off x="234374" y="848380"/>
            <a:ext cx="115399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spc="12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これまで</a:t>
            </a:r>
          </a:p>
        </p:txBody>
      </p:sp>
      <p:sp>
        <p:nvSpPr>
          <p:cNvPr id="1053" name="角丸四角形 38"/>
          <p:cNvSpPr/>
          <p:nvPr userDrawn="1"/>
        </p:nvSpPr>
        <p:spPr>
          <a:xfrm flipH="1">
            <a:off x="3344684" y="1052326"/>
            <a:ext cx="180000" cy="180000"/>
          </a:xfrm>
          <a:prstGeom prst="roundRect">
            <a:avLst>
              <a:gd name="adj" fmla="val 50000"/>
            </a:avLst>
          </a:prstGeom>
          <a:noFill/>
          <a:ln w="25400">
            <a:solidFill>
              <a:srgbClr val="2C906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2C9064"/>
              </a:solidFill>
            </a:endParaRPr>
          </a:p>
        </p:txBody>
      </p:sp>
      <p:sp>
        <p:nvSpPr>
          <p:cNvPr id="1054" name="テキスト ボックス 39"/>
          <p:cNvSpPr txBox="1"/>
          <p:nvPr userDrawn="1"/>
        </p:nvSpPr>
        <p:spPr>
          <a:xfrm>
            <a:off x="3458394" y="798548"/>
            <a:ext cx="115399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spc="8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移行戦略</a:t>
            </a:r>
          </a:p>
        </p:txBody>
      </p:sp>
      <p:cxnSp>
        <p:nvCxnSpPr>
          <p:cNvPr id="1055" name="直線コネクタ 40"/>
          <p:cNvCxnSpPr>
            <a:cxnSpLocks/>
          </p:cNvCxnSpPr>
          <p:nvPr userDrawn="1"/>
        </p:nvCxnSpPr>
        <p:spPr>
          <a:xfrm>
            <a:off x="5158266" y="1790022"/>
            <a:ext cx="1143156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6" name="直線コネクタ 41"/>
          <p:cNvCxnSpPr>
            <a:cxnSpLocks/>
          </p:cNvCxnSpPr>
          <p:nvPr userDrawn="1"/>
        </p:nvCxnSpPr>
        <p:spPr>
          <a:xfrm>
            <a:off x="6829848" y="1047951"/>
            <a:ext cx="936000" cy="0"/>
          </a:xfrm>
          <a:prstGeom prst="line">
            <a:avLst/>
          </a:prstGeom>
          <a:ln w="107950" cap="flat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057" name="テキスト ボックス 42"/>
          <p:cNvSpPr txBox="1"/>
          <p:nvPr userDrawn="1"/>
        </p:nvSpPr>
        <p:spPr>
          <a:xfrm>
            <a:off x="6786477" y="829173"/>
            <a:ext cx="115399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600" b="1" spc="8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これから</a:t>
            </a:r>
          </a:p>
        </p:txBody>
      </p:sp>
      <p:sp>
        <p:nvSpPr>
          <p:cNvPr id="1058" name="テキスト ボックス 43"/>
          <p:cNvSpPr txBox="1"/>
          <p:nvPr userDrawn="1"/>
        </p:nvSpPr>
        <p:spPr>
          <a:xfrm>
            <a:off x="2107951" y="1292542"/>
            <a:ext cx="477292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b="1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知財</a:t>
            </a:r>
          </a:p>
        </p:txBody>
      </p:sp>
      <p:sp>
        <p:nvSpPr>
          <p:cNvPr id="1059" name="テキスト ボックス 44"/>
          <p:cNvSpPr txBox="1"/>
          <p:nvPr userDrawn="1"/>
        </p:nvSpPr>
        <p:spPr>
          <a:xfrm>
            <a:off x="2107951" y="2652943"/>
            <a:ext cx="110462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spc="-150">
                <a:solidFill>
                  <a:srgbClr val="1E694B"/>
                </a:solidFill>
                <a:latin typeface="Hiragino Kaku Gothic ProN W3" panose="020B0300000000000000" pitchFamily="34" charset="-128"/>
                <a:ea typeface="Hiragino Kaku Gothic ProN W3" panose="020B0300000000000000" pitchFamily="34" charset="-128"/>
              </a:rPr>
              <a:t>知財の果たしてきた役割</a:t>
            </a:r>
          </a:p>
        </p:txBody>
      </p:sp>
      <p:sp>
        <p:nvSpPr>
          <p:cNvPr id="1060" name="テキスト ボックス 45"/>
          <p:cNvSpPr txBox="1"/>
          <p:nvPr userDrawn="1"/>
        </p:nvSpPr>
        <p:spPr>
          <a:xfrm>
            <a:off x="188308" y="4007155"/>
            <a:ext cx="106734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spc="50">
                <a:solidFill>
                  <a:srgbClr val="1E694B"/>
                </a:solidFill>
                <a:latin typeface="Hiragino Kaku Gothic ProN W3" panose="020B0300000000000000" pitchFamily="34" charset="-128"/>
                <a:ea typeface="Hiragino Kaku Gothic ProN W3" panose="020B0300000000000000" pitchFamily="34" charset="-128"/>
              </a:rPr>
              <a:t>提供してきた価値</a:t>
            </a:r>
          </a:p>
        </p:txBody>
      </p:sp>
      <p:sp>
        <p:nvSpPr>
          <p:cNvPr id="1061" name="テキスト ボックス 46"/>
          <p:cNvSpPr txBox="1"/>
          <p:nvPr userDrawn="1"/>
        </p:nvSpPr>
        <p:spPr>
          <a:xfrm>
            <a:off x="1491965" y="5228556"/>
            <a:ext cx="48764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spc="-4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弱み</a:t>
            </a:r>
          </a:p>
        </p:txBody>
      </p:sp>
      <p:sp>
        <p:nvSpPr>
          <p:cNvPr id="1062" name="テキスト ボックス 47"/>
          <p:cNvSpPr txBox="1"/>
          <p:nvPr userDrawn="1"/>
        </p:nvSpPr>
        <p:spPr>
          <a:xfrm>
            <a:off x="44610" y="428996"/>
            <a:ext cx="130491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b="1" spc="-2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自社の目的・特徴</a:t>
            </a:r>
          </a:p>
        </p:txBody>
      </p:sp>
      <p:sp>
        <p:nvSpPr>
          <p:cNvPr id="1063" name="テキスト ボックス 48"/>
          <p:cNvSpPr txBox="1"/>
          <p:nvPr userDrawn="1"/>
        </p:nvSpPr>
        <p:spPr>
          <a:xfrm>
            <a:off x="1749754" y="4007120"/>
            <a:ext cx="139243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spc="-10">
                <a:solidFill>
                  <a:srgbClr val="1E694B"/>
                </a:solidFill>
                <a:latin typeface="Hiragino Kaku Gothic ProN W3" panose="020B0300000000000000" pitchFamily="34" charset="-128"/>
                <a:ea typeface="Hiragino Kaku Gothic ProN W3" panose="020B0300000000000000" pitchFamily="34" charset="-128"/>
              </a:rPr>
              <a:t>提供先から得てきたもの</a:t>
            </a:r>
          </a:p>
        </p:txBody>
      </p:sp>
      <p:sp>
        <p:nvSpPr>
          <p:cNvPr id="1064" name="テキスト ボックス 49"/>
          <p:cNvSpPr txBox="1"/>
          <p:nvPr userDrawn="1"/>
        </p:nvSpPr>
        <p:spPr>
          <a:xfrm>
            <a:off x="5047429" y="1021113"/>
            <a:ext cx="25953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＋</a:t>
            </a:r>
          </a:p>
        </p:txBody>
      </p:sp>
      <p:sp>
        <p:nvSpPr>
          <p:cNvPr id="1065" name="テキスト ボックス 50"/>
          <p:cNvSpPr txBox="1"/>
          <p:nvPr userDrawn="1"/>
        </p:nvSpPr>
        <p:spPr>
          <a:xfrm>
            <a:off x="5056179" y="1810016"/>
            <a:ext cx="25953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100" b="1" dirty="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−</a:t>
            </a:r>
            <a:endParaRPr kumimoji="1" lang="ja-JP" altLang="en-US" sz="1100" b="1">
              <a:solidFill>
                <a:srgbClr val="1E694B"/>
              </a:solidFill>
              <a:latin typeface="Hiragino Kaku Gothic ProN W6" panose="020B0300000000000000" pitchFamily="34" charset="-128"/>
              <a:ea typeface="Hiragino Kaku Gothic ProN W6" panose="020B0300000000000000" pitchFamily="34" charset="-128"/>
            </a:endParaRPr>
          </a:p>
        </p:txBody>
      </p:sp>
      <p:sp>
        <p:nvSpPr>
          <p:cNvPr id="1066" name="角丸四角形 51"/>
          <p:cNvSpPr/>
          <p:nvPr userDrawn="1"/>
        </p:nvSpPr>
        <p:spPr>
          <a:xfrm flipH="1">
            <a:off x="6664755" y="1073163"/>
            <a:ext cx="180000" cy="180000"/>
          </a:xfrm>
          <a:prstGeom prst="roundRect">
            <a:avLst>
              <a:gd name="adj" fmla="val 50000"/>
            </a:avLst>
          </a:prstGeom>
          <a:noFill/>
          <a:ln w="25400">
            <a:solidFill>
              <a:srgbClr val="2C906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2C9064"/>
              </a:solidFill>
            </a:endParaRPr>
          </a:p>
        </p:txBody>
      </p:sp>
      <p:sp>
        <p:nvSpPr>
          <p:cNvPr id="1067" name="テキスト ボックス 52"/>
          <p:cNvSpPr txBox="1"/>
          <p:nvPr userDrawn="1"/>
        </p:nvSpPr>
        <p:spPr>
          <a:xfrm>
            <a:off x="3417189" y="1209399"/>
            <a:ext cx="12297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b="1" spc="1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移行のための課題</a:t>
            </a:r>
          </a:p>
        </p:txBody>
      </p:sp>
      <p:sp>
        <p:nvSpPr>
          <p:cNvPr id="1068" name="テキスト ボックス 53"/>
          <p:cNvSpPr txBox="1"/>
          <p:nvPr userDrawn="1"/>
        </p:nvSpPr>
        <p:spPr>
          <a:xfrm>
            <a:off x="3417189" y="2634911"/>
            <a:ext cx="122973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b="1" spc="1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必要な資源</a:t>
            </a:r>
          </a:p>
        </p:txBody>
      </p:sp>
      <p:sp>
        <p:nvSpPr>
          <p:cNvPr id="1069" name="テキスト ボックス 54"/>
          <p:cNvSpPr txBox="1"/>
          <p:nvPr userDrawn="1"/>
        </p:nvSpPr>
        <p:spPr>
          <a:xfrm>
            <a:off x="3417189" y="3954514"/>
            <a:ext cx="61462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b="1" spc="1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解決策</a:t>
            </a:r>
          </a:p>
        </p:txBody>
      </p:sp>
      <p:sp>
        <p:nvSpPr>
          <p:cNvPr id="1070" name="テキスト ボックス 55"/>
          <p:cNvSpPr txBox="1"/>
          <p:nvPr userDrawn="1"/>
        </p:nvSpPr>
        <p:spPr>
          <a:xfrm>
            <a:off x="4995563" y="799138"/>
            <a:ext cx="146211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b="1" spc="6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これからの外部環境</a:t>
            </a:r>
          </a:p>
        </p:txBody>
      </p:sp>
      <p:cxnSp>
        <p:nvCxnSpPr>
          <p:cNvPr id="1071" name="直線コネクタ 56"/>
          <p:cNvCxnSpPr>
            <a:cxnSpLocks/>
          </p:cNvCxnSpPr>
          <p:nvPr userDrawn="1"/>
        </p:nvCxnSpPr>
        <p:spPr>
          <a:xfrm>
            <a:off x="5037953" y="666293"/>
            <a:ext cx="0" cy="194400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2" name="直線コネクタ 57"/>
          <p:cNvCxnSpPr>
            <a:cxnSpLocks/>
          </p:cNvCxnSpPr>
          <p:nvPr userDrawn="1"/>
        </p:nvCxnSpPr>
        <p:spPr>
          <a:xfrm>
            <a:off x="6477953" y="666293"/>
            <a:ext cx="0" cy="194400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3" name="直線コネクタ 58"/>
          <p:cNvCxnSpPr>
            <a:cxnSpLocks/>
          </p:cNvCxnSpPr>
          <p:nvPr userDrawn="1"/>
        </p:nvCxnSpPr>
        <p:spPr>
          <a:xfrm>
            <a:off x="5037953" y="2610293"/>
            <a:ext cx="1440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4" name="直線コネクタ 59"/>
          <p:cNvCxnSpPr>
            <a:cxnSpLocks/>
          </p:cNvCxnSpPr>
          <p:nvPr userDrawn="1"/>
        </p:nvCxnSpPr>
        <p:spPr>
          <a:xfrm>
            <a:off x="6457677" y="6700254"/>
            <a:ext cx="0" cy="18000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5" name="テキスト ボックス 60"/>
          <p:cNvSpPr txBox="1"/>
          <p:nvPr userDrawn="1"/>
        </p:nvSpPr>
        <p:spPr>
          <a:xfrm>
            <a:off x="6711037" y="1216073"/>
            <a:ext cx="47729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 spc="1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資源</a:t>
            </a:r>
          </a:p>
        </p:txBody>
      </p:sp>
      <p:sp>
        <p:nvSpPr>
          <p:cNvPr id="1076" name="テキスト ボックス 61"/>
          <p:cNvSpPr txBox="1"/>
          <p:nvPr userDrawn="1"/>
        </p:nvSpPr>
        <p:spPr>
          <a:xfrm>
            <a:off x="8525229" y="1319236"/>
            <a:ext cx="477292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b="1" spc="1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知財</a:t>
            </a:r>
          </a:p>
        </p:txBody>
      </p:sp>
      <p:sp>
        <p:nvSpPr>
          <p:cNvPr id="1077" name="テキスト ボックス 62"/>
          <p:cNvSpPr txBox="1"/>
          <p:nvPr userDrawn="1"/>
        </p:nvSpPr>
        <p:spPr>
          <a:xfrm>
            <a:off x="6711037" y="2520697"/>
            <a:ext cx="127801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b="1" spc="-8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ビジネスモデル</a:t>
            </a:r>
          </a:p>
        </p:txBody>
      </p:sp>
      <p:sp>
        <p:nvSpPr>
          <p:cNvPr id="1078" name="テキスト ボックス 63"/>
          <p:cNvSpPr txBox="1"/>
          <p:nvPr userDrawn="1"/>
        </p:nvSpPr>
        <p:spPr>
          <a:xfrm>
            <a:off x="8550867" y="2661323"/>
            <a:ext cx="98833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spc="-10">
                <a:solidFill>
                  <a:srgbClr val="1E694B"/>
                </a:solidFill>
                <a:latin typeface="Hiragino Kaku Gothic ProN W3" panose="020B0300000000000000" pitchFamily="34" charset="-128"/>
                <a:ea typeface="Hiragino Kaku Gothic ProN W3" panose="020B0300000000000000" pitchFamily="34" charset="-128"/>
              </a:rPr>
              <a:t>知財の果たす役割</a:t>
            </a:r>
          </a:p>
        </p:txBody>
      </p:sp>
      <p:cxnSp>
        <p:nvCxnSpPr>
          <p:cNvPr id="1079" name="直線コネクタ 64"/>
          <p:cNvCxnSpPr>
            <a:cxnSpLocks/>
          </p:cNvCxnSpPr>
          <p:nvPr userDrawn="1"/>
        </p:nvCxnSpPr>
        <p:spPr>
          <a:xfrm>
            <a:off x="6753417" y="2541607"/>
            <a:ext cx="2952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0" name="直線コネクタ 65"/>
          <p:cNvCxnSpPr>
            <a:cxnSpLocks/>
          </p:cNvCxnSpPr>
          <p:nvPr userDrawn="1"/>
        </p:nvCxnSpPr>
        <p:spPr>
          <a:xfrm>
            <a:off x="6753417" y="3849095"/>
            <a:ext cx="2952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1" name="直線コネクタ 66"/>
          <p:cNvCxnSpPr>
            <a:cxnSpLocks/>
          </p:cNvCxnSpPr>
          <p:nvPr userDrawn="1"/>
        </p:nvCxnSpPr>
        <p:spPr>
          <a:xfrm>
            <a:off x="6753417" y="5172797"/>
            <a:ext cx="3049164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2" name="直線コネクタ 67"/>
          <p:cNvCxnSpPr>
            <a:cxnSpLocks/>
          </p:cNvCxnSpPr>
          <p:nvPr userDrawn="1"/>
        </p:nvCxnSpPr>
        <p:spPr>
          <a:xfrm rot="5400000">
            <a:off x="6141417" y="1929607"/>
            <a:ext cx="1224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3" name="直線コネクタ 68"/>
          <p:cNvCxnSpPr>
            <a:cxnSpLocks/>
          </p:cNvCxnSpPr>
          <p:nvPr userDrawn="1"/>
        </p:nvCxnSpPr>
        <p:spPr>
          <a:xfrm rot="5400000">
            <a:off x="6141417" y="3241289"/>
            <a:ext cx="1224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4" name="直線コネクタ 69"/>
          <p:cNvCxnSpPr>
            <a:cxnSpLocks/>
          </p:cNvCxnSpPr>
          <p:nvPr userDrawn="1"/>
        </p:nvCxnSpPr>
        <p:spPr>
          <a:xfrm rot="5400000">
            <a:off x="6141417" y="4560797"/>
            <a:ext cx="1224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5" name="直線コネクタ 70"/>
          <p:cNvCxnSpPr>
            <a:cxnSpLocks/>
          </p:cNvCxnSpPr>
          <p:nvPr userDrawn="1"/>
        </p:nvCxnSpPr>
        <p:spPr>
          <a:xfrm>
            <a:off x="9802581" y="5172797"/>
            <a:ext cx="0" cy="18000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6" name="直線コネクタ 71"/>
          <p:cNvCxnSpPr>
            <a:cxnSpLocks/>
          </p:cNvCxnSpPr>
          <p:nvPr userDrawn="1"/>
        </p:nvCxnSpPr>
        <p:spPr>
          <a:xfrm rot="5400000">
            <a:off x="7739917" y="4532670"/>
            <a:ext cx="972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7" name="直線コネクタ 72"/>
          <p:cNvCxnSpPr>
            <a:cxnSpLocks/>
          </p:cNvCxnSpPr>
          <p:nvPr userDrawn="1"/>
        </p:nvCxnSpPr>
        <p:spPr>
          <a:xfrm rot="5400000">
            <a:off x="8100794" y="3224162"/>
            <a:ext cx="936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8" name="直線コネクタ 73"/>
          <p:cNvCxnSpPr>
            <a:cxnSpLocks/>
          </p:cNvCxnSpPr>
          <p:nvPr userDrawn="1"/>
        </p:nvCxnSpPr>
        <p:spPr>
          <a:xfrm rot="5400000">
            <a:off x="8063197" y="1860598"/>
            <a:ext cx="1008000" cy="0"/>
          </a:xfrm>
          <a:prstGeom prst="line">
            <a:avLst/>
          </a:prstGeom>
          <a:ln w="19050">
            <a:solidFill>
              <a:srgbClr val="32A47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9" name="テキスト ボックス 74"/>
          <p:cNvSpPr txBox="1"/>
          <p:nvPr userDrawn="1"/>
        </p:nvSpPr>
        <p:spPr>
          <a:xfrm>
            <a:off x="6711037" y="3832387"/>
            <a:ext cx="47729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50" b="1" spc="1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価値</a:t>
            </a:r>
          </a:p>
        </p:txBody>
      </p:sp>
      <p:sp>
        <p:nvSpPr>
          <p:cNvPr id="1090" name="テキスト ボックス 75"/>
          <p:cNvSpPr txBox="1"/>
          <p:nvPr userDrawn="1"/>
        </p:nvSpPr>
        <p:spPr>
          <a:xfrm>
            <a:off x="6786477" y="3997402"/>
            <a:ext cx="94666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spc="20">
                <a:solidFill>
                  <a:srgbClr val="1E694B"/>
                </a:solidFill>
                <a:latin typeface="Hiragino Kaku Gothic ProN W3" panose="020B0300000000000000" pitchFamily="34" charset="-128"/>
                <a:ea typeface="Hiragino Kaku Gothic ProN W3" panose="020B0300000000000000" pitchFamily="34" charset="-128"/>
              </a:rPr>
              <a:t>提供する価値</a:t>
            </a:r>
          </a:p>
        </p:txBody>
      </p:sp>
      <p:sp>
        <p:nvSpPr>
          <p:cNvPr id="1091" name="テキスト ボックス 76"/>
          <p:cNvSpPr txBox="1"/>
          <p:nvPr userDrawn="1"/>
        </p:nvSpPr>
        <p:spPr>
          <a:xfrm>
            <a:off x="8204042" y="3996305"/>
            <a:ext cx="139243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spc="60">
                <a:solidFill>
                  <a:srgbClr val="1E694B"/>
                </a:solidFill>
                <a:latin typeface="Hiragino Kaku Gothic ProN W3" panose="020B0300000000000000" pitchFamily="34" charset="-128"/>
                <a:ea typeface="Hiragino Kaku Gothic ProN W3" panose="020B0300000000000000" pitchFamily="34" charset="-128"/>
              </a:rPr>
              <a:t>提供先から得るもの</a:t>
            </a:r>
          </a:p>
        </p:txBody>
      </p:sp>
      <p:sp>
        <p:nvSpPr>
          <p:cNvPr id="1092" name="テキスト ボックス 77"/>
          <p:cNvSpPr txBox="1"/>
          <p:nvPr userDrawn="1"/>
        </p:nvSpPr>
        <p:spPr>
          <a:xfrm>
            <a:off x="5151314" y="432948"/>
            <a:ext cx="74114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b="1" spc="60">
                <a:solidFill>
                  <a:srgbClr val="1E694B"/>
                </a:solidFill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経営方針</a:t>
            </a:r>
          </a:p>
        </p:txBody>
      </p:sp>
      <p:sp>
        <p:nvSpPr>
          <p:cNvPr id="1093" name="テキスト ボックス 78"/>
          <p:cNvSpPr txBox="1"/>
          <p:nvPr userDrawn="1"/>
        </p:nvSpPr>
        <p:spPr>
          <a:xfrm>
            <a:off x="75928" y="70045"/>
            <a:ext cx="224881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b="1" spc="300"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経営デザインシート</a:t>
            </a:r>
          </a:p>
        </p:txBody>
      </p:sp>
      <p:sp>
        <p:nvSpPr>
          <p:cNvPr id="1094" name="テキスト ボックス 79"/>
          <p:cNvSpPr txBox="1"/>
          <p:nvPr userDrawn="1"/>
        </p:nvSpPr>
        <p:spPr>
          <a:xfrm>
            <a:off x="2175349" y="132532"/>
            <a:ext cx="3556831" cy="1991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700" b="1" spc="-20"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（内閣府経営デザインシートリデザインコンペティションにて大賞を受賞したシートに依拠）</a:t>
            </a:r>
          </a:p>
        </p:txBody>
      </p:sp>
      <p:sp>
        <p:nvSpPr>
          <p:cNvPr id="1095" name="テキスト ボックス 80"/>
          <p:cNvSpPr txBox="1"/>
          <p:nvPr userDrawn="1"/>
        </p:nvSpPr>
        <p:spPr>
          <a:xfrm>
            <a:off x="8838867" y="78215"/>
            <a:ext cx="941920" cy="24532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00" b="1" spc="-80">
                <a:latin typeface="Hiragino Kaku Gothic ProN W6" panose="020B0300000000000000" pitchFamily="34" charset="-128"/>
                <a:ea typeface="Hiragino Kaku Gothic ProN W6" panose="020B0300000000000000" pitchFamily="34" charset="-128"/>
              </a:rPr>
              <a:t>様式第１号－３</a:t>
            </a:r>
          </a:p>
        </p:txBody>
      </p:sp>
    </p:spTree>
    <p:extLst>
      <p:ext uri="{BB962C8B-B14F-4D97-AF65-F5344CB8AC3E}">
        <p14:creationId xmlns:p14="http://schemas.microsoft.com/office/powerpoint/2010/main" val="13143543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0" name="正方形/長方形 15"/>
          <p:cNvSpPr/>
          <p:nvPr/>
        </p:nvSpPr>
        <p:spPr>
          <a:xfrm>
            <a:off x="210440" y="1441963"/>
            <a:ext cx="1908175" cy="1043940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11" name="正方形/長方形 16"/>
          <p:cNvSpPr/>
          <p:nvPr/>
        </p:nvSpPr>
        <p:spPr>
          <a:xfrm>
            <a:off x="1166602" y="408716"/>
            <a:ext cx="4029609" cy="223466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12" name="正方形/長方形 17"/>
          <p:cNvSpPr/>
          <p:nvPr/>
        </p:nvSpPr>
        <p:spPr>
          <a:xfrm>
            <a:off x="5809329" y="408716"/>
            <a:ext cx="3946949" cy="223466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13" name="正方形/長方形 18"/>
          <p:cNvSpPr/>
          <p:nvPr/>
        </p:nvSpPr>
        <p:spPr>
          <a:xfrm>
            <a:off x="212119" y="2764582"/>
            <a:ext cx="1908966" cy="1043940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14" name="正方形/長方形 19"/>
          <p:cNvSpPr/>
          <p:nvPr/>
        </p:nvSpPr>
        <p:spPr>
          <a:xfrm>
            <a:off x="2211297" y="1441963"/>
            <a:ext cx="1115695" cy="1043940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15" name="正方形/長方形 20"/>
          <p:cNvSpPr/>
          <p:nvPr/>
        </p:nvSpPr>
        <p:spPr>
          <a:xfrm>
            <a:off x="2209586" y="2846042"/>
            <a:ext cx="1115695" cy="97218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16" name="正方形/長方形 21"/>
          <p:cNvSpPr/>
          <p:nvPr/>
        </p:nvSpPr>
        <p:spPr>
          <a:xfrm>
            <a:off x="211852" y="4168965"/>
            <a:ext cx="1511935" cy="97218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17" name="正方形/長方形 22"/>
          <p:cNvSpPr/>
          <p:nvPr/>
        </p:nvSpPr>
        <p:spPr>
          <a:xfrm>
            <a:off x="1763634" y="4168965"/>
            <a:ext cx="1546274" cy="97218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18" name="正方形/長方形 23"/>
          <p:cNvSpPr/>
          <p:nvPr/>
        </p:nvSpPr>
        <p:spPr>
          <a:xfrm>
            <a:off x="58386" y="5599859"/>
            <a:ext cx="1367790" cy="504190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19" name="正方形/長方形 24"/>
          <p:cNvSpPr/>
          <p:nvPr/>
        </p:nvSpPr>
        <p:spPr>
          <a:xfrm>
            <a:off x="58386" y="6293776"/>
            <a:ext cx="1367790" cy="504190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0" name="正方形/長方形 25"/>
          <p:cNvSpPr/>
          <p:nvPr/>
        </p:nvSpPr>
        <p:spPr>
          <a:xfrm>
            <a:off x="3466728" y="2849002"/>
            <a:ext cx="3239770" cy="108013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1" name="正方形/長方形 26"/>
          <p:cNvSpPr/>
          <p:nvPr/>
        </p:nvSpPr>
        <p:spPr>
          <a:xfrm>
            <a:off x="1485855" y="5457964"/>
            <a:ext cx="1835785" cy="1332230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 smtClean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2" name="正方形/長方形 27"/>
          <p:cNvSpPr/>
          <p:nvPr/>
        </p:nvSpPr>
        <p:spPr>
          <a:xfrm>
            <a:off x="3463370" y="1443075"/>
            <a:ext cx="1507786" cy="1162783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3" name="正方形/長方形 28"/>
          <p:cNvSpPr/>
          <p:nvPr/>
        </p:nvSpPr>
        <p:spPr>
          <a:xfrm>
            <a:off x="3462987" y="4166785"/>
            <a:ext cx="3240341" cy="252031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4" name="正方形/長方形 29"/>
          <p:cNvSpPr/>
          <p:nvPr/>
        </p:nvSpPr>
        <p:spPr>
          <a:xfrm>
            <a:off x="5068910" y="1197778"/>
            <a:ext cx="1372123" cy="57594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5" name="正方形/長方形 30"/>
          <p:cNvSpPr/>
          <p:nvPr/>
        </p:nvSpPr>
        <p:spPr>
          <a:xfrm>
            <a:off x="5068910" y="2000823"/>
            <a:ext cx="1372123" cy="57594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6" name="正方形/長方形 31"/>
          <p:cNvSpPr/>
          <p:nvPr/>
        </p:nvSpPr>
        <p:spPr>
          <a:xfrm>
            <a:off x="6779869" y="1404984"/>
            <a:ext cx="1764030" cy="111569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7" name="正方形/長方形 32"/>
          <p:cNvSpPr/>
          <p:nvPr/>
        </p:nvSpPr>
        <p:spPr>
          <a:xfrm>
            <a:off x="8594584" y="1485257"/>
            <a:ext cx="1224280" cy="1043940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8" name="正方形/長方形 33"/>
          <p:cNvSpPr/>
          <p:nvPr/>
        </p:nvSpPr>
        <p:spPr>
          <a:xfrm>
            <a:off x="6779543" y="2714722"/>
            <a:ext cx="1764030" cy="111569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29" name="正方形/長方形 34"/>
          <p:cNvSpPr/>
          <p:nvPr/>
        </p:nvSpPr>
        <p:spPr>
          <a:xfrm>
            <a:off x="8594586" y="2823757"/>
            <a:ext cx="1225590" cy="987873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30" name="正方形/長方形 35"/>
          <p:cNvSpPr/>
          <p:nvPr/>
        </p:nvSpPr>
        <p:spPr>
          <a:xfrm>
            <a:off x="6780402" y="4159983"/>
            <a:ext cx="1402620" cy="97218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131" name="正方形/長方形 36"/>
          <p:cNvSpPr/>
          <p:nvPr/>
        </p:nvSpPr>
        <p:spPr>
          <a:xfrm>
            <a:off x="8249562" y="4159983"/>
            <a:ext cx="1511935" cy="972185"/>
          </a:xfrm>
          <a:prstGeom prst="rect">
            <a:avLst/>
          </a:prstGeom>
          <a:solidFill>
            <a:schemeClr val="bg1"/>
          </a:solidFill>
          <a:ln w="635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>
            <a:normAutofit/>
          </a:bodyPr>
          <a:lstStyle/>
          <a:p>
            <a:endParaRPr lang="en-US" altLang="ja-JP" sz="7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55172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  <a:tileRect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  <a:tileRect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  <a:tileRect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標準">
  <a:themeElements>
    <a:clrScheme name="標準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標準">
      <a:majorFont>
        <a:latin typeface="游ゴシック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標準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  <a:tileRect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  <a:tileRect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  <a:tileRect/>
        </a:gradFill>
      </a:bgFillStyleLst>
    </a:fmtScheme>
  </a:themeElements>
  <a:objectDefaults/>
  <a:extraClrSchemeLst/>
</a:theme>
</file>

<file path=docProps/app.xml><?xml version="1.0" encoding="utf-8"?>
<Properties xmlns:vt="http://schemas.openxmlformats.org/officeDocument/2006/docPropsVTypes" xmlns="http://schemas.openxmlformats.org/officeDocument/2006/extended-properties">
  <Template>Office Theme</Template>
  <TotalTime>125</TotalTime>
  <Words>0</Words>
  <Application>JUST Focus</Application>
  <Paragraphs>0</Paragraph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Hiragino Kaku Gothic ProN W3</vt:lpstr>
      <vt:lpstr>Hiragino Kaku Gothic ProN W6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4.1.2</AppVersion>
  <PresentationFormat>ユーザー設定</PresentationFormat>
  <Slides>1</Slides>
  <Notes>1</Notes>
  <HiddenSlides>0</HiddenSlides>
  <MMClips>0</MMClips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dc:title>PowerPoint プレゼンテーション</dc:title>
  <dc:creator>k15204</dc:creator>
  <cp:lastModifiedBy>sangyoshinko111</cp:lastModifiedBy>
  <dcterms:created xsi:type="dcterms:W3CDTF">2020-03-17T23:36:37Z</dcterms:created>
  <dcterms:modified xsi:type="dcterms:W3CDTF">2020-03-26T03:10:38Z</dcterms:modified>
  <cp:revision>15</cp:revision>
</cp:coreProperties>
</file>

<file path=docProps/custom.xml><?xml version="1.0" encoding="utf-8"?>
<Properties xmlns:vt="http://schemas.openxmlformats.org/officeDocument/2006/docPropsVTypes" xmlns="http://schemas.openxmlformats.org/officeDocument/2006/custom-properties"/>
</file>