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5"/>
  </p:notesMasterIdLst>
  <p:sldIdLst>
    <p:sldId id="299" r:id="rId2"/>
    <p:sldId id="297" r:id="rId3"/>
    <p:sldId id="298" r:id="rId4"/>
  </p:sldIdLst>
  <p:sldSz cx="9144000" cy="6858000" type="screen4x3"/>
  <p:notesSz cx="7099300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6" userDrawn="1">
          <p15:clr>
            <a:srgbClr val="A4A3A4"/>
          </p15:clr>
        </p15:guide>
        <p15:guide id="2" pos="56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FAC4"/>
    <a:srgbClr val="FF0000"/>
    <a:srgbClr val="FFCCFF"/>
    <a:srgbClr val="9BDFF7"/>
    <a:srgbClr val="8BD9F5"/>
    <a:srgbClr val="68CEF2"/>
    <a:srgbClr val="FFFF99"/>
    <a:srgbClr val="4087C8"/>
    <a:srgbClr val="413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804" autoAdjust="0"/>
  </p:normalViewPr>
  <p:slideViewPr>
    <p:cSldViewPr>
      <p:cViewPr varScale="1">
        <p:scale>
          <a:sx n="74" d="100"/>
          <a:sy n="74" d="100"/>
        </p:scale>
        <p:origin x="1290" y="84"/>
      </p:cViewPr>
      <p:guideLst>
        <p:guide orient="horz" pos="2886"/>
        <p:guide pos="56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977" cy="513789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0650" y="0"/>
            <a:ext cx="3076976" cy="513789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r">
              <a:defRPr sz="1300"/>
            </a:lvl1pPr>
          </a:lstStyle>
          <a:p>
            <a:fld id="{56914928-73CF-49D8-8766-8F1120752DE7}" type="datetimeFigureOut">
              <a:rPr kumimoji="1" lang="ja-JP" altLang="en-US" smtClean="0"/>
              <a:t>2018/4/23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63" tIns="47732" rIns="95463" bIns="4773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429" y="4925459"/>
            <a:ext cx="5680444" cy="4029621"/>
          </a:xfrm>
          <a:prstGeom prst="rect">
            <a:avLst/>
          </a:prstGeom>
        </p:spPr>
        <p:txBody>
          <a:bodyPr vert="horz" lIns="95463" tIns="47732" rIns="95463" bIns="4773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0824"/>
            <a:ext cx="3076977" cy="513789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0650" y="9720824"/>
            <a:ext cx="3076976" cy="513789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2AAD5D62-F08D-4046-8A0E-E8A8C8CAB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248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D5D62-F08D-4046-8A0E-E8A8C8CABA9E}" type="slidenum">
              <a:rPr lang="ja-JP" altLang="en-US" smtClean="0">
                <a:solidFill>
                  <a:prstClr val="black"/>
                </a:solidFill>
              </a:rPr>
              <a:pPr/>
              <a:t>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06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D5D62-F08D-4046-8A0E-E8A8C8CABA9E}" type="slidenum">
              <a:rPr lang="ja-JP" altLang="en-US" smtClean="0">
                <a:solidFill>
                  <a:prstClr val="black"/>
                </a:solidFill>
              </a:rPr>
              <a:pPr/>
              <a:t>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129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D5D62-F08D-4046-8A0E-E8A8C8CABA9E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281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lit_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30"/>
          <a:stretch>
            <a:fillRect/>
          </a:stretch>
        </p:blipFill>
        <p:spPr bwMode="auto">
          <a:xfrm>
            <a:off x="0" y="6524627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1692276" y="3284540"/>
            <a:ext cx="7451725" cy="730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>
              <a:solidFill>
                <a:srgbClr val="000000"/>
              </a:solidFill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51552"/>
            <a:ext cx="2124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2" y="6524626"/>
            <a:ext cx="3389069" cy="26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108" i="1">
                <a:solidFill>
                  <a:srgbClr val="FFFFFF"/>
                </a:solidFill>
                <a:latin typeface="Times New Roman" pitchFamily="18" charset="0"/>
              </a:rPr>
              <a:t>Ministry of Land, Infrastructure, Transport and Tourism</a:t>
            </a:r>
          </a:p>
        </p:txBody>
      </p:sp>
      <p:sp>
        <p:nvSpPr>
          <p:cNvPr id="8" name="テキスト ボックス 18"/>
          <p:cNvSpPr txBox="1">
            <a:spLocks noChangeArrowheads="1"/>
          </p:cNvSpPr>
          <p:nvPr userDrawn="1"/>
        </p:nvSpPr>
        <p:spPr bwMode="auto">
          <a:xfrm>
            <a:off x="7993064" y="57152"/>
            <a:ext cx="1116012" cy="26282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108" b="1" dirty="0" smtClean="0">
                <a:solidFill>
                  <a:srgbClr val="000000"/>
                </a:solidFill>
              </a:rPr>
              <a:t>【</a:t>
            </a:r>
            <a:r>
              <a:rPr lang="ja-JP" altLang="en-US" sz="1108" b="1" dirty="0" smtClean="0">
                <a:solidFill>
                  <a:srgbClr val="000000"/>
                </a:solidFill>
              </a:rPr>
              <a:t>機密性２</a:t>
            </a:r>
            <a:r>
              <a:rPr lang="en-US" altLang="ja-JP" sz="1108" b="1" dirty="0" smtClean="0">
                <a:solidFill>
                  <a:srgbClr val="000000"/>
                </a:solidFill>
              </a:rPr>
              <a:t>】</a:t>
            </a:r>
            <a:endParaRPr lang="en-US" altLang="ja-JP" sz="1108" b="1" dirty="0">
              <a:solidFill>
                <a:srgbClr val="00000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2133602"/>
            <a:ext cx="7524750" cy="1470025"/>
          </a:xfrm>
        </p:spPr>
        <p:txBody>
          <a:bodyPr/>
          <a:lstStyle>
            <a:lvl1pPr>
              <a:defRPr sz="3692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1E978-A3B9-4673-8199-37972939230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18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20612-914C-4BDE-8D4C-FEA4392E99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9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2"/>
            <a:ext cx="2171700" cy="612616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2"/>
            <a:ext cx="6362700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B01F7-FA20-4B15-9970-D297285851A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FC12D-27C1-4F31-90C9-A93D49E446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49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94BDB-530F-4364-A4B7-5A1182A1D62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039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DE403-68E0-47EB-9A36-3C247B16477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083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41BEC-AD9E-4104-AF2B-4C626651FF8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0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FE511-5094-4685-A035-FB392A6605D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136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C2EA1-6911-4BAC-954D-0A2DD024DDC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56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176D3-1CBA-4E5C-8891-6A87D7C30D4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67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r>
              <a:rPr lang="ja-JP" altLang="en-US" noProof="0" smtClean="0"/>
              <a:t>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F5529-272E-4A2C-90D7-160EE3AC100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16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92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92">
                <a:ea typeface="ＭＳ Ｐゴシック" pitchFamily="50" charset="-128"/>
              </a:defRPr>
            </a:lvl1pPr>
          </a:lstStyle>
          <a:p>
            <a:pPr>
              <a:defRPr/>
            </a:pPr>
            <a:fld id="{FFDCE21E-3BF4-4A13-BE4A-B95BE9787BE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grpSp>
        <p:nvGrpSpPr>
          <p:cNvPr id="2" name="Group 18"/>
          <p:cNvGrpSpPr>
            <a:grpSpLocks/>
          </p:cNvGrpSpPr>
          <p:nvPr userDrawn="1"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pic>
          <p:nvPicPr>
            <p:cNvPr id="1034" name="Picture 9" descr="mlit_top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801" b="65286"/>
            <a:stretch>
              <a:fillRect/>
            </a:stretch>
          </p:blipFill>
          <p:spPr bwMode="auto">
            <a:xfrm>
              <a:off x="0" y="300"/>
              <a:ext cx="5760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0" y="0"/>
              <a:ext cx="5760" cy="318"/>
              <a:chOff x="0" y="0"/>
              <a:chExt cx="5760" cy="318"/>
            </a:xfrm>
          </p:grpSpPr>
          <p:pic>
            <p:nvPicPr>
              <p:cNvPr id="1036" name="Picture 11" descr="mlit_top"/>
              <p:cNvPicPr>
                <a:picLocks noChangeAspect="1" noChangeArrowheads="1"/>
              </p:cNvPicPr>
              <p:nvPr userDrawn="1"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6945" b="42805"/>
              <a:stretch>
                <a:fillRect/>
              </a:stretch>
            </p:blipFill>
            <p:spPr bwMode="auto">
              <a:xfrm>
                <a:off x="3856" y="0"/>
                <a:ext cx="1904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7" name="Picture 16" descr="mlit_top"/>
              <p:cNvPicPr>
                <a:picLocks noChangeAspect="1" noChangeArrowheads="1"/>
              </p:cNvPicPr>
              <p:nvPr userDrawn="1"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b="42805"/>
              <a:stretch>
                <a:fillRect/>
              </a:stretch>
            </p:blipFill>
            <p:spPr bwMode="auto">
              <a:xfrm>
                <a:off x="1043" y="0"/>
                <a:ext cx="2880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8" name="Picture 10" descr="mlit_top"/>
              <p:cNvPicPr>
                <a:picLocks noChangeAspect="1" noChangeArrowheads="1"/>
              </p:cNvPicPr>
              <p:nvPr userDrawn="1"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906" b="42805"/>
              <a:stretch>
                <a:fillRect/>
              </a:stretch>
            </p:blipFill>
            <p:spPr bwMode="auto">
              <a:xfrm>
                <a:off x="0" y="0"/>
                <a:ext cx="1791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49323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032" name="Picture 14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0"/>
          <a:stretch>
            <a:fillRect/>
          </a:stretch>
        </p:blipFill>
        <p:spPr bwMode="auto">
          <a:xfrm>
            <a:off x="7593014" y="2"/>
            <a:ext cx="15509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67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585">
          <a:solidFill>
            <a:srgbClr val="4087C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585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585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585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585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5pPr>
      <a:lvl6pPr marL="422041" algn="l" rtl="0" eaLnBrk="1" fontAlgn="base" hangingPunct="1">
        <a:spcBef>
          <a:spcPct val="0"/>
        </a:spcBef>
        <a:spcAft>
          <a:spcPct val="0"/>
        </a:spcAft>
        <a:defRPr kumimoji="1" sz="2585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6pPr>
      <a:lvl7pPr marL="844083" algn="l" rtl="0" eaLnBrk="1" fontAlgn="base" hangingPunct="1">
        <a:spcBef>
          <a:spcPct val="0"/>
        </a:spcBef>
        <a:spcAft>
          <a:spcPct val="0"/>
        </a:spcAft>
        <a:defRPr kumimoji="1" sz="2585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7pPr>
      <a:lvl8pPr marL="1266124" algn="l" rtl="0" eaLnBrk="1" fontAlgn="base" hangingPunct="1">
        <a:spcBef>
          <a:spcPct val="0"/>
        </a:spcBef>
        <a:spcAft>
          <a:spcPct val="0"/>
        </a:spcAft>
        <a:defRPr kumimoji="1" sz="2585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8pPr>
      <a:lvl9pPr marL="1688165" algn="l" rtl="0" eaLnBrk="1" fontAlgn="base" hangingPunct="1">
        <a:spcBef>
          <a:spcPct val="0"/>
        </a:spcBef>
        <a:spcAft>
          <a:spcPct val="0"/>
        </a:spcAft>
        <a:defRPr kumimoji="1" sz="2585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16531" indent="-316531" algn="l" rtl="0" eaLnBrk="1" fontAlgn="base" hangingPunct="1">
        <a:spcBef>
          <a:spcPct val="20000"/>
        </a:spcBef>
        <a:spcAft>
          <a:spcPct val="0"/>
        </a:spcAft>
        <a:buChar char="•"/>
        <a:defRPr kumimoji="1"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1" fontAlgn="base" hangingPunct="1">
        <a:spcBef>
          <a:spcPct val="20000"/>
        </a:spcBef>
        <a:spcAft>
          <a:spcPct val="0"/>
        </a:spcAft>
        <a:buChar char="–"/>
        <a:defRPr kumimoji="1" sz="2585">
          <a:solidFill>
            <a:schemeClr val="tx1"/>
          </a:solidFill>
          <a:latin typeface="+mn-lt"/>
          <a:ea typeface="+mn-ea"/>
        </a:defRPr>
      </a:lvl2pPr>
      <a:lvl3pPr marL="1055103" indent="-211021" algn="l" rtl="0" eaLnBrk="1" fontAlgn="base" hangingPunct="1">
        <a:spcBef>
          <a:spcPct val="20000"/>
        </a:spcBef>
        <a:spcAft>
          <a:spcPct val="0"/>
        </a:spcAft>
        <a:buChar char="•"/>
        <a:defRPr kumimoji="1" sz="2215">
          <a:solidFill>
            <a:schemeClr val="tx1"/>
          </a:solidFill>
          <a:latin typeface="+mn-lt"/>
          <a:ea typeface="+mn-ea"/>
        </a:defRPr>
      </a:lvl3pPr>
      <a:lvl4pPr marL="1477145" indent="-211021" algn="l" rtl="0" eaLnBrk="1" fontAlgn="base" hangingPunct="1">
        <a:spcBef>
          <a:spcPct val="20000"/>
        </a:spcBef>
        <a:spcAft>
          <a:spcPct val="0"/>
        </a:spcAft>
        <a:buChar char="–"/>
        <a:defRPr kumimoji="1" sz="1846">
          <a:solidFill>
            <a:schemeClr val="tx1"/>
          </a:solidFill>
          <a:latin typeface="+mn-lt"/>
          <a:ea typeface="+mn-ea"/>
        </a:defRPr>
      </a:lvl4pPr>
      <a:lvl5pPr marL="1899186" indent="-211021" algn="l" rtl="0" eaLnBrk="1" fontAlgn="base" hangingPunct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5pPr>
      <a:lvl6pPr marL="2321227" indent="-211021" algn="l" rtl="0" eaLnBrk="1" fontAlgn="base" hangingPunct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6pPr>
      <a:lvl7pPr marL="2743269" indent="-211021" algn="l" rtl="0" eaLnBrk="1" fontAlgn="base" hangingPunct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7pPr>
      <a:lvl8pPr marL="3165310" indent="-211021" algn="l" rtl="0" eaLnBrk="1" fontAlgn="base" hangingPunct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8pPr>
      <a:lvl9pPr marL="3587351" indent="-211021" algn="l" rtl="0" eaLnBrk="1" fontAlgn="base" hangingPunct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新千歳空港の概要</a:t>
            </a:r>
            <a:endParaRPr kumimoji="1" lang="ja-JP" altLang="en-US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/>
          </p:nvPr>
        </p:nvGraphicFramePr>
        <p:xfrm>
          <a:off x="341012" y="4200192"/>
          <a:ext cx="4430392" cy="215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4674"/>
                <a:gridCol w="388103"/>
                <a:gridCol w="711523"/>
                <a:gridCol w="711523"/>
                <a:gridCol w="711523"/>
                <a:gridCol w="711523"/>
                <a:gridCol w="711523"/>
              </a:tblGrid>
              <a:tr h="277063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0" dirty="0" smtClean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kern="0" dirty="0" smtClean="0">
                          <a:effectLst/>
                        </a:rPr>
                        <a:t>24</a:t>
                      </a:r>
                      <a:r>
                        <a:rPr lang="ja-JP" sz="900" b="0" kern="0" dirty="0" smtClean="0">
                          <a:effectLst/>
                        </a:rPr>
                        <a:t>年度</a:t>
                      </a:r>
                      <a:endParaRPr lang="ja-JP" sz="900" b="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kern="0" dirty="0" smtClean="0">
                          <a:effectLst/>
                        </a:rPr>
                        <a:t>25</a:t>
                      </a:r>
                      <a:r>
                        <a:rPr lang="ja-JP" sz="900" b="0" kern="0" dirty="0" smtClean="0">
                          <a:effectLst/>
                        </a:rPr>
                        <a:t>年度</a:t>
                      </a:r>
                      <a:endParaRPr lang="ja-JP" sz="900" b="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kern="0" dirty="0" smtClean="0">
                          <a:effectLst/>
                        </a:rPr>
                        <a:t>26</a:t>
                      </a:r>
                      <a:r>
                        <a:rPr lang="ja-JP" sz="900" b="0" kern="0" dirty="0" smtClean="0">
                          <a:effectLst/>
                        </a:rPr>
                        <a:t>年度</a:t>
                      </a:r>
                      <a:endParaRPr lang="ja-JP" sz="900" b="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kern="0" dirty="0" smtClean="0">
                          <a:effectLst/>
                        </a:rPr>
                        <a:t>27</a:t>
                      </a:r>
                      <a:r>
                        <a:rPr lang="ja-JP" sz="900" b="0" kern="0" dirty="0" smtClean="0">
                          <a:effectLst/>
                        </a:rPr>
                        <a:t>年度</a:t>
                      </a:r>
                      <a:endParaRPr lang="ja-JP" sz="900" b="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kern="0" dirty="0" smtClean="0">
                          <a:effectLst/>
                        </a:rPr>
                        <a:t>28</a:t>
                      </a:r>
                      <a:r>
                        <a:rPr lang="ja-JP" sz="900" b="0" kern="0" dirty="0" smtClean="0">
                          <a:effectLst/>
                        </a:rPr>
                        <a:t>年度</a:t>
                      </a:r>
                      <a:endParaRPr lang="ja-JP" sz="900" b="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</a:tr>
              <a:tr h="197688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900" kern="0" dirty="0">
                          <a:effectLst/>
                        </a:rPr>
                        <a:t>乗降客数（人）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900" kern="0" dirty="0" smtClean="0">
                          <a:effectLst/>
                        </a:rPr>
                        <a:t>国際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1,102,001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1,343,530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 dirty="0" smtClean="0">
                          <a:effectLst/>
                        </a:rPr>
                        <a:t>1,701,859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2,277,917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2,720,726</a:t>
                      </a:r>
                      <a:endParaRPr kumimoji="1" lang="ja-JP" altLang="en-US" sz="9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</a:tr>
              <a:tr h="21535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900" kern="0" dirty="0" smtClean="0">
                          <a:effectLst/>
                        </a:rPr>
                        <a:t>国内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16,575,480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17,600,619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17,828,712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18,561,147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18,824,306</a:t>
                      </a:r>
                      <a:endParaRPr kumimoji="1" lang="ja-JP" altLang="en-US" sz="9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</a:tr>
              <a:tr h="21535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900" kern="0" smtClean="0">
                          <a:effectLst/>
                        </a:rPr>
                        <a:t>合計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17,677,481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18,944,149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 dirty="0" smtClean="0">
                          <a:effectLst/>
                        </a:rPr>
                        <a:t>19,530,571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20,839,064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21,545,032</a:t>
                      </a:r>
                      <a:endParaRPr kumimoji="1" lang="ja-JP" altLang="en-US" sz="9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</a:tr>
              <a:tr h="197688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900" kern="0" dirty="0">
                          <a:effectLst/>
                        </a:rPr>
                        <a:t>貨</a:t>
                      </a:r>
                      <a:r>
                        <a:rPr lang="ja-JP" sz="900" kern="0" dirty="0" smtClean="0">
                          <a:effectLst/>
                        </a:rPr>
                        <a:t>物取</a:t>
                      </a:r>
                      <a:r>
                        <a:rPr lang="ja-JP" altLang="en-US" sz="900" kern="0" dirty="0" smtClean="0">
                          <a:effectLst/>
                        </a:rPr>
                        <a:t>扱</a:t>
                      </a:r>
                      <a:r>
                        <a:rPr lang="ja-JP" sz="900" kern="0" dirty="0" smtClean="0">
                          <a:effectLst/>
                        </a:rPr>
                        <a:t>量</a:t>
                      </a:r>
                      <a:r>
                        <a:rPr lang="ja-JP" sz="900" kern="0" dirty="0">
                          <a:effectLst/>
                        </a:rPr>
                        <a:t>（</a:t>
                      </a:r>
                      <a:r>
                        <a:rPr lang="en-US" sz="900" kern="0" dirty="0">
                          <a:effectLst/>
                        </a:rPr>
                        <a:t>t</a:t>
                      </a:r>
                      <a:r>
                        <a:rPr lang="ja-JP" sz="900" kern="0" dirty="0">
                          <a:effectLst/>
                        </a:rPr>
                        <a:t>）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900" kern="0" smtClean="0">
                          <a:effectLst/>
                        </a:rPr>
                        <a:t>国際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5,472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6,972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10,869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9,639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10,515</a:t>
                      </a:r>
                      <a:endParaRPr kumimoji="1" lang="ja-JP" altLang="en-US" sz="9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</a:tr>
              <a:tr h="21535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900" kern="0" smtClean="0">
                          <a:effectLst/>
                        </a:rPr>
                        <a:t>国内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209,141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212,171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209,903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205,279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194,178</a:t>
                      </a:r>
                      <a:endParaRPr kumimoji="1" lang="ja-JP" altLang="en-US" sz="9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</a:tr>
              <a:tr h="21535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900" kern="0" smtClean="0">
                          <a:effectLst/>
                        </a:rPr>
                        <a:t>合計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214,613</a:t>
                      </a:r>
                      <a:endParaRPr lang="ja-JP" sz="9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219,143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220,772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214,918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204,693</a:t>
                      </a:r>
                      <a:endParaRPr kumimoji="1" lang="ja-JP" altLang="en-US" sz="9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</a:tr>
              <a:tr h="197688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900" kern="0" dirty="0">
                          <a:effectLst/>
                        </a:rPr>
                        <a:t>着陸回数（回）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900" kern="0" smtClean="0">
                          <a:effectLst/>
                        </a:rPr>
                        <a:t>国際</a:t>
                      </a:r>
                      <a:endParaRPr lang="ja-JP" sz="9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3,528</a:t>
                      </a:r>
                      <a:endParaRPr lang="ja-JP" sz="9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4,032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4,890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6,098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7,635</a:t>
                      </a:r>
                      <a:endParaRPr kumimoji="1" lang="ja-JP" altLang="en-US" sz="9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</a:tr>
              <a:tr h="21535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900" kern="0" smtClean="0">
                          <a:effectLst/>
                        </a:rPr>
                        <a:t>国内</a:t>
                      </a:r>
                      <a:endParaRPr lang="ja-JP" sz="9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60,047</a:t>
                      </a:r>
                      <a:endParaRPr lang="ja-JP" sz="9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63,385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64,653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65,204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65,041</a:t>
                      </a:r>
                      <a:endParaRPr kumimoji="1" lang="ja-JP" altLang="en-US" sz="9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</a:tr>
              <a:tr h="20652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900" kern="0" dirty="0" smtClean="0">
                          <a:effectLst/>
                        </a:rPr>
                        <a:t>合計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63,575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67,417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69,543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71,302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72,676</a:t>
                      </a:r>
                      <a:endParaRPr kumimoji="1" lang="ja-JP" altLang="en-US" sz="9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3940" marR="53940" marT="0" marB="0" anchor="ctr"/>
                </a:tc>
              </a:tr>
            </a:tbl>
          </a:graphicData>
        </a:graphic>
      </p:graphicFrame>
      <p:sp>
        <p:nvSpPr>
          <p:cNvPr id="52" name="正方形/長方形 9"/>
          <p:cNvSpPr>
            <a:spLocks noChangeArrowheads="1"/>
          </p:cNvSpPr>
          <p:nvPr/>
        </p:nvSpPr>
        <p:spPr bwMode="auto">
          <a:xfrm>
            <a:off x="5111236" y="2601232"/>
            <a:ext cx="1632694" cy="31162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550" dirty="0">
                <a:solidFill>
                  <a:srgbClr val="000000"/>
                </a:solidFill>
              </a:rPr>
              <a:t>※</a:t>
            </a:r>
            <a:r>
              <a:rPr lang="en-US" altLang="ja-JP" sz="738" dirty="0">
                <a:solidFill>
                  <a:srgbClr val="000000"/>
                </a:solidFill>
              </a:rPr>
              <a:t>6</a:t>
            </a:r>
            <a:r>
              <a:rPr lang="ja-JP" altLang="en-US" sz="738" dirty="0">
                <a:solidFill>
                  <a:srgbClr val="000000"/>
                </a:solidFill>
              </a:rPr>
              <a:t>往復／日以上の路線のみ記載</a:t>
            </a:r>
            <a:endParaRPr lang="en-US" altLang="ja-JP" sz="738" dirty="0">
              <a:solidFill>
                <a:srgbClr val="000000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093616" y="2483340"/>
            <a:ext cx="497838" cy="23436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269721" indent="-269721" algn="ctr">
              <a:defRPr/>
            </a:pPr>
            <a:r>
              <a:rPr lang="ja-JP" altLang="en-US" sz="923" dirty="0">
                <a:solidFill>
                  <a:srgbClr val="002060"/>
                </a:solidFill>
                <a:latin typeface="Arial"/>
                <a:ea typeface="ＭＳ Ｐゴシック"/>
              </a:rPr>
              <a:t>国内線</a:t>
            </a:r>
            <a:endParaRPr lang="en-US" sz="923" dirty="0">
              <a:solidFill>
                <a:srgbClr val="002060"/>
              </a:solidFill>
              <a:latin typeface="Arial"/>
              <a:ea typeface="ＭＳ Ｐゴシック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7098386" y="2509758"/>
            <a:ext cx="448200" cy="234360"/>
          </a:xfrm>
          <a:prstGeom prst="rect">
            <a:avLst/>
          </a:prstGeom>
          <a:noFill/>
        </p:spPr>
        <p:txBody>
          <a:bodyPr wrap="none" lIns="0">
            <a:spAutoFit/>
          </a:bodyPr>
          <a:lstStyle/>
          <a:p>
            <a:pPr marL="269721" indent="-269721">
              <a:defRPr/>
            </a:pPr>
            <a:r>
              <a:rPr lang="ja-JP" altLang="en-US" sz="923" dirty="0">
                <a:solidFill>
                  <a:srgbClr val="002060"/>
                </a:solidFill>
                <a:latin typeface="Arial"/>
                <a:ea typeface="ＭＳ Ｐゴシック"/>
              </a:rPr>
              <a:t>国際線</a:t>
            </a:r>
            <a:endParaRPr lang="en-US" sz="923" dirty="0">
              <a:solidFill>
                <a:srgbClr val="002060"/>
              </a:solidFill>
              <a:latin typeface="Arial"/>
              <a:ea typeface="ＭＳ Ｐゴシック"/>
            </a:endParaRPr>
          </a:p>
        </p:txBody>
      </p:sp>
      <p:pic>
        <p:nvPicPr>
          <p:cNvPr id="56" name="図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643" y="2923902"/>
            <a:ext cx="2017392" cy="3429731"/>
          </a:xfrm>
          <a:prstGeom prst="rect">
            <a:avLst/>
          </a:prstGeom>
        </p:spPr>
      </p:pic>
      <p:pic>
        <p:nvPicPr>
          <p:cNvPr id="57" name="図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764" y="2927450"/>
            <a:ext cx="1941654" cy="3426182"/>
          </a:xfrm>
          <a:prstGeom prst="rect">
            <a:avLst/>
          </a:prstGeom>
        </p:spPr>
      </p:pic>
      <p:pic>
        <p:nvPicPr>
          <p:cNvPr id="59" name="図 5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917" y="799536"/>
            <a:ext cx="6622633" cy="138633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角丸四角形 59"/>
          <p:cNvSpPr/>
          <p:nvPr/>
        </p:nvSpPr>
        <p:spPr>
          <a:xfrm>
            <a:off x="288194" y="2426156"/>
            <a:ext cx="4483211" cy="1440150"/>
          </a:xfrm>
          <a:prstGeom prst="roundRect">
            <a:avLst>
              <a:gd name="adj" fmla="val 12518"/>
            </a:avLst>
          </a:prstGeom>
          <a:solidFill>
            <a:schemeClr val="accent5">
              <a:alpha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9721" indent="-269721">
              <a:spcBef>
                <a:spcPct val="20000"/>
              </a:spcBef>
              <a:defRPr/>
            </a:pPr>
            <a:endParaRPr lang="en-US" altLang="ja-JP" sz="1101" b="1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993009" y="2260098"/>
            <a:ext cx="1890261" cy="23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944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【</a:t>
            </a:r>
            <a:r>
              <a:rPr lang="ja-JP" altLang="en-US" sz="944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運航状況</a:t>
            </a:r>
            <a:r>
              <a:rPr lang="ja-JP" altLang="ja-JP" sz="944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（２</a:t>
            </a:r>
            <a:r>
              <a:rPr lang="ja-JP" altLang="en-US" sz="944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９</a:t>
            </a:r>
            <a:r>
              <a:rPr lang="ja-JP" altLang="ja-JP" sz="944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年１</a:t>
            </a:r>
            <a:r>
              <a:rPr lang="ja-JP" altLang="en-US" sz="944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２</a:t>
            </a:r>
            <a:r>
              <a:rPr lang="ja-JP" altLang="ja-JP" sz="944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月</a:t>
            </a:r>
            <a:r>
              <a:rPr lang="ja-JP" altLang="en-US" sz="944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）</a:t>
            </a:r>
            <a:r>
              <a:rPr lang="ja-JP" altLang="ja-JP" sz="944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】</a:t>
            </a:r>
            <a:endParaRPr lang="ja-JP" altLang="en-US" sz="944" b="1" dirty="0">
              <a:solidFill>
                <a:srgbClr val="000000"/>
              </a:solidFill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146509" y="3954542"/>
            <a:ext cx="1307973" cy="23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ja-JP" sz="944" b="1" kern="0" dirty="0">
                <a:solidFill>
                  <a:srgbClr val="00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ＭＳ ゴシック" panose="020B0609070205080204" pitchFamily="49" charset="-128"/>
              </a:rPr>
              <a:t>【輸送実績】</a:t>
            </a:r>
            <a:endParaRPr lang="ja-JP" altLang="ja-JP" sz="1101" b="1" kern="100" dirty="0">
              <a:solidFill>
                <a:srgbClr val="00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146508" y="2231771"/>
            <a:ext cx="915635" cy="23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9721" indent="-269721">
              <a:spcBef>
                <a:spcPct val="20000"/>
              </a:spcBef>
              <a:defRPr/>
            </a:pPr>
            <a:r>
              <a:rPr lang="en-US" altLang="ja-JP" sz="944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lang="ja-JP" altLang="en-US" sz="944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空港概況</a:t>
            </a:r>
            <a:r>
              <a:rPr lang="en-US" altLang="ja-JP" sz="944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341012" y="2462966"/>
            <a:ext cx="3368731" cy="1373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721" indent="-269721">
              <a:spcBef>
                <a:spcPct val="20000"/>
              </a:spcBef>
              <a:defRPr/>
            </a:pPr>
            <a:r>
              <a:rPr lang="ja-JP" altLang="en-US" sz="825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lang="ja-JP" altLang="en-US" sz="1015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種別                 ：拠点空港（国管理空港）</a:t>
            </a:r>
          </a:p>
          <a:p>
            <a:pPr marL="269721" indent="-269721">
              <a:spcBef>
                <a:spcPct val="20000"/>
              </a:spcBef>
              <a:defRPr/>
            </a:pPr>
            <a:r>
              <a:rPr lang="ja-JP" altLang="en-US" sz="1015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・設置管理者 　　　    ：国土交通大臣</a:t>
            </a:r>
          </a:p>
          <a:p>
            <a:pPr marL="269721" indent="-269721">
              <a:spcBef>
                <a:spcPct val="20000"/>
              </a:spcBef>
              <a:defRPr/>
            </a:pPr>
            <a:r>
              <a:rPr lang="ja-JP" altLang="en-US" sz="1015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・位置                 ：北海道千歳市</a:t>
            </a:r>
          </a:p>
          <a:p>
            <a:pPr marL="269721" indent="-269721">
              <a:spcBef>
                <a:spcPct val="20000"/>
              </a:spcBef>
              <a:defRPr/>
            </a:pPr>
            <a:r>
              <a:rPr lang="ja-JP" altLang="en-US" sz="1015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・面積　　　　　　     ：</a:t>
            </a:r>
            <a:r>
              <a:rPr lang="en-US" altLang="ja-JP" sz="1015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728ha</a:t>
            </a:r>
            <a:endParaRPr lang="en-US" altLang="ja-JP" sz="1015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269721" indent="-269721">
              <a:spcBef>
                <a:spcPct val="20000"/>
              </a:spcBef>
              <a:defRPr/>
            </a:pPr>
            <a:r>
              <a:rPr lang="ja-JP" altLang="en-US" sz="1015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・滑走路（長さ</a:t>
            </a:r>
            <a:r>
              <a:rPr lang="en-US" altLang="ja-JP" sz="1015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×</a:t>
            </a:r>
            <a:r>
              <a:rPr lang="ja-JP" altLang="en-US" sz="1015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幅）   ：（Ａ）</a:t>
            </a:r>
            <a:r>
              <a:rPr lang="en-US" altLang="ja-JP" sz="1015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3,000</a:t>
            </a:r>
            <a:r>
              <a:rPr lang="ja-JP" altLang="en-US" sz="1015" dirty="0" err="1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ｍ</a:t>
            </a:r>
            <a:r>
              <a:rPr lang="en-US" altLang="ja-JP" sz="1015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×60</a:t>
            </a:r>
            <a:r>
              <a:rPr lang="ja-JP" altLang="en-US" sz="1015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ｍ</a:t>
            </a:r>
          </a:p>
          <a:p>
            <a:pPr marL="269721" indent="-269721">
              <a:spcBef>
                <a:spcPct val="20000"/>
              </a:spcBef>
              <a:defRPr/>
            </a:pPr>
            <a:r>
              <a:rPr lang="ja-JP" altLang="en-US" sz="1015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     ：（Ｂ）</a:t>
            </a:r>
            <a:r>
              <a:rPr lang="en-US" altLang="ja-JP" sz="1015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3,000</a:t>
            </a:r>
            <a:r>
              <a:rPr lang="ja-JP" altLang="en-US" sz="1015" dirty="0" err="1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ｍ</a:t>
            </a:r>
            <a:r>
              <a:rPr lang="en-US" altLang="ja-JP" sz="1015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×60</a:t>
            </a:r>
            <a:r>
              <a:rPr lang="ja-JP" altLang="en-US" sz="1015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ｍ</a:t>
            </a:r>
          </a:p>
          <a:p>
            <a:pPr marL="269721" indent="-269721">
              <a:spcBef>
                <a:spcPct val="20000"/>
              </a:spcBef>
              <a:defRPr/>
            </a:pPr>
            <a:r>
              <a:rPr lang="ja-JP" altLang="en-US" sz="1015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・運用時間（利用時間） ：</a:t>
            </a:r>
            <a:r>
              <a:rPr lang="en-US" altLang="ja-JP" sz="1015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24</a:t>
            </a:r>
            <a:r>
              <a:rPr lang="ja-JP" altLang="en-US" sz="1015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時間 </a:t>
            </a:r>
            <a:r>
              <a:rPr lang="en-US" altLang="ja-JP" sz="1015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(24</a:t>
            </a:r>
            <a:r>
              <a:rPr lang="ja-JP" altLang="en-US" sz="1015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時間</a:t>
            </a:r>
            <a:r>
              <a:rPr lang="en-US" altLang="ja-JP" sz="1015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5184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稚内・釧路・函館空港の概要</a:t>
            </a:r>
            <a:endParaRPr kumimoji="1" lang="ja-JP" altLang="en-US" dirty="0"/>
          </a:p>
        </p:txBody>
      </p:sp>
      <p:sp>
        <p:nvSpPr>
          <p:cNvPr id="60" name="角丸四角形 59"/>
          <p:cNvSpPr/>
          <p:nvPr/>
        </p:nvSpPr>
        <p:spPr>
          <a:xfrm>
            <a:off x="397962" y="2138386"/>
            <a:ext cx="2634254" cy="917162"/>
          </a:xfrm>
          <a:prstGeom prst="roundRect">
            <a:avLst>
              <a:gd name="adj" fmla="val 12518"/>
            </a:avLst>
          </a:prstGeom>
          <a:solidFill>
            <a:schemeClr val="accent5">
              <a:alpha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92190" indent="-29219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altLang="ja-JP" sz="937" b="1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305626" y="3083734"/>
            <a:ext cx="91995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800" b="1" kern="0" dirty="0">
                <a:solidFill>
                  <a:srgbClr val="00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ＭＳ ゴシック" panose="020B0609070205080204" pitchFamily="49" charset="-128"/>
              </a:rPr>
              <a:t>【輸送実績】</a:t>
            </a:r>
            <a:endParaRPr lang="ja-JP" altLang="ja-JP" sz="900" b="1" kern="100" dirty="0">
              <a:solidFill>
                <a:srgbClr val="00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306840" y="1946717"/>
            <a:ext cx="80021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2190" indent="-29219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ja-JP" sz="8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lang="ja-JP" altLang="en-US" sz="8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空港概況</a:t>
            </a:r>
            <a:r>
              <a:rPr lang="en-US" altLang="ja-JP" sz="8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</a:p>
        </p:txBody>
      </p:sp>
      <p:pic>
        <p:nvPicPr>
          <p:cNvPr id="14" name="図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017" y="1007381"/>
            <a:ext cx="2640241" cy="943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図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75" y="1007381"/>
            <a:ext cx="2655941" cy="9431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正方形/長方形 5"/>
          <p:cNvSpPr/>
          <p:nvPr/>
        </p:nvSpPr>
        <p:spPr>
          <a:xfrm>
            <a:off x="425360" y="1042478"/>
            <a:ext cx="800220" cy="27590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ja-JP" sz="1193" b="1" kern="100" dirty="0">
                <a:solidFill>
                  <a:srgbClr val="FFFFFF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稚内空港</a:t>
            </a:r>
            <a:endParaRPr lang="ja-JP" altLang="ja-JP" sz="596" b="1" kern="100" dirty="0">
              <a:solidFill>
                <a:srgbClr val="FFFFFF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60380"/>
              </p:ext>
            </p:extLst>
          </p:nvPr>
        </p:nvGraphicFramePr>
        <p:xfrm>
          <a:off x="3295245" y="3260940"/>
          <a:ext cx="2634709" cy="1380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829"/>
                <a:gridCol w="292735"/>
                <a:gridCol w="409829"/>
                <a:gridCol w="409829"/>
                <a:gridCol w="409829"/>
                <a:gridCol w="409829"/>
                <a:gridCol w="409829"/>
              </a:tblGrid>
              <a:tr h="129856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 dirty="0" smtClean="0">
                          <a:effectLst/>
                        </a:rPr>
                        <a:t>24</a:t>
                      </a:r>
                      <a:r>
                        <a:rPr lang="ja-JP" sz="600" kern="0" dirty="0" smtClean="0">
                          <a:effectLst/>
                        </a:rPr>
                        <a:t>年度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 dirty="0" smtClean="0">
                          <a:effectLst/>
                        </a:rPr>
                        <a:t>25</a:t>
                      </a:r>
                      <a:r>
                        <a:rPr lang="ja-JP" sz="600" kern="0" dirty="0" smtClean="0">
                          <a:effectLst/>
                        </a:rPr>
                        <a:t>年度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 dirty="0" smtClean="0">
                          <a:effectLst/>
                        </a:rPr>
                        <a:t>26</a:t>
                      </a:r>
                      <a:r>
                        <a:rPr lang="ja-JP" sz="600" kern="0" dirty="0" smtClean="0">
                          <a:effectLst/>
                        </a:rPr>
                        <a:t>年度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 dirty="0" smtClean="0">
                          <a:effectLst/>
                        </a:rPr>
                        <a:t>27</a:t>
                      </a:r>
                      <a:r>
                        <a:rPr lang="ja-JP" sz="600" kern="0" dirty="0" smtClean="0">
                          <a:effectLst/>
                        </a:rPr>
                        <a:t>年度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 dirty="0" smtClean="0">
                          <a:effectLst/>
                        </a:rPr>
                        <a:t>28</a:t>
                      </a:r>
                      <a:r>
                        <a:rPr lang="ja-JP" sz="600" kern="0" dirty="0" smtClean="0">
                          <a:effectLst/>
                        </a:rPr>
                        <a:t>年度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  <a:tr h="11613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 </a:t>
                      </a:r>
                      <a:endParaRPr lang="ja-JP" sz="6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600" kern="0" dirty="0">
                          <a:effectLst/>
                        </a:rPr>
                        <a:t>乗降客数（人）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 dirty="0">
                          <a:effectLst/>
                        </a:rPr>
                        <a:t>国際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15,231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20,819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5,269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8,295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  <a:tr h="15571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 dirty="0">
                          <a:effectLst/>
                        </a:rPr>
                        <a:t>国内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624,937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671,069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667,555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685,355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723,655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  <a:tr h="15571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>
                          <a:effectLst/>
                        </a:rPr>
                        <a:t>合計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640,168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691,888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672,824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693,650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723,655</a:t>
                      </a:r>
                      <a:endParaRPr kumimoji="1" lang="ja-JP" altLang="en-US" sz="6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  <a:tr h="11613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 </a:t>
                      </a:r>
                      <a:endParaRPr lang="ja-JP" sz="6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600" kern="0" dirty="0">
                          <a:effectLst/>
                        </a:rPr>
                        <a:t>貨物取扱量（</a:t>
                      </a:r>
                      <a:r>
                        <a:rPr lang="en-US" sz="600" kern="0" dirty="0">
                          <a:effectLst/>
                        </a:rPr>
                        <a:t>t</a:t>
                      </a:r>
                      <a:r>
                        <a:rPr lang="ja-JP" sz="600" kern="0" dirty="0">
                          <a:effectLst/>
                        </a:rPr>
                        <a:t>）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>
                          <a:effectLst/>
                        </a:rPr>
                        <a:t>国際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0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0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0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0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1" lang="ja-JP" altLang="en-US" sz="6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  <a:tr h="19675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>
                          <a:effectLst/>
                        </a:rPr>
                        <a:t>国内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3,257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2,716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2,545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2,453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2,603</a:t>
                      </a:r>
                      <a:endParaRPr kumimoji="1" lang="ja-JP" altLang="en-US" sz="6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  <a:tr h="14160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>
                          <a:effectLst/>
                        </a:rPr>
                        <a:t>合計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3,257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2,716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2,545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2,453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2,603</a:t>
                      </a:r>
                      <a:endParaRPr kumimoji="1" lang="ja-JP" altLang="en-US" sz="6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  <a:tr h="11613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 </a:t>
                      </a:r>
                      <a:endParaRPr lang="ja-JP" sz="6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600" kern="0" dirty="0">
                          <a:effectLst/>
                        </a:rPr>
                        <a:t>着陸回数（回）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>
                          <a:effectLst/>
                        </a:rPr>
                        <a:t>国際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62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57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23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42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kumimoji="1" lang="ja-JP" altLang="en-US" sz="6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  <a:tr h="12651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>
                          <a:effectLst/>
                        </a:rPr>
                        <a:t>国内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4,233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5,227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4,977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5,014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5,198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  <a:tr h="12132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>
                          <a:effectLst/>
                        </a:rPr>
                        <a:t>合計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4,295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5,284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5,000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5,056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5,206</a:t>
                      </a:r>
                      <a:endParaRPr kumimoji="1" lang="ja-JP" altLang="en-US" sz="6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</a:tbl>
          </a:graphicData>
        </a:graphic>
      </p:graphicFrame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21513"/>
              </p:ext>
            </p:extLst>
          </p:nvPr>
        </p:nvGraphicFramePr>
        <p:xfrm>
          <a:off x="417243" y="3260940"/>
          <a:ext cx="2617836" cy="13811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951"/>
                <a:gridCol w="290860"/>
                <a:gridCol w="407205"/>
                <a:gridCol w="407205"/>
                <a:gridCol w="407205"/>
                <a:gridCol w="407205"/>
                <a:gridCol w="407205"/>
              </a:tblGrid>
              <a:tr h="129856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 dirty="0" smtClean="0">
                          <a:effectLst/>
                        </a:rPr>
                        <a:t>24</a:t>
                      </a:r>
                      <a:r>
                        <a:rPr lang="ja-JP" sz="600" kern="0" dirty="0" smtClean="0">
                          <a:effectLst/>
                        </a:rPr>
                        <a:t>年度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 dirty="0" smtClean="0">
                          <a:effectLst/>
                        </a:rPr>
                        <a:t>25</a:t>
                      </a:r>
                      <a:r>
                        <a:rPr lang="ja-JP" sz="600" kern="0" dirty="0" smtClean="0">
                          <a:effectLst/>
                        </a:rPr>
                        <a:t>年度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 dirty="0" smtClean="0">
                          <a:effectLst/>
                        </a:rPr>
                        <a:t>26</a:t>
                      </a:r>
                      <a:r>
                        <a:rPr lang="ja-JP" sz="600" kern="0" dirty="0" smtClean="0">
                          <a:effectLst/>
                        </a:rPr>
                        <a:t>年度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 dirty="0" smtClean="0">
                          <a:effectLst/>
                        </a:rPr>
                        <a:t>27</a:t>
                      </a:r>
                      <a:r>
                        <a:rPr lang="ja-JP" sz="600" kern="0" dirty="0" smtClean="0">
                          <a:effectLst/>
                        </a:rPr>
                        <a:t>年度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 dirty="0" smtClean="0">
                          <a:effectLst/>
                        </a:rPr>
                        <a:t>28</a:t>
                      </a:r>
                      <a:r>
                        <a:rPr lang="ja-JP" sz="600" kern="0" dirty="0" smtClean="0">
                          <a:effectLst/>
                        </a:rPr>
                        <a:t>年度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  <a:tr h="11634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 </a:t>
                      </a:r>
                      <a:endParaRPr lang="ja-JP" sz="6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600" kern="0" dirty="0">
                          <a:effectLst/>
                        </a:rPr>
                        <a:t>乗降客数（人）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 dirty="0">
                          <a:effectLst/>
                        </a:rPr>
                        <a:t>国際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0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0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0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0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1" lang="ja-JP" altLang="en-US" sz="6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  <a:tr h="15599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 dirty="0">
                          <a:effectLst/>
                        </a:rPr>
                        <a:t>国内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175,201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178,616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182,166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183,049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192,670</a:t>
                      </a:r>
                      <a:endParaRPr kumimoji="1" lang="ja-JP" altLang="en-US" sz="6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  <a:tr h="15599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>
                          <a:effectLst/>
                        </a:rPr>
                        <a:t>合計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175,201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178,616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182,166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183,049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192,670</a:t>
                      </a:r>
                      <a:endParaRPr kumimoji="1" lang="ja-JP" altLang="en-US" sz="6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  <a:tr h="11634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 </a:t>
                      </a:r>
                      <a:endParaRPr lang="ja-JP" sz="6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600" kern="0" dirty="0">
                          <a:effectLst/>
                        </a:rPr>
                        <a:t>貨物取扱量（</a:t>
                      </a:r>
                      <a:r>
                        <a:rPr lang="en-US" sz="600" kern="0" dirty="0">
                          <a:effectLst/>
                        </a:rPr>
                        <a:t>t</a:t>
                      </a:r>
                      <a:r>
                        <a:rPr lang="ja-JP" sz="600" kern="0" dirty="0">
                          <a:effectLst/>
                        </a:rPr>
                        <a:t>）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>
                          <a:effectLst/>
                        </a:rPr>
                        <a:t>国際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0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0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0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0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8435" marR="58435" marT="0" marB="0" anchor="ctr"/>
                </a:tc>
              </a:tr>
              <a:tr h="2216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>
                          <a:effectLst/>
                        </a:rPr>
                        <a:t>国内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196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188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219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225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326</a:t>
                      </a:r>
                      <a:endParaRPr kumimoji="1" lang="ja-JP" altLang="en-US" sz="6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  <a:tr h="11646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>
                          <a:effectLst/>
                        </a:rPr>
                        <a:t>合計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196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188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219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225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326</a:t>
                      </a:r>
                      <a:endParaRPr kumimoji="1" lang="ja-JP" altLang="en-US" sz="6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  <a:tr h="11634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 </a:t>
                      </a:r>
                      <a:endParaRPr lang="ja-JP" sz="6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600" kern="0" dirty="0">
                          <a:effectLst/>
                        </a:rPr>
                        <a:t>着陸回数（回）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>
                          <a:effectLst/>
                        </a:rPr>
                        <a:t>国際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0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0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0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0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600" kern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ja-JP" altLang="ja-JP" sz="600" kern="100" dirty="0" smtClean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  <a:tr h="12674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>
                          <a:effectLst/>
                        </a:rPr>
                        <a:t>国内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1,456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1,294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1,330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1,361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1,463</a:t>
                      </a:r>
                      <a:endParaRPr kumimoji="1" lang="ja-JP" altLang="en-US" sz="6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  <a:tr h="12154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 dirty="0">
                          <a:effectLst/>
                        </a:rPr>
                        <a:t>合計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1,456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1,294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1,330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1,361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1,464</a:t>
                      </a:r>
                      <a:endParaRPr kumimoji="1" lang="ja-JP" altLang="en-US" sz="6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</a:tbl>
          </a:graphicData>
        </a:graphic>
      </p:graphicFrame>
      <p:sp>
        <p:nvSpPr>
          <p:cNvPr id="21" name="正方形/長方形 20"/>
          <p:cNvSpPr/>
          <p:nvPr/>
        </p:nvSpPr>
        <p:spPr>
          <a:xfrm>
            <a:off x="3348416" y="1058511"/>
            <a:ext cx="800220" cy="27590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193" b="1" kern="100" dirty="0">
                <a:solidFill>
                  <a:srgbClr val="FFFFFF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釧路</a:t>
            </a:r>
            <a:r>
              <a:rPr lang="ja-JP" altLang="ja-JP" sz="1193" b="1" kern="100" dirty="0">
                <a:solidFill>
                  <a:srgbClr val="FFFFFF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空港</a:t>
            </a:r>
            <a:endParaRPr lang="ja-JP" altLang="ja-JP" sz="596" b="1" kern="100" dirty="0">
              <a:solidFill>
                <a:srgbClr val="FFFFFF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22" name="図 2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056" y="990394"/>
            <a:ext cx="2906480" cy="94584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角丸四角形 22"/>
          <p:cNvSpPr/>
          <p:nvPr/>
        </p:nvSpPr>
        <p:spPr>
          <a:xfrm>
            <a:off x="6088018" y="2145014"/>
            <a:ext cx="2948477" cy="888496"/>
          </a:xfrm>
          <a:prstGeom prst="roundRect">
            <a:avLst>
              <a:gd name="adj" fmla="val 12518"/>
            </a:avLst>
          </a:prstGeom>
          <a:solidFill>
            <a:schemeClr val="accent5">
              <a:alpha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92190" indent="-29219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altLang="ja-JP" sz="937" b="1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88067" y="2174494"/>
            <a:ext cx="2681389" cy="82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90" indent="-29219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・種別         　  ：拠点空港（国管理空港）</a:t>
            </a:r>
          </a:p>
          <a:p>
            <a:pPr marL="292190" indent="-29219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・設置管理者   　  ：国土交通大臣</a:t>
            </a:r>
          </a:p>
          <a:p>
            <a:pPr marL="292190" indent="-29219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・位置             ：北海道稚内市</a:t>
            </a:r>
          </a:p>
          <a:p>
            <a:pPr marL="292190" indent="-29219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・面積             ：</a:t>
            </a:r>
            <a:r>
              <a:rPr lang="en-US" altLang="ja-JP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99ha</a:t>
            </a:r>
          </a:p>
          <a:p>
            <a:pPr marL="292190" indent="-29219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・滑走路（長さ</a:t>
            </a:r>
            <a:r>
              <a:rPr lang="en-US" altLang="ja-JP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×</a:t>
            </a: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幅）  ：</a:t>
            </a:r>
            <a:r>
              <a:rPr lang="en-US" altLang="ja-JP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2,200</a:t>
            </a:r>
            <a:r>
              <a:rPr lang="ja-JP" altLang="en-US" sz="681" b="1" dirty="0" err="1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ｍ</a:t>
            </a:r>
            <a:r>
              <a:rPr lang="en-US" altLang="ja-JP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×45</a:t>
            </a: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ｍ</a:t>
            </a:r>
          </a:p>
          <a:p>
            <a:pPr marL="292190" indent="-29219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・運用時間（利用時間）：</a:t>
            </a:r>
            <a:r>
              <a:rPr lang="en-US" altLang="ja-JP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</a:t>
            </a: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時間 　</a:t>
            </a:r>
            <a:r>
              <a:rPr lang="en-US" altLang="ja-JP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(8:30</a:t>
            </a: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lang="en-US" altLang="ja-JP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18:30)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6167991" y="2159757"/>
            <a:ext cx="2644566" cy="82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90" indent="-29219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・種別             ：拠点空港（国管理空港）</a:t>
            </a:r>
          </a:p>
          <a:p>
            <a:pPr marL="292190" indent="-29219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・設置管理者　　　 ：国土交通大臣</a:t>
            </a:r>
          </a:p>
          <a:p>
            <a:pPr marL="292190" indent="-29219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・位置             ：北海道函館市</a:t>
            </a:r>
          </a:p>
          <a:p>
            <a:pPr marL="292190" indent="-29219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・面積　　　　　　 ：</a:t>
            </a:r>
            <a:r>
              <a:rPr lang="en-US" altLang="ja-JP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164ha</a:t>
            </a:r>
          </a:p>
          <a:p>
            <a:pPr marL="292190" indent="-29219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・滑走路（長さ</a:t>
            </a:r>
            <a:r>
              <a:rPr lang="en-US" altLang="ja-JP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×</a:t>
            </a: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幅）  ：</a:t>
            </a:r>
            <a:r>
              <a:rPr lang="en-US" altLang="ja-JP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3,000</a:t>
            </a:r>
            <a:r>
              <a:rPr lang="ja-JP" altLang="en-US" sz="681" b="1" dirty="0" err="1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ｍ</a:t>
            </a:r>
            <a:r>
              <a:rPr lang="en-US" altLang="ja-JP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×45</a:t>
            </a: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ｍ</a:t>
            </a:r>
          </a:p>
          <a:p>
            <a:pPr marL="292190" indent="-29219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・運用時間（利用時間）：</a:t>
            </a:r>
            <a:r>
              <a:rPr lang="en-US" altLang="ja-JP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13</a:t>
            </a: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時間 </a:t>
            </a:r>
            <a:r>
              <a:rPr lang="en-US" altLang="ja-JP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(7:30</a:t>
            </a: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lang="en-US" altLang="ja-JP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20:30</a:t>
            </a: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lang="en-US" altLang="ja-JP" sz="681" b="1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aphicFrame>
        <p:nvGraphicFramePr>
          <p:cNvPr id="27" name="表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878319"/>
              </p:ext>
            </p:extLst>
          </p:nvPr>
        </p:nvGraphicFramePr>
        <p:xfrm>
          <a:off x="6088019" y="3254528"/>
          <a:ext cx="3026388" cy="13291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952"/>
                <a:gridCol w="310557"/>
                <a:gridCol w="496891"/>
                <a:gridCol w="496891"/>
                <a:gridCol w="464587"/>
                <a:gridCol w="470755"/>
                <a:gridCol w="470755"/>
              </a:tblGrid>
              <a:tr h="13960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 dirty="0" smtClean="0">
                          <a:effectLst/>
                        </a:rPr>
                        <a:t>24</a:t>
                      </a:r>
                      <a:r>
                        <a:rPr lang="ja-JP" sz="600" kern="0" dirty="0" smtClean="0">
                          <a:effectLst/>
                        </a:rPr>
                        <a:t>年度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 dirty="0" smtClean="0">
                          <a:effectLst/>
                        </a:rPr>
                        <a:t>25</a:t>
                      </a:r>
                      <a:r>
                        <a:rPr lang="ja-JP" sz="600" kern="0" dirty="0" smtClean="0">
                          <a:effectLst/>
                        </a:rPr>
                        <a:t>年度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 dirty="0" smtClean="0">
                          <a:effectLst/>
                        </a:rPr>
                        <a:t>26</a:t>
                      </a:r>
                      <a:r>
                        <a:rPr lang="ja-JP" sz="600" kern="0" dirty="0" smtClean="0">
                          <a:effectLst/>
                        </a:rPr>
                        <a:t>年度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 dirty="0" smtClean="0">
                          <a:effectLst/>
                        </a:rPr>
                        <a:t>27</a:t>
                      </a:r>
                      <a:r>
                        <a:rPr lang="ja-JP" sz="600" kern="0" dirty="0" smtClean="0">
                          <a:effectLst/>
                        </a:rPr>
                        <a:t>年度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 dirty="0" smtClean="0">
                          <a:effectLst/>
                        </a:rPr>
                        <a:t>28</a:t>
                      </a:r>
                      <a:r>
                        <a:rPr lang="ja-JP" sz="600" kern="0" dirty="0" smtClean="0">
                          <a:effectLst/>
                        </a:rPr>
                        <a:t>年度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  <a:tr h="10769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 </a:t>
                      </a:r>
                      <a:endParaRPr lang="ja-JP" sz="6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600" kern="0" dirty="0">
                          <a:effectLst/>
                        </a:rPr>
                        <a:t>乗降客数（人）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 dirty="0">
                          <a:effectLst/>
                        </a:rPr>
                        <a:t>国際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77,668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139,175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177,807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206,559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202,420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  <a:tr h="14439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 dirty="0">
                          <a:effectLst/>
                        </a:rPr>
                        <a:t>国内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1,419,174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1,534,535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1,541,295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1,587,575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1,541,279</a:t>
                      </a:r>
                      <a:endParaRPr kumimoji="1" lang="ja-JP" altLang="en-US" sz="6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  <a:tr h="14439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>
                          <a:effectLst/>
                        </a:rPr>
                        <a:t>合計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1,496,842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1,673,710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1,719,102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1,794,134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1,743,699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  <a:tr h="10769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 </a:t>
                      </a:r>
                      <a:endParaRPr lang="ja-JP" sz="6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600" kern="0" dirty="0">
                          <a:effectLst/>
                        </a:rPr>
                        <a:t>貨物取扱量（</a:t>
                      </a:r>
                      <a:r>
                        <a:rPr lang="en-US" sz="600" kern="0" dirty="0">
                          <a:effectLst/>
                        </a:rPr>
                        <a:t>t</a:t>
                      </a:r>
                      <a:r>
                        <a:rPr lang="ja-JP" sz="600" kern="0" dirty="0">
                          <a:effectLst/>
                        </a:rPr>
                        <a:t>）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>
                          <a:effectLst/>
                        </a:rPr>
                        <a:t>国際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0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0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0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0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1" lang="ja-JP" altLang="en-US" sz="6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  <a:tr h="20303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>
                          <a:effectLst/>
                        </a:rPr>
                        <a:t>国内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8,875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8,461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8,667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8,380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7,733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  <a:tr h="9089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>
                          <a:effectLst/>
                        </a:rPr>
                        <a:t>合計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8,875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8,461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8,667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8,380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7,733</a:t>
                      </a:r>
                      <a:endParaRPr kumimoji="1" lang="ja-JP" altLang="en-US" sz="6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  <a:tr h="10769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 </a:t>
                      </a:r>
                      <a:endParaRPr lang="ja-JP" sz="6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600" kern="0" dirty="0">
                          <a:effectLst/>
                        </a:rPr>
                        <a:t>着陸回数（回）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>
                          <a:effectLst/>
                        </a:rPr>
                        <a:t>国際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303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368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464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720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600" kern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772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  <a:tr h="11731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>
                          <a:effectLst/>
                        </a:rPr>
                        <a:t>国内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8,243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8,074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8,209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8,411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en-US" altLang="ja-JP" sz="600" kern="0" dirty="0" smtClean="0">
                          <a:effectLst/>
                        </a:rPr>
                        <a:t>,</a:t>
                      </a:r>
                      <a:r>
                        <a:rPr kumimoji="1" lang="en-US" altLang="ja-JP" sz="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390</a:t>
                      </a:r>
                      <a:endParaRPr kumimoji="1" lang="ja-JP" altLang="en-US" sz="6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  <a:tr h="16586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 dirty="0">
                          <a:effectLst/>
                        </a:rPr>
                        <a:t>合計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8,546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8,442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8,673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9,131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9,162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</a:tbl>
          </a:graphicData>
        </a:graphic>
      </p:graphicFrame>
      <p:sp>
        <p:nvSpPr>
          <p:cNvPr id="30" name="正方形/長方形 29"/>
          <p:cNvSpPr/>
          <p:nvPr/>
        </p:nvSpPr>
        <p:spPr>
          <a:xfrm>
            <a:off x="6142481" y="1054119"/>
            <a:ext cx="800220" cy="27590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193" b="1" kern="100" dirty="0">
                <a:solidFill>
                  <a:srgbClr val="FFFFFF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函館</a:t>
            </a:r>
            <a:r>
              <a:rPr lang="ja-JP" altLang="ja-JP" sz="1193" b="1" kern="100" dirty="0">
                <a:solidFill>
                  <a:srgbClr val="FFFFFF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空港</a:t>
            </a:r>
            <a:endParaRPr lang="ja-JP" altLang="ja-JP" sz="596" b="1" kern="100" dirty="0">
              <a:solidFill>
                <a:srgbClr val="FFFFFF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3151159" y="1970314"/>
            <a:ext cx="80021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2190" indent="-29219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ja-JP" sz="8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lang="ja-JP" altLang="en-US" sz="8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空港概況</a:t>
            </a:r>
            <a:r>
              <a:rPr lang="en-US" altLang="ja-JP" sz="8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</a:p>
        </p:txBody>
      </p:sp>
      <p:sp>
        <p:nvSpPr>
          <p:cNvPr id="32" name="正方形/長方形 31"/>
          <p:cNvSpPr/>
          <p:nvPr/>
        </p:nvSpPr>
        <p:spPr>
          <a:xfrm>
            <a:off x="5962229" y="1974420"/>
            <a:ext cx="80021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2190" indent="-29219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ja-JP" sz="8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lang="ja-JP" altLang="en-US" sz="8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空港概況</a:t>
            </a:r>
            <a:r>
              <a:rPr lang="en-US" altLang="ja-JP" sz="8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3160328" y="3076229"/>
            <a:ext cx="9440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800" b="1" kern="0" dirty="0">
                <a:solidFill>
                  <a:srgbClr val="00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ＭＳ ゴシック" panose="020B0609070205080204" pitchFamily="49" charset="-128"/>
              </a:rPr>
              <a:t>【輸送実績】</a:t>
            </a:r>
            <a:endParaRPr lang="ja-JP" altLang="ja-JP" sz="900" b="1" kern="100" dirty="0">
              <a:solidFill>
                <a:srgbClr val="00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5992858" y="3070015"/>
            <a:ext cx="9440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800" b="1" kern="0" dirty="0">
                <a:solidFill>
                  <a:srgbClr val="00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ＭＳ ゴシック" panose="020B0609070205080204" pitchFamily="49" charset="-128"/>
              </a:rPr>
              <a:t>【輸送実績】</a:t>
            </a:r>
            <a:endParaRPr lang="ja-JP" altLang="ja-JP" sz="900" b="1" kern="100" dirty="0">
              <a:solidFill>
                <a:srgbClr val="00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368" y="4951938"/>
            <a:ext cx="2334083" cy="349113"/>
          </a:xfrm>
          <a:prstGeom prst="rect">
            <a:avLst/>
          </a:prstGeom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237" y="4968261"/>
            <a:ext cx="2266640" cy="56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8018" y="5014274"/>
            <a:ext cx="1761231" cy="1379508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03177" y="5010942"/>
            <a:ext cx="1211229" cy="303150"/>
          </a:xfrm>
          <a:prstGeom prst="rect">
            <a:avLst/>
          </a:prstGeom>
        </p:spPr>
      </p:pic>
      <p:sp>
        <p:nvSpPr>
          <p:cNvPr id="41" name="正方形/長方形 40"/>
          <p:cNvSpPr/>
          <p:nvPr/>
        </p:nvSpPr>
        <p:spPr>
          <a:xfrm>
            <a:off x="5929953" y="4742684"/>
            <a:ext cx="16209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800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【</a:t>
            </a:r>
            <a:r>
              <a:rPr lang="ja-JP" altLang="en-US" sz="800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運航状況</a:t>
            </a:r>
            <a:r>
              <a:rPr lang="ja-JP" altLang="ja-JP" sz="800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（２</a:t>
            </a:r>
            <a:r>
              <a:rPr lang="ja-JP" altLang="en-US" sz="800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９</a:t>
            </a:r>
            <a:r>
              <a:rPr lang="ja-JP" altLang="ja-JP" sz="800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年１</a:t>
            </a:r>
            <a:r>
              <a:rPr lang="ja-JP" altLang="en-US" sz="800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２</a:t>
            </a:r>
            <a:r>
              <a:rPr lang="ja-JP" altLang="ja-JP" sz="800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月</a:t>
            </a:r>
            <a:r>
              <a:rPr lang="ja-JP" altLang="en-US" sz="800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）</a:t>
            </a:r>
            <a:r>
              <a:rPr lang="ja-JP" altLang="ja-JP" sz="800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】</a:t>
            </a:r>
            <a:endParaRPr lang="ja-JP" altLang="en-US" sz="800" b="1" dirty="0">
              <a:solidFill>
                <a:srgbClr val="000000"/>
              </a:solidFill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330075" y="4742568"/>
            <a:ext cx="16209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800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【</a:t>
            </a:r>
            <a:r>
              <a:rPr lang="ja-JP" altLang="en-US" sz="800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運航状況</a:t>
            </a:r>
            <a:r>
              <a:rPr lang="ja-JP" altLang="ja-JP" sz="800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（２</a:t>
            </a:r>
            <a:r>
              <a:rPr lang="ja-JP" altLang="en-US" sz="800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９</a:t>
            </a:r>
            <a:r>
              <a:rPr lang="ja-JP" altLang="ja-JP" sz="800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年１</a:t>
            </a:r>
            <a:r>
              <a:rPr lang="ja-JP" altLang="en-US" sz="800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２</a:t>
            </a:r>
            <a:r>
              <a:rPr lang="ja-JP" altLang="ja-JP" sz="800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月</a:t>
            </a:r>
            <a:r>
              <a:rPr lang="ja-JP" altLang="en-US" sz="800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）</a:t>
            </a:r>
            <a:r>
              <a:rPr lang="ja-JP" altLang="ja-JP" sz="800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】</a:t>
            </a:r>
            <a:endParaRPr lang="ja-JP" altLang="en-US" sz="800" b="1" dirty="0">
              <a:solidFill>
                <a:srgbClr val="000000"/>
              </a:solidFill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3202169" y="4736494"/>
            <a:ext cx="16209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800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【</a:t>
            </a:r>
            <a:r>
              <a:rPr lang="ja-JP" altLang="en-US" sz="800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運航状況</a:t>
            </a:r>
            <a:r>
              <a:rPr lang="ja-JP" altLang="ja-JP" sz="800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（２</a:t>
            </a:r>
            <a:r>
              <a:rPr lang="ja-JP" altLang="en-US" sz="800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９</a:t>
            </a:r>
            <a:r>
              <a:rPr lang="ja-JP" altLang="ja-JP" sz="800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年１</a:t>
            </a:r>
            <a:r>
              <a:rPr lang="ja-JP" altLang="en-US" sz="800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２</a:t>
            </a:r>
            <a:r>
              <a:rPr lang="ja-JP" altLang="ja-JP" sz="800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月</a:t>
            </a:r>
            <a:r>
              <a:rPr lang="ja-JP" altLang="en-US" sz="800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）</a:t>
            </a:r>
            <a:r>
              <a:rPr lang="ja-JP" altLang="ja-JP" sz="800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】</a:t>
            </a:r>
            <a:endParaRPr lang="ja-JP" altLang="en-US" sz="800" b="1" dirty="0">
              <a:solidFill>
                <a:srgbClr val="000000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116374" y="4869709"/>
            <a:ext cx="352019" cy="197105"/>
          </a:xfrm>
          <a:prstGeom prst="rect">
            <a:avLst/>
          </a:prstGeom>
          <a:noFill/>
        </p:spPr>
        <p:txBody>
          <a:bodyPr wrap="none" lIns="0">
            <a:spAutoFit/>
          </a:bodyPr>
          <a:lstStyle/>
          <a:p>
            <a:pPr marL="292190" indent="-2921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81" dirty="0">
                <a:solidFill>
                  <a:srgbClr val="002060"/>
                </a:solidFill>
                <a:latin typeface="Arial"/>
                <a:ea typeface="ＭＳ Ｐゴシック"/>
              </a:rPr>
              <a:t>国内線</a:t>
            </a:r>
            <a:endParaRPr lang="en-US" sz="681" dirty="0">
              <a:solidFill>
                <a:srgbClr val="002060"/>
              </a:solidFill>
              <a:latin typeface="Arial"/>
              <a:ea typeface="ＭＳ Ｐゴシック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7923723" y="4853386"/>
            <a:ext cx="352019" cy="197105"/>
          </a:xfrm>
          <a:prstGeom prst="rect">
            <a:avLst/>
          </a:prstGeom>
          <a:noFill/>
        </p:spPr>
        <p:txBody>
          <a:bodyPr wrap="none" lIns="0">
            <a:spAutoFit/>
          </a:bodyPr>
          <a:lstStyle/>
          <a:p>
            <a:pPr marL="292190" indent="-2921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81" dirty="0">
                <a:solidFill>
                  <a:srgbClr val="002060"/>
                </a:solidFill>
                <a:latin typeface="Arial"/>
                <a:ea typeface="ＭＳ Ｐゴシック"/>
              </a:rPr>
              <a:t>国際線</a:t>
            </a:r>
            <a:endParaRPr lang="en-US" sz="681" dirty="0">
              <a:solidFill>
                <a:srgbClr val="002060"/>
              </a:solidFill>
              <a:latin typeface="Arial"/>
              <a:ea typeface="ＭＳ Ｐゴシック"/>
            </a:endParaRPr>
          </a:p>
        </p:txBody>
      </p:sp>
      <p:sp>
        <p:nvSpPr>
          <p:cNvPr id="46" name="角丸四角形 45"/>
          <p:cNvSpPr/>
          <p:nvPr/>
        </p:nvSpPr>
        <p:spPr>
          <a:xfrm>
            <a:off x="3267935" y="2156025"/>
            <a:ext cx="2662018" cy="888496"/>
          </a:xfrm>
          <a:prstGeom prst="roundRect">
            <a:avLst>
              <a:gd name="adj" fmla="val 12518"/>
            </a:avLst>
          </a:prstGeom>
          <a:solidFill>
            <a:schemeClr val="accent5">
              <a:alpha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92190" indent="-29219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altLang="ja-JP" sz="937" b="1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3300879" y="2184065"/>
            <a:ext cx="2636380" cy="82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90" indent="-29219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・種別            ：拠点空港（国管理空港）</a:t>
            </a:r>
          </a:p>
          <a:p>
            <a:pPr marL="292190" indent="-29219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・設置管理者　　　：国土交通大臣</a:t>
            </a:r>
          </a:p>
          <a:p>
            <a:pPr marL="292190" indent="-29219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・位置            ：北海道釧路市</a:t>
            </a:r>
          </a:p>
          <a:p>
            <a:pPr marL="292190" indent="-29219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・面積　　　　　　：</a:t>
            </a:r>
            <a:r>
              <a:rPr lang="en-US" altLang="ja-JP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160ha</a:t>
            </a:r>
          </a:p>
          <a:p>
            <a:pPr marL="292190" indent="-29219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・滑走路（長さ</a:t>
            </a:r>
            <a:r>
              <a:rPr lang="en-US" altLang="ja-JP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×</a:t>
            </a: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幅）  ：</a:t>
            </a:r>
            <a:r>
              <a:rPr lang="en-US" altLang="ja-JP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2,500</a:t>
            </a:r>
            <a:r>
              <a:rPr lang="ja-JP" altLang="en-US" sz="681" b="1" dirty="0" err="1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ｍ</a:t>
            </a:r>
            <a:r>
              <a:rPr lang="en-US" altLang="ja-JP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×45</a:t>
            </a: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ｍ</a:t>
            </a:r>
          </a:p>
          <a:p>
            <a:pPr marL="292190" indent="-29219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・運用時間（利用時間）：</a:t>
            </a:r>
            <a:r>
              <a:rPr lang="en-US" altLang="ja-JP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13</a:t>
            </a: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時間 </a:t>
            </a:r>
            <a:r>
              <a:rPr lang="en-US" altLang="ja-JP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(8:00</a:t>
            </a: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lang="en-US" altLang="ja-JP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21:00</a:t>
            </a: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lang="en-US" altLang="ja-JP" sz="681" b="1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214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旭川</a:t>
            </a:r>
            <a:r>
              <a:rPr lang="ja-JP" altLang="en-US" dirty="0" smtClean="0"/>
              <a:t>・帯広・女満別空港の概要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/>
        </p:nvSpPr>
        <p:spPr>
          <a:xfrm>
            <a:off x="3339017" y="3111005"/>
            <a:ext cx="9440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800" b="1" kern="0" dirty="0">
                <a:solidFill>
                  <a:srgbClr val="00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ＭＳ ゴシック" panose="020B0609070205080204" pitchFamily="49" charset="-128"/>
              </a:rPr>
              <a:t>【輸送実績】</a:t>
            </a:r>
            <a:endParaRPr lang="ja-JP" altLang="ja-JP" sz="900" b="1" kern="100" dirty="0">
              <a:solidFill>
                <a:srgbClr val="00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3339017" y="4738690"/>
            <a:ext cx="16209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800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【</a:t>
            </a:r>
            <a:r>
              <a:rPr lang="ja-JP" altLang="en-US" sz="800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運航状況</a:t>
            </a:r>
            <a:r>
              <a:rPr lang="ja-JP" altLang="ja-JP" sz="800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（２</a:t>
            </a:r>
            <a:r>
              <a:rPr lang="ja-JP" altLang="en-US" sz="800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９</a:t>
            </a:r>
            <a:r>
              <a:rPr lang="ja-JP" altLang="ja-JP" sz="800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年</a:t>
            </a:r>
            <a:r>
              <a:rPr lang="ja-JP" altLang="ja-JP" sz="800" b="1" dirty="0" smtClean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１</a:t>
            </a:r>
            <a:r>
              <a:rPr lang="ja-JP" altLang="en-US" sz="800" b="1" dirty="0" smtClean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２</a:t>
            </a:r>
            <a:r>
              <a:rPr lang="ja-JP" altLang="ja-JP" sz="800" b="1" dirty="0" smtClean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月</a:t>
            </a:r>
            <a:r>
              <a:rPr lang="ja-JP" altLang="en-US" sz="800" b="1" dirty="0" smtClean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）</a:t>
            </a:r>
            <a:r>
              <a:rPr lang="ja-JP" altLang="ja-JP" sz="800" b="1" dirty="0" smtClean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】</a:t>
            </a:r>
            <a:endParaRPr lang="ja-JP" altLang="en-US" sz="800" b="1" dirty="0">
              <a:solidFill>
                <a:srgbClr val="000000"/>
              </a:solidFill>
            </a:endParaRPr>
          </a:p>
        </p:txBody>
      </p:sp>
      <p:pic>
        <p:nvPicPr>
          <p:cNvPr id="39" name="図 38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2" t="16028" r="-1252" b="29478"/>
          <a:stretch/>
        </p:blipFill>
        <p:spPr>
          <a:xfrm>
            <a:off x="6440571" y="990848"/>
            <a:ext cx="2463894" cy="947077"/>
          </a:xfrm>
          <a:prstGeom prst="rect">
            <a:avLst/>
          </a:prstGeom>
        </p:spPr>
      </p:pic>
      <p:sp>
        <p:nvSpPr>
          <p:cNvPr id="44" name="角丸四角形 43"/>
          <p:cNvSpPr/>
          <p:nvPr/>
        </p:nvSpPr>
        <p:spPr>
          <a:xfrm>
            <a:off x="6445419" y="2150876"/>
            <a:ext cx="2482014" cy="888496"/>
          </a:xfrm>
          <a:prstGeom prst="roundRect">
            <a:avLst>
              <a:gd name="adj" fmla="val 12518"/>
            </a:avLst>
          </a:prstGeom>
          <a:solidFill>
            <a:schemeClr val="accent5">
              <a:alpha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92190" indent="-29219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altLang="ja-JP" sz="937" b="1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6479412" y="2152099"/>
            <a:ext cx="2644566" cy="82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90" indent="-29219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・種別             ：地方管理空港</a:t>
            </a:r>
          </a:p>
          <a:p>
            <a:pPr marL="292190" indent="-29219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・設置管理者　　　 ：北海道</a:t>
            </a:r>
          </a:p>
          <a:p>
            <a:pPr marL="292190" indent="-29219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・位置             ：北海道網走郡大空町及び美幌町</a:t>
            </a:r>
          </a:p>
          <a:p>
            <a:pPr marL="292190" indent="-29219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・面積　　　　　　 ：</a:t>
            </a:r>
            <a:r>
              <a:rPr lang="en-US" altLang="ja-JP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168ha</a:t>
            </a:r>
          </a:p>
          <a:p>
            <a:pPr marL="292190" indent="-29219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・滑走路（長さ</a:t>
            </a:r>
            <a:r>
              <a:rPr lang="en-US" altLang="ja-JP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×</a:t>
            </a: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幅）  ：</a:t>
            </a:r>
            <a:r>
              <a:rPr lang="en-US" altLang="ja-JP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2,500</a:t>
            </a:r>
            <a:r>
              <a:rPr lang="ja-JP" altLang="en-US" sz="681" b="1" dirty="0" err="1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ｍ</a:t>
            </a:r>
            <a:r>
              <a:rPr lang="en-US" altLang="ja-JP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×45</a:t>
            </a: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ｍ</a:t>
            </a:r>
          </a:p>
          <a:p>
            <a:pPr marL="292190" indent="-29219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・運用時間（利用時間）：</a:t>
            </a:r>
            <a:r>
              <a:rPr lang="en-US" altLang="ja-JP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13</a:t>
            </a: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時間 </a:t>
            </a:r>
            <a:r>
              <a:rPr lang="en-US" altLang="ja-JP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(8:00</a:t>
            </a: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lang="en-US" altLang="ja-JP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21:00</a:t>
            </a: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lang="en-US" altLang="ja-JP" sz="681" b="1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aphicFrame>
        <p:nvGraphicFramePr>
          <p:cNvPr id="49" name="表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842019"/>
              </p:ext>
            </p:extLst>
          </p:nvPr>
        </p:nvGraphicFramePr>
        <p:xfrm>
          <a:off x="6438065" y="3296430"/>
          <a:ext cx="2623672" cy="13987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908"/>
                <a:gridCol w="335897"/>
                <a:gridCol w="364105"/>
                <a:gridCol w="430771"/>
                <a:gridCol w="402765"/>
                <a:gridCol w="408113"/>
                <a:gridCol w="408113"/>
              </a:tblGrid>
              <a:tr h="141799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 dirty="0" smtClean="0">
                          <a:effectLst/>
                        </a:rPr>
                        <a:t>24</a:t>
                      </a:r>
                      <a:r>
                        <a:rPr lang="ja-JP" sz="600" kern="0" dirty="0" smtClean="0">
                          <a:effectLst/>
                        </a:rPr>
                        <a:t>年度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 dirty="0" smtClean="0">
                          <a:effectLst/>
                        </a:rPr>
                        <a:t>25</a:t>
                      </a:r>
                      <a:r>
                        <a:rPr lang="ja-JP" sz="600" kern="0" dirty="0" smtClean="0">
                          <a:effectLst/>
                        </a:rPr>
                        <a:t>年度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 dirty="0" smtClean="0">
                          <a:effectLst/>
                        </a:rPr>
                        <a:t>26</a:t>
                      </a:r>
                      <a:r>
                        <a:rPr lang="ja-JP" sz="600" kern="0" dirty="0" smtClean="0">
                          <a:effectLst/>
                        </a:rPr>
                        <a:t>年度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 dirty="0" smtClean="0">
                          <a:effectLst/>
                        </a:rPr>
                        <a:t>27</a:t>
                      </a:r>
                      <a:r>
                        <a:rPr lang="ja-JP" sz="600" kern="0" dirty="0" smtClean="0">
                          <a:effectLst/>
                        </a:rPr>
                        <a:t>年度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 dirty="0" smtClean="0">
                          <a:effectLst/>
                        </a:rPr>
                        <a:t>28</a:t>
                      </a:r>
                      <a:r>
                        <a:rPr lang="ja-JP" sz="600" kern="0" dirty="0" smtClean="0">
                          <a:effectLst/>
                        </a:rPr>
                        <a:t>年度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  <a:tr h="10939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 </a:t>
                      </a:r>
                      <a:endParaRPr lang="ja-JP" sz="6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600" kern="0" dirty="0">
                          <a:effectLst/>
                        </a:rPr>
                        <a:t>乗降客数</a:t>
                      </a:r>
                      <a:r>
                        <a:rPr lang="ja-JP" sz="600" kern="0" dirty="0" smtClean="0">
                          <a:effectLst/>
                        </a:rPr>
                        <a:t>（人</a:t>
                      </a:r>
                      <a:r>
                        <a:rPr lang="ja-JP" sz="600" kern="0" dirty="0">
                          <a:effectLst/>
                        </a:rPr>
                        <a:t>）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 dirty="0">
                          <a:effectLst/>
                        </a:rPr>
                        <a:t>国際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549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-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1,990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605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-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  <a:tr h="14666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 dirty="0">
                          <a:effectLst/>
                        </a:rPr>
                        <a:t>国内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720,416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729,916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734,179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764,836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5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780,832</a:t>
                      </a:r>
                      <a:endParaRPr kumimoji="1" lang="ja-JP" altLang="en-US" sz="5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  <a:tr h="14666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 dirty="0">
                          <a:effectLst/>
                        </a:rPr>
                        <a:t>合計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720,965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729,916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736,169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765,441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780,832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  <a:tr h="10939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 </a:t>
                      </a:r>
                      <a:endParaRPr lang="ja-JP" sz="6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600" kern="0" dirty="0">
                          <a:effectLst/>
                        </a:rPr>
                        <a:t>貨物取扱量（</a:t>
                      </a:r>
                      <a:r>
                        <a:rPr lang="en-US" sz="600" kern="0" dirty="0">
                          <a:effectLst/>
                        </a:rPr>
                        <a:t>t</a:t>
                      </a:r>
                      <a:r>
                        <a:rPr lang="ja-JP" sz="600" kern="0" dirty="0">
                          <a:effectLst/>
                        </a:rPr>
                        <a:t>）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>
                          <a:effectLst/>
                        </a:rPr>
                        <a:t>国際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-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-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-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-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5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-</a:t>
                      </a:r>
                      <a:endParaRPr kumimoji="1" lang="ja-JP" altLang="en-US" sz="5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  <a:tr h="20623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 dirty="0">
                          <a:effectLst/>
                        </a:rPr>
                        <a:t>国内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2,338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2,084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1,880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1,532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1,852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  <a:tr h="9233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>
                          <a:effectLst/>
                        </a:rPr>
                        <a:t>合計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2,338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2,084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1,880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1,532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1,852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  <a:tr h="10939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 </a:t>
                      </a:r>
                      <a:endParaRPr lang="ja-JP" sz="6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600" kern="0" dirty="0">
                          <a:effectLst/>
                        </a:rPr>
                        <a:t>着陸回数（回）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>
                          <a:effectLst/>
                        </a:rPr>
                        <a:t>国際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-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7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4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-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  <a:tr h="11916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 dirty="0">
                          <a:effectLst/>
                        </a:rPr>
                        <a:t>国内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5,277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4,816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5,035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5,139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5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4,859</a:t>
                      </a:r>
                      <a:endParaRPr kumimoji="1" lang="ja-JP" altLang="en-US" sz="5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  <a:tr h="16848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 dirty="0">
                          <a:effectLst/>
                        </a:rPr>
                        <a:t>合計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5,279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4,816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5,042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5,143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4,859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</a:tbl>
          </a:graphicData>
        </a:graphic>
      </p:graphicFrame>
      <p:sp>
        <p:nvSpPr>
          <p:cNvPr id="61" name="正方形/長方形 60"/>
          <p:cNvSpPr/>
          <p:nvPr/>
        </p:nvSpPr>
        <p:spPr>
          <a:xfrm>
            <a:off x="6477832" y="1044960"/>
            <a:ext cx="954107" cy="27590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193" b="1" kern="100" dirty="0">
                <a:solidFill>
                  <a:srgbClr val="FFFFFF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女満別</a:t>
            </a:r>
            <a:r>
              <a:rPr lang="ja-JP" altLang="ja-JP" sz="1193" b="1" kern="100" dirty="0">
                <a:solidFill>
                  <a:srgbClr val="FFFFFF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空港</a:t>
            </a:r>
            <a:endParaRPr lang="ja-JP" altLang="ja-JP" sz="596" b="1" kern="100" dirty="0">
              <a:solidFill>
                <a:srgbClr val="FFFFFF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18" name="正方形/長方形 117"/>
          <p:cNvSpPr/>
          <p:nvPr/>
        </p:nvSpPr>
        <p:spPr>
          <a:xfrm>
            <a:off x="6303693" y="1969060"/>
            <a:ext cx="80021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2190" indent="-29219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ja-JP" sz="8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lang="ja-JP" altLang="en-US" sz="8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空港概況</a:t>
            </a:r>
            <a:r>
              <a:rPr lang="en-US" altLang="ja-JP" sz="8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</a:p>
        </p:txBody>
      </p:sp>
      <p:sp>
        <p:nvSpPr>
          <p:cNvPr id="119" name="正方形/長方形 118"/>
          <p:cNvSpPr/>
          <p:nvPr/>
        </p:nvSpPr>
        <p:spPr>
          <a:xfrm>
            <a:off x="6303693" y="3111005"/>
            <a:ext cx="9440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800" b="1" kern="0" dirty="0">
                <a:solidFill>
                  <a:srgbClr val="00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ＭＳ ゴシック" panose="020B0609070205080204" pitchFamily="49" charset="-128"/>
              </a:rPr>
              <a:t>【輸送実績】</a:t>
            </a:r>
            <a:endParaRPr lang="ja-JP" altLang="ja-JP" sz="800" b="1" kern="100" dirty="0">
              <a:solidFill>
                <a:srgbClr val="00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20" name="正方形/長方形 119"/>
          <p:cNvSpPr/>
          <p:nvPr/>
        </p:nvSpPr>
        <p:spPr>
          <a:xfrm>
            <a:off x="6303693" y="4761659"/>
            <a:ext cx="16209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800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【</a:t>
            </a:r>
            <a:r>
              <a:rPr lang="ja-JP" altLang="en-US" sz="800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運航状況</a:t>
            </a:r>
            <a:r>
              <a:rPr lang="ja-JP" altLang="ja-JP" sz="800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（２</a:t>
            </a:r>
            <a:r>
              <a:rPr lang="ja-JP" altLang="en-US" sz="800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９</a:t>
            </a:r>
            <a:r>
              <a:rPr lang="ja-JP" altLang="ja-JP" sz="800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年１</a:t>
            </a:r>
            <a:r>
              <a:rPr lang="ja-JP" altLang="en-US" sz="800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２</a:t>
            </a:r>
            <a:r>
              <a:rPr lang="ja-JP" altLang="ja-JP" sz="800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月</a:t>
            </a:r>
            <a:r>
              <a:rPr lang="ja-JP" altLang="en-US" sz="800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）</a:t>
            </a:r>
            <a:r>
              <a:rPr lang="ja-JP" altLang="ja-JP" sz="800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】</a:t>
            </a:r>
            <a:endParaRPr lang="ja-JP" altLang="en-US" sz="800" b="1" dirty="0">
              <a:solidFill>
                <a:srgbClr val="000000"/>
              </a:solidFill>
            </a:endParaRPr>
          </a:p>
        </p:txBody>
      </p:sp>
      <p:graphicFrame>
        <p:nvGraphicFramePr>
          <p:cNvPr id="121" name="表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725514"/>
              </p:ext>
            </p:extLst>
          </p:nvPr>
        </p:nvGraphicFramePr>
        <p:xfrm>
          <a:off x="3471642" y="3305623"/>
          <a:ext cx="2519614" cy="1380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037"/>
                <a:gridCol w="279947"/>
                <a:gridCol w="391926"/>
                <a:gridCol w="391926"/>
                <a:gridCol w="391926"/>
                <a:gridCol w="391926"/>
                <a:gridCol w="391926"/>
              </a:tblGrid>
              <a:tr h="129856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600" kern="0" dirty="0" smtClean="0">
                          <a:effectLst/>
                        </a:rPr>
                        <a:t>24</a:t>
                      </a:r>
                      <a:r>
                        <a:rPr lang="ja-JP" sz="600" kern="0" dirty="0" smtClean="0">
                          <a:effectLst/>
                        </a:rPr>
                        <a:t>年度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600" kern="0" dirty="0" smtClean="0">
                          <a:effectLst/>
                        </a:rPr>
                        <a:t>25</a:t>
                      </a:r>
                      <a:r>
                        <a:rPr lang="ja-JP" sz="600" kern="0" dirty="0" smtClean="0">
                          <a:effectLst/>
                        </a:rPr>
                        <a:t>年度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600" kern="0" dirty="0" smtClean="0">
                          <a:effectLst/>
                        </a:rPr>
                        <a:t>26</a:t>
                      </a:r>
                      <a:r>
                        <a:rPr lang="ja-JP" sz="600" kern="0" dirty="0" smtClean="0">
                          <a:effectLst/>
                        </a:rPr>
                        <a:t>年度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600" kern="0" dirty="0" smtClean="0">
                          <a:effectLst/>
                        </a:rPr>
                        <a:t>27</a:t>
                      </a:r>
                      <a:r>
                        <a:rPr lang="ja-JP" sz="600" kern="0" dirty="0" smtClean="0">
                          <a:effectLst/>
                        </a:rPr>
                        <a:t>年度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600" kern="0" dirty="0" smtClean="0">
                          <a:effectLst/>
                        </a:rPr>
                        <a:t>28</a:t>
                      </a:r>
                      <a:r>
                        <a:rPr lang="ja-JP" sz="600" kern="0" dirty="0" smtClean="0">
                          <a:effectLst/>
                        </a:rPr>
                        <a:t>年度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  <a:tr h="11613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 </a:t>
                      </a:r>
                      <a:endParaRPr lang="ja-JP" sz="6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600" kern="0" dirty="0">
                          <a:effectLst/>
                        </a:rPr>
                        <a:t>乗降客数（人）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 dirty="0">
                          <a:effectLst/>
                        </a:rPr>
                        <a:t>国際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21,194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12,712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3,540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7,164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5,910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  <a:tr h="15571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 dirty="0">
                          <a:effectLst/>
                        </a:rPr>
                        <a:t>国内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544,008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567,331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583,049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605,416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622,597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  <a:tr h="15571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>
                          <a:effectLst/>
                        </a:rPr>
                        <a:t>合計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565,202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580,043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586,589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612,580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5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628,507</a:t>
                      </a:r>
                      <a:endParaRPr kumimoji="1" lang="ja-JP" altLang="en-US" sz="5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  <a:tr h="11613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 </a:t>
                      </a:r>
                      <a:endParaRPr lang="ja-JP" sz="6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600" kern="0" dirty="0">
                          <a:effectLst/>
                        </a:rPr>
                        <a:t>貨物取扱量（</a:t>
                      </a:r>
                      <a:r>
                        <a:rPr lang="en-US" sz="600" kern="0" dirty="0">
                          <a:effectLst/>
                        </a:rPr>
                        <a:t>t</a:t>
                      </a:r>
                      <a:r>
                        <a:rPr lang="ja-JP" sz="600" kern="0" dirty="0">
                          <a:effectLst/>
                        </a:rPr>
                        <a:t>）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>
                          <a:effectLst/>
                        </a:rPr>
                        <a:t>国際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5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0</a:t>
                      </a:r>
                      <a:endParaRPr kumimoji="1" lang="ja-JP" altLang="en-US" sz="5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  <a:tr h="19675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 dirty="0">
                          <a:effectLst/>
                        </a:rPr>
                        <a:t>国内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2,496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1,937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1,852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2,441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5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2,318</a:t>
                      </a:r>
                      <a:endParaRPr kumimoji="1" lang="ja-JP" altLang="en-US" sz="5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  <a:tr h="14160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>
                          <a:effectLst/>
                        </a:rPr>
                        <a:t>合計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2,496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1,937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1,852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2,441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5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2,318</a:t>
                      </a:r>
                      <a:endParaRPr kumimoji="1" lang="ja-JP" altLang="en-US" sz="5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  <a:tr h="11613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 </a:t>
                      </a:r>
                      <a:endParaRPr lang="ja-JP" sz="6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600" kern="0" dirty="0">
                          <a:effectLst/>
                        </a:rPr>
                        <a:t>着陸回数（回）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>
                          <a:effectLst/>
                        </a:rPr>
                        <a:t>国際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71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36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12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29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5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15</a:t>
                      </a:r>
                      <a:endParaRPr kumimoji="1" lang="ja-JP" altLang="en-US" sz="5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  <a:tr h="12651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 dirty="0">
                          <a:effectLst/>
                        </a:rPr>
                        <a:t>国内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6,458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6,847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5,667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6,773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6,667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  <a:tr h="12132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 dirty="0">
                          <a:effectLst/>
                        </a:rPr>
                        <a:t>合計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6,529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6,883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5,679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6,802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5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6,682</a:t>
                      </a:r>
                      <a:endParaRPr kumimoji="1" lang="ja-JP" altLang="en-US" sz="5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</a:tbl>
          </a:graphicData>
        </a:graphic>
      </p:graphicFrame>
      <p:sp>
        <p:nvSpPr>
          <p:cNvPr id="123" name="正方形/長方形 122"/>
          <p:cNvSpPr/>
          <p:nvPr/>
        </p:nvSpPr>
        <p:spPr>
          <a:xfrm>
            <a:off x="3328160" y="1969060"/>
            <a:ext cx="80021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2190" indent="-29219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ja-JP" sz="8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lang="ja-JP" altLang="en-US" sz="8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空港概況</a:t>
            </a:r>
            <a:r>
              <a:rPr lang="en-US" altLang="ja-JP" sz="8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</a:p>
        </p:txBody>
      </p:sp>
      <p:sp>
        <p:nvSpPr>
          <p:cNvPr id="125" name="角丸四角形 124"/>
          <p:cNvSpPr/>
          <p:nvPr/>
        </p:nvSpPr>
        <p:spPr>
          <a:xfrm>
            <a:off x="3471642" y="2156249"/>
            <a:ext cx="2585558" cy="888496"/>
          </a:xfrm>
          <a:prstGeom prst="roundRect">
            <a:avLst>
              <a:gd name="adj" fmla="val 12518"/>
            </a:avLst>
          </a:prstGeom>
          <a:solidFill>
            <a:schemeClr val="accent5">
              <a:alpha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92190" indent="-29219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altLang="ja-JP" sz="937" b="1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27" name="グループ化 126"/>
          <p:cNvGrpSpPr/>
          <p:nvPr/>
        </p:nvGrpSpPr>
        <p:grpSpPr>
          <a:xfrm>
            <a:off x="3473762" y="1000098"/>
            <a:ext cx="2612870" cy="943128"/>
            <a:chOff x="3378284" y="1435634"/>
            <a:chExt cx="2830608" cy="1021722"/>
          </a:xfrm>
        </p:grpSpPr>
        <p:pic>
          <p:nvPicPr>
            <p:cNvPr id="128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9" t="20082" r="24840"/>
            <a:stretch/>
          </p:blipFill>
          <p:spPr bwMode="auto">
            <a:xfrm rot="16200000">
              <a:off x="4282727" y="531191"/>
              <a:ext cx="1021722" cy="2830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9" name="正方形/長方形 128"/>
            <p:cNvSpPr/>
            <p:nvPr/>
          </p:nvSpPr>
          <p:spPr>
            <a:xfrm>
              <a:off x="3443943" y="1498046"/>
              <a:ext cx="866905" cy="29890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altLang="en-US" sz="1193" b="1" kern="100" dirty="0">
                  <a:solidFill>
                    <a:srgbClr val="FFFFFF"/>
                  </a:solidFill>
                  <a:latin typeface="Century" panose="020406040505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帯広</a:t>
              </a:r>
              <a:r>
                <a:rPr lang="ja-JP" altLang="ja-JP" sz="1193" b="1" kern="100" dirty="0">
                  <a:solidFill>
                    <a:srgbClr val="FFFFFF"/>
                  </a:solidFill>
                  <a:latin typeface="Century" panose="020406040505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空港</a:t>
              </a:r>
              <a:endParaRPr lang="ja-JP" altLang="ja-JP" sz="596" b="1" kern="100" dirty="0">
                <a:solidFill>
                  <a:srgbClr val="FFFFFF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39" name="正方形/長方形 138"/>
          <p:cNvSpPr/>
          <p:nvPr/>
        </p:nvSpPr>
        <p:spPr>
          <a:xfrm>
            <a:off x="3428873" y="2131864"/>
            <a:ext cx="2636380" cy="951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90" indent="-29219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・種別            ：拠点空港（特定地方管理空港）</a:t>
            </a:r>
          </a:p>
          <a:p>
            <a:pPr marL="292190" indent="-29219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・設置、管理者　　：国土交通大臣（設置）</a:t>
            </a:r>
            <a:endParaRPr lang="en-US" altLang="ja-JP" sz="681" b="1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292190" indent="-29219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</a:t>
            </a:r>
            <a:r>
              <a:rPr lang="ja-JP" altLang="en-US" sz="681" b="1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681" b="1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帯広市長（</a:t>
            </a: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管理）</a:t>
            </a:r>
          </a:p>
          <a:p>
            <a:pPr marL="292190" indent="-29219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・位置            ：北海道帯広市</a:t>
            </a:r>
          </a:p>
          <a:p>
            <a:pPr marL="292190" indent="-29219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・面積　　　　　　：</a:t>
            </a:r>
            <a:r>
              <a:rPr lang="en-US" altLang="ja-JP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282ha</a:t>
            </a:r>
          </a:p>
          <a:p>
            <a:pPr marL="292190" indent="-29219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・滑走路（長さ</a:t>
            </a:r>
            <a:r>
              <a:rPr lang="en-US" altLang="ja-JP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×</a:t>
            </a: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幅）  ：</a:t>
            </a:r>
            <a:r>
              <a:rPr lang="en-US" altLang="ja-JP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2,500</a:t>
            </a:r>
            <a:r>
              <a:rPr lang="ja-JP" altLang="en-US" sz="681" b="1" dirty="0" err="1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ｍ</a:t>
            </a:r>
            <a:r>
              <a:rPr lang="en-US" altLang="ja-JP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×45</a:t>
            </a: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ｍ</a:t>
            </a:r>
          </a:p>
          <a:p>
            <a:pPr marL="292190" indent="-29219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・運用時間（利用時間）：</a:t>
            </a:r>
            <a:r>
              <a:rPr lang="en-US" altLang="ja-JP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13</a:t>
            </a: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時間 </a:t>
            </a:r>
            <a:r>
              <a:rPr lang="en-US" altLang="ja-JP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(8:00</a:t>
            </a: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lang="en-US" altLang="ja-JP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21:00</a:t>
            </a:r>
            <a:r>
              <a:rPr lang="ja-JP" altLang="en-US" sz="681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lang="en-US" altLang="ja-JP" sz="681" b="1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547683"/>
              </p:ext>
            </p:extLst>
          </p:nvPr>
        </p:nvGraphicFramePr>
        <p:xfrm>
          <a:off x="6438065" y="4946596"/>
          <a:ext cx="2669233" cy="1261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697"/>
                <a:gridCol w="782152"/>
                <a:gridCol w="625384"/>
              </a:tblGrid>
              <a:tr h="13058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路線</a:t>
                      </a:r>
                      <a:endParaRPr kumimoji="1" lang="ja-JP" altLang="en-US" sz="800" b="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航空会社</a:t>
                      </a:r>
                      <a:endParaRPr kumimoji="1" lang="ja-JP" altLang="en-US" sz="800" b="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84406" marR="84406" marT="42203" marB="4220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便数</a:t>
                      </a:r>
                      <a:endParaRPr kumimoji="1" lang="ja-JP" altLang="en-US" sz="800" b="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84406" marR="84406" marT="42203" marB="4220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11015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女満別⇔東京（羽田）</a:t>
                      </a:r>
                      <a:endParaRPr kumimoji="1" lang="ja-JP" altLang="en-US" sz="7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日本航空</a:t>
                      </a:r>
                      <a:endParaRPr kumimoji="1" lang="ja-JP" altLang="en-US" sz="7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</a:t>
                      </a:r>
                      <a:r>
                        <a:rPr kumimoji="1" lang="ja-JP" altLang="en-US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往復</a:t>
                      </a:r>
                      <a:r>
                        <a:rPr kumimoji="1" lang="en-US" altLang="ja-JP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/</a:t>
                      </a:r>
                      <a:r>
                        <a:rPr kumimoji="1" lang="ja-JP" altLang="en-US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日</a:t>
                      </a:r>
                      <a:endParaRPr kumimoji="1" lang="ja-JP" altLang="en-US" sz="7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015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エア･ドゥ</a:t>
                      </a:r>
                      <a:endParaRPr kumimoji="1" lang="ja-JP" altLang="en-US" sz="7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</a:t>
                      </a:r>
                      <a:r>
                        <a:rPr kumimoji="1" lang="ja-JP" altLang="en-US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往復</a:t>
                      </a:r>
                      <a:r>
                        <a:rPr kumimoji="1" lang="en-US" altLang="ja-JP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/</a:t>
                      </a:r>
                      <a:r>
                        <a:rPr kumimoji="1" lang="ja-JP" altLang="en-US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日</a:t>
                      </a:r>
                      <a:endParaRPr kumimoji="1" lang="ja-JP" altLang="en-US" sz="7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015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女満別⇔新千歳</a:t>
                      </a:r>
                      <a:endParaRPr kumimoji="1" lang="ja-JP" altLang="en-US" sz="7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日本航空</a:t>
                      </a:r>
                      <a:endParaRPr kumimoji="1" lang="en-US" altLang="ja-JP" sz="7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</a:t>
                      </a:r>
                      <a:r>
                        <a:rPr kumimoji="1" lang="ja-JP" altLang="en-US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往復</a:t>
                      </a:r>
                      <a:r>
                        <a:rPr kumimoji="1" lang="en-US" altLang="ja-JP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/</a:t>
                      </a:r>
                      <a:r>
                        <a:rPr kumimoji="1" lang="ja-JP" altLang="en-US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日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015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全日本空輸</a:t>
                      </a:r>
                      <a:endParaRPr kumimoji="1" lang="ja-JP" altLang="en-US" sz="7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</a:t>
                      </a:r>
                      <a:r>
                        <a:rPr kumimoji="1" lang="ja-JP" altLang="en-US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往復</a:t>
                      </a:r>
                      <a:r>
                        <a:rPr kumimoji="1" lang="en-US" altLang="ja-JP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/</a:t>
                      </a:r>
                      <a:r>
                        <a:rPr kumimoji="1" lang="ja-JP" altLang="en-US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日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女満別⇔中部</a:t>
                      </a:r>
                      <a:endParaRPr kumimoji="1" lang="ja-JP" altLang="en-US" sz="7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全日本空輸</a:t>
                      </a:r>
                      <a:endParaRPr kumimoji="1" lang="ja-JP" altLang="en-US" sz="7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</a:t>
                      </a:r>
                      <a:r>
                        <a:rPr kumimoji="1" lang="ja-JP" altLang="en-US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往復</a:t>
                      </a:r>
                      <a:r>
                        <a:rPr kumimoji="1" lang="en-US" altLang="ja-JP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/</a:t>
                      </a:r>
                      <a:r>
                        <a:rPr kumimoji="1" lang="ja-JP" altLang="en-US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日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7" name="表 1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369518"/>
              </p:ext>
            </p:extLst>
          </p:nvPr>
        </p:nvGraphicFramePr>
        <p:xfrm>
          <a:off x="3473762" y="4954657"/>
          <a:ext cx="2566511" cy="628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3143"/>
                <a:gridCol w="752052"/>
                <a:gridCol w="601316"/>
              </a:tblGrid>
              <a:tr h="13058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路線</a:t>
                      </a:r>
                      <a:endParaRPr kumimoji="1" lang="ja-JP" altLang="en-US" sz="800" b="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航空会社</a:t>
                      </a:r>
                      <a:endParaRPr kumimoji="1" lang="ja-JP" altLang="en-US" sz="800" b="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84406" marR="84406" marT="42203" marB="4220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便数</a:t>
                      </a:r>
                      <a:endParaRPr kumimoji="1" lang="ja-JP" altLang="en-US" sz="800" b="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84406" marR="84406" marT="42203" marB="4220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11015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帯広⇔東京（羽田）</a:t>
                      </a:r>
                      <a:endParaRPr kumimoji="1" lang="ja-JP" altLang="en-US" sz="7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日本航空</a:t>
                      </a:r>
                      <a:endParaRPr kumimoji="1" lang="ja-JP" altLang="en-US" sz="7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</a:t>
                      </a:r>
                      <a:r>
                        <a:rPr kumimoji="1" lang="ja-JP" altLang="en-US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往復</a:t>
                      </a:r>
                      <a:r>
                        <a:rPr kumimoji="1" lang="en-US" altLang="ja-JP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/</a:t>
                      </a:r>
                      <a:r>
                        <a:rPr kumimoji="1" lang="ja-JP" altLang="en-US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日</a:t>
                      </a:r>
                      <a:endParaRPr kumimoji="1" lang="ja-JP" altLang="en-US" sz="7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015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エア･ドゥ</a:t>
                      </a:r>
                      <a:endParaRPr kumimoji="1" lang="ja-JP" altLang="en-US" sz="7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</a:t>
                      </a:r>
                      <a:r>
                        <a:rPr kumimoji="1" lang="ja-JP" altLang="en-US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往復</a:t>
                      </a:r>
                      <a:r>
                        <a:rPr kumimoji="1" lang="en-US" altLang="ja-JP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/</a:t>
                      </a:r>
                      <a:r>
                        <a:rPr kumimoji="1" lang="ja-JP" altLang="en-US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日</a:t>
                      </a:r>
                      <a:endParaRPr kumimoji="1" lang="ja-JP" altLang="en-US" sz="7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7" name="図 3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154" r="13550"/>
          <a:stretch/>
        </p:blipFill>
        <p:spPr bwMode="auto">
          <a:xfrm>
            <a:off x="376275" y="1003589"/>
            <a:ext cx="2713445" cy="943129"/>
          </a:xfrm>
          <a:prstGeom prst="rect">
            <a:avLst/>
          </a:prstGeom>
          <a:ln>
            <a:noFill/>
          </a:ln>
          <a:effectLst/>
        </p:spPr>
      </p:pic>
      <p:sp>
        <p:nvSpPr>
          <p:cNvPr id="41" name="角丸四角形 40"/>
          <p:cNvSpPr/>
          <p:nvPr/>
        </p:nvSpPr>
        <p:spPr>
          <a:xfrm>
            <a:off x="397962" y="2138386"/>
            <a:ext cx="2691758" cy="917162"/>
          </a:xfrm>
          <a:prstGeom prst="roundRect">
            <a:avLst>
              <a:gd name="adj" fmla="val 12518"/>
            </a:avLst>
          </a:prstGeom>
          <a:solidFill>
            <a:schemeClr val="accent5">
              <a:alpha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92190" indent="-29219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altLang="ja-JP" sz="937" b="1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aphicFrame>
        <p:nvGraphicFramePr>
          <p:cNvPr id="46" name="表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414193"/>
              </p:ext>
            </p:extLst>
          </p:nvPr>
        </p:nvGraphicFramePr>
        <p:xfrm>
          <a:off x="408869" y="3260940"/>
          <a:ext cx="2688131" cy="13784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764"/>
                <a:gridCol w="298671"/>
                <a:gridCol w="418139"/>
                <a:gridCol w="418139"/>
                <a:gridCol w="437188"/>
                <a:gridCol w="399091"/>
                <a:gridCol w="418139"/>
              </a:tblGrid>
              <a:tr h="129856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600" kern="0" dirty="0" smtClean="0">
                          <a:effectLst/>
                        </a:rPr>
                        <a:t>24</a:t>
                      </a:r>
                      <a:r>
                        <a:rPr lang="ja-JP" sz="600" kern="0" dirty="0" smtClean="0">
                          <a:effectLst/>
                        </a:rPr>
                        <a:t>年度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600" kern="0" dirty="0" smtClean="0">
                          <a:effectLst/>
                        </a:rPr>
                        <a:t>25</a:t>
                      </a:r>
                      <a:r>
                        <a:rPr lang="ja-JP" sz="600" kern="0" dirty="0" smtClean="0">
                          <a:effectLst/>
                        </a:rPr>
                        <a:t>年度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600" kern="0" dirty="0" smtClean="0">
                          <a:effectLst/>
                        </a:rPr>
                        <a:t>26</a:t>
                      </a:r>
                      <a:r>
                        <a:rPr lang="ja-JP" sz="600" kern="0" dirty="0" smtClean="0">
                          <a:effectLst/>
                        </a:rPr>
                        <a:t>年度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600" kern="0" dirty="0" smtClean="0">
                          <a:effectLst/>
                        </a:rPr>
                        <a:t>27</a:t>
                      </a:r>
                      <a:r>
                        <a:rPr lang="ja-JP" sz="600" kern="0" dirty="0" smtClean="0">
                          <a:effectLst/>
                        </a:rPr>
                        <a:t>年度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600" kern="0" dirty="0" smtClean="0">
                          <a:effectLst/>
                        </a:rPr>
                        <a:t>28</a:t>
                      </a:r>
                      <a:r>
                        <a:rPr lang="ja-JP" sz="600" kern="0" dirty="0" smtClean="0">
                          <a:effectLst/>
                        </a:rPr>
                        <a:t>年度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  <a:tr h="11634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 </a:t>
                      </a:r>
                      <a:endParaRPr lang="ja-JP" sz="6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600" kern="0" dirty="0">
                          <a:effectLst/>
                        </a:rPr>
                        <a:t>乗降客数（人）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 dirty="0">
                          <a:effectLst/>
                        </a:rPr>
                        <a:t>国際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40,356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101,029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160,492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194,464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5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116,005</a:t>
                      </a:r>
                      <a:endParaRPr kumimoji="1" lang="ja-JP" altLang="en-US" sz="5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  <a:tr h="15599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 dirty="0">
                          <a:effectLst/>
                        </a:rPr>
                        <a:t>国内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1,013,514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994,422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948,808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974,174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5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1,006,429</a:t>
                      </a:r>
                      <a:endParaRPr kumimoji="1" lang="ja-JP" altLang="en-US" sz="5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  <a:tr h="15599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>
                          <a:effectLst/>
                        </a:rPr>
                        <a:t>合計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1,053,870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1,095,451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1,109,300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1,168,638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5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1,122,434</a:t>
                      </a:r>
                      <a:endParaRPr kumimoji="1" lang="ja-JP" altLang="en-US" sz="5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  <a:tr h="11634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 </a:t>
                      </a:r>
                      <a:endParaRPr lang="ja-JP" sz="6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600" kern="0" dirty="0">
                          <a:effectLst/>
                        </a:rPr>
                        <a:t>貨物取扱量（</a:t>
                      </a:r>
                      <a:r>
                        <a:rPr lang="en-US" sz="600" kern="0" dirty="0">
                          <a:effectLst/>
                        </a:rPr>
                        <a:t>t</a:t>
                      </a:r>
                      <a:r>
                        <a:rPr lang="ja-JP" sz="600" kern="0" dirty="0">
                          <a:effectLst/>
                        </a:rPr>
                        <a:t>）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>
                          <a:effectLst/>
                        </a:rPr>
                        <a:t>国際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5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8435" marR="58435" marT="0" marB="0" anchor="ctr"/>
                </a:tc>
              </a:tr>
              <a:tr h="2216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>
                          <a:effectLst/>
                        </a:rPr>
                        <a:t>国内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3,980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4,497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4,963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5,571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5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5,365</a:t>
                      </a:r>
                      <a:endParaRPr kumimoji="1" lang="ja-JP" altLang="en-US" sz="5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  <a:tr h="11646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>
                          <a:effectLst/>
                        </a:rPr>
                        <a:t>合計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3,980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4,497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4,963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5,572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5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5,365</a:t>
                      </a:r>
                      <a:endParaRPr kumimoji="1" lang="ja-JP" altLang="en-US" sz="5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  <a:tr h="11634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 </a:t>
                      </a:r>
                      <a:endParaRPr lang="ja-JP" sz="6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600" kern="0" dirty="0">
                          <a:effectLst/>
                        </a:rPr>
                        <a:t>着陸回数（回）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>
                          <a:effectLst/>
                        </a:rPr>
                        <a:t>国際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140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265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483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675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429</a:t>
                      </a:r>
                      <a:endParaRPr lang="ja-JP" altLang="ja-JP" sz="500" kern="100" dirty="0" smtClean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  <a:tr h="12674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>
                          <a:effectLst/>
                        </a:rPr>
                        <a:t>国内</a:t>
                      </a:r>
                      <a:endParaRPr lang="ja-JP" sz="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4,503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3,903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3,340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3,380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5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3,391</a:t>
                      </a:r>
                      <a:endParaRPr kumimoji="1" lang="ja-JP" altLang="en-US" sz="5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  <a:tr h="12154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600" kern="0" dirty="0">
                          <a:effectLst/>
                        </a:rPr>
                        <a:t>合計</a:t>
                      </a:r>
                      <a:endParaRPr lang="ja-JP" sz="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4,643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4,168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3,823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500" kern="100" dirty="0" smtClean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4,055</a:t>
                      </a:r>
                      <a:endParaRPr lang="ja-JP" sz="5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5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3,820</a:t>
                      </a:r>
                      <a:endParaRPr kumimoji="1" lang="ja-JP" altLang="en-US" sz="5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/>
                </a:tc>
              </a:tr>
            </a:tbl>
          </a:graphicData>
        </a:graphic>
      </p:graphicFrame>
      <p:sp>
        <p:nvSpPr>
          <p:cNvPr id="47" name="正方形/長方形 46"/>
          <p:cNvSpPr/>
          <p:nvPr/>
        </p:nvSpPr>
        <p:spPr>
          <a:xfrm>
            <a:off x="445182" y="1040108"/>
            <a:ext cx="800220" cy="27590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193" b="1" kern="100" dirty="0">
                <a:solidFill>
                  <a:srgbClr val="FFFFFF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旭川</a:t>
            </a:r>
            <a:r>
              <a:rPr lang="ja-JP" altLang="ja-JP" sz="1193" b="1" kern="100" dirty="0">
                <a:solidFill>
                  <a:srgbClr val="FFFFFF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空港</a:t>
            </a:r>
            <a:endParaRPr lang="ja-JP" altLang="ja-JP" sz="596" b="1" kern="100" dirty="0">
              <a:solidFill>
                <a:srgbClr val="FFFFFF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52" name="表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930505"/>
              </p:ext>
            </p:extLst>
          </p:nvPr>
        </p:nvGraphicFramePr>
        <p:xfrm>
          <a:off x="422739" y="5062054"/>
          <a:ext cx="2480203" cy="82413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85976"/>
                <a:gridCol w="731158"/>
                <a:gridCol w="663069"/>
              </a:tblGrid>
              <a:tr h="1207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b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路線</a:t>
                      </a:r>
                      <a:endParaRPr kumimoji="1" lang="ja-JP" altLang="en-US" sz="700" b="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b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航空会社</a:t>
                      </a:r>
                      <a:endParaRPr kumimoji="1" lang="ja-JP" altLang="en-US" sz="700" b="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84406" marR="84406" marT="42203" marB="4220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b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便数</a:t>
                      </a:r>
                      <a:endParaRPr kumimoji="1" lang="en-US" altLang="ja-JP" sz="700" b="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84406" marR="84406" marT="42203" marB="4220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11015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旭川⇔東京（羽田）</a:t>
                      </a:r>
                      <a:endParaRPr kumimoji="1" lang="ja-JP" altLang="en-US" sz="7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3231" marR="33231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日本航空</a:t>
                      </a:r>
                      <a:endParaRPr kumimoji="1" lang="ja-JP" altLang="en-US" sz="7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</a:t>
                      </a:r>
                      <a:r>
                        <a:rPr kumimoji="1" lang="ja-JP" altLang="en-US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往復／日</a:t>
                      </a:r>
                      <a:endParaRPr kumimoji="1" lang="ja-JP" altLang="en-US" sz="7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015">
                <a:tc vMerge="1">
                  <a:txBody>
                    <a:bodyPr/>
                    <a:lstStyle/>
                    <a:p>
                      <a:endParaRPr kumimoji="1" lang="ja-JP" altLang="en-US" sz="7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エア･ドゥ</a:t>
                      </a:r>
                      <a:endParaRPr kumimoji="1" lang="ja-JP" altLang="en-US" sz="7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</a:t>
                      </a:r>
                      <a:r>
                        <a:rPr kumimoji="1" lang="ja-JP" altLang="en-US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往復／日</a:t>
                      </a:r>
                    </a:p>
                  </a:txBody>
                  <a:tcPr marL="84406" marR="84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marL="0" marR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旭川⇔中部</a:t>
                      </a:r>
                    </a:p>
                  </a:txBody>
                  <a:tcPr marL="33231" marR="33231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全日本空輸</a:t>
                      </a:r>
                      <a:endParaRPr kumimoji="1" lang="ja-JP" altLang="en-US" sz="700" dirty="0">
                        <a:ln w="3175">
                          <a:solidFill>
                            <a:schemeClr val="accent1"/>
                          </a:solidFill>
                        </a:ln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</a:t>
                      </a:r>
                      <a:r>
                        <a:rPr kumimoji="1" lang="ja-JP" altLang="en-US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往復／日</a:t>
                      </a:r>
                      <a:endParaRPr kumimoji="1" lang="ja-JP" altLang="en-US" sz="7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3" name="テキスト ボックス 52"/>
          <p:cNvSpPr txBox="1"/>
          <p:nvPr/>
        </p:nvSpPr>
        <p:spPr>
          <a:xfrm>
            <a:off x="445182" y="4888221"/>
            <a:ext cx="376065" cy="205890"/>
          </a:xfrm>
          <a:prstGeom prst="rect">
            <a:avLst/>
          </a:prstGeom>
          <a:noFill/>
        </p:spPr>
        <p:txBody>
          <a:bodyPr wrap="none" lIns="0">
            <a:spAutoFit/>
          </a:bodyPr>
          <a:lstStyle/>
          <a:p>
            <a:pPr marL="292190" indent="-2921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38" dirty="0">
                <a:solidFill>
                  <a:srgbClr val="002060"/>
                </a:solidFill>
                <a:latin typeface="Arial"/>
                <a:ea typeface="ＭＳ Ｐゴシック"/>
              </a:rPr>
              <a:t>国内線</a:t>
            </a:r>
            <a:endParaRPr lang="en-US" sz="738" dirty="0">
              <a:solidFill>
                <a:srgbClr val="002060"/>
              </a:solidFill>
              <a:latin typeface="Arial"/>
              <a:ea typeface="ＭＳ Ｐゴシック"/>
            </a:endParaRPr>
          </a:p>
        </p:txBody>
      </p:sp>
      <p:graphicFrame>
        <p:nvGraphicFramePr>
          <p:cNvPr id="54" name="表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642547"/>
              </p:ext>
            </p:extLst>
          </p:nvPr>
        </p:nvGraphicFramePr>
        <p:xfrm>
          <a:off x="408869" y="6149744"/>
          <a:ext cx="2480203" cy="54395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79235"/>
                <a:gridCol w="731158"/>
                <a:gridCol w="669810"/>
              </a:tblGrid>
              <a:tr h="12261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路線</a:t>
                      </a:r>
                      <a:endParaRPr kumimoji="1" lang="ja-JP" altLang="en-US" sz="800" b="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航空会社</a:t>
                      </a:r>
                      <a:endParaRPr kumimoji="1" lang="ja-JP" altLang="en-US" sz="800" b="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84406" marR="84406" marT="42203" marB="4220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便数</a:t>
                      </a:r>
                      <a:endParaRPr kumimoji="1" lang="en-US" altLang="ja-JP" sz="800" b="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84406" marR="84406" marT="42203" marB="4220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625">
                <a:tc>
                  <a:txBody>
                    <a:bodyPr/>
                    <a:lstStyle/>
                    <a:p>
                      <a:pPr marL="0" marR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旭川⇔台北（桃園）</a:t>
                      </a:r>
                    </a:p>
                  </a:txBody>
                  <a:tcPr marL="33231" marR="33231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タイガー</a:t>
                      </a:r>
                      <a:endParaRPr kumimoji="1" lang="en-US" altLang="ja-JP" sz="7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ja-JP" altLang="en-US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エア台湾</a:t>
                      </a:r>
                      <a:endParaRPr kumimoji="1" lang="ja-JP" altLang="en-US" sz="700" dirty="0">
                        <a:ln w="3175">
                          <a:solidFill>
                            <a:schemeClr val="accent1"/>
                          </a:solidFill>
                        </a:ln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</a:t>
                      </a:r>
                      <a:r>
                        <a:rPr kumimoji="1" lang="ja-JP" altLang="en-US" sz="7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往復／週</a:t>
                      </a:r>
                      <a:endParaRPr kumimoji="1" lang="ja-JP" altLang="en-US" sz="7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5" name="テキスト ボックス 54"/>
          <p:cNvSpPr txBox="1"/>
          <p:nvPr/>
        </p:nvSpPr>
        <p:spPr>
          <a:xfrm>
            <a:off x="422739" y="5943854"/>
            <a:ext cx="376065" cy="205890"/>
          </a:xfrm>
          <a:prstGeom prst="rect">
            <a:avLst/>
          </a:prstGeom>
          <a:noFill/>
        </p:spPr>
        <p:txBody>
          <a:bodyPr wrap="none" lIns="0">
            <a:spAutoFit/>
          </a:bodyPr>
          <a:lstStyle/>
          <a:p>
            <a:pPr marL="292190" indent="-2921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38" dirty="0">
                <a:solidFill>
                  <a:srgbClr val="002060"/>
                </a:solidFill>
                <a:latin typeface="Arial"/>
                <a:ea typeface="ＭＳ Ｐゴシック"/>
              </a:rPr>
              <a:t>国際線</a:t>
            </a:r>
            <a:endParaRPr lang="en-US" sz="738" dirty="0">
              <a:solidFill>
                <a:srgbClr val="002060"/>
              </a:solidFill>
              <a:latin typeface="Arial"/>
              <a:ea typeface="ＭＳ Ｐゴシック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468781" y="2129235"/>
            <a:ext cx="2420292" cy="954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90" indent="-29219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 sz="683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・種別         　  ：拠点空港（特定地方管理空港）</a:t>
            </a:r>
          </a:p>
          <a:p>
            <a:pPr marL="292190" indent="-29219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 sz="683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・設置、管理者   　：国土交通大臣（設置）</a:t>
            </a:r>
            <a:endParaRPr lang="en-US" altLang="ja-JP" sz="683" b="1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292190" indent="-29219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 sz="683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 ：旭川市長（管理）</a:t>
            </a:r>
          </a:p>
          <a:p>
            <a:pPr marL="292190" indent="-29219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 sz="683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・位置             ：北海道上川郡東神楽町</a:t>
            </a:r>
            <a:endParaRPr lang="en-US" altLang="ja-JP" sz="683" b="1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292190" indent="-29219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 sz="683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・面積             ：</a:t>
            </a:r>
            <a:r>
              <a:rPr lang="en-US" altLang="ja-JP" sz="683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214ha</a:t>
            </a:r>
          </a:p>
          <a:p>
            <a:pPr marL="292190" indent="-29219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 sz="683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・滑走路（長さ</a:t>
            </a:r>
            <a:r>
              <a:rPr lang="en-US" altLang="ja-JP" sz="683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×</a:t>
            </a:r>
            <a:r>
              <a:rPr lang="ja-JP" altLang="en-US" sz="683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幅）  ：</a:t>
            </a:r>
            <a:r>
              <a:rPr lang="en-US" altLang="ja-JP" sz="683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2,500</a:t>
            </a:r>
            <a:r>
              <a:rPr lang="ja-JP" altLang="en-US" sz="683" b="1" dirty="0" err="1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ｍ</a:t>
            </a:r>
            <a:r>
              <a:rPr lang="en-US" altLang="ja-JP" sz="683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×60</a:t>
            </a:r>
            <a:r>
              <a:rPr lang="ja-JP" altLang="en-US" sz="683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ｍ</a:t>
            </a:r>
          </a:p>
          <a:p>
            <a:pPr marL="292190" indent="-29219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 sz="683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・運用時間（利用時間）：</a:t>
            </a:r>
            <a:r>
              <a:rPr lang="en-US" altLang="ja-JP" sz="683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13</a:t>
            </a:r>
            <a:r>
              <a:rPr lang="ja-JP" altLang="en-US" sz="683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時間 　</a:t>
            </a:r>
            <a:r>
              <a:rPr lang="en-US" altLang="ja-JP" sz="683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(8:00</a:t>
            </a:r>
            <a:r>
              <a:rPr lang="ja-JP" altLang="en-US" sz="683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lang="en-US" altLang="ja-JP" sz="683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21:00)</a:t>
            </a:r>
          </a:p>
        </p:txBody>
      </p:sp>
      <p:sp>
        <p:nvSpPr>
          <p:cNvPr id="58" name="正方形/長方形 57"/>
          <p:cNvSpPr/>
          <p:nvPr/>
        </p:nvSpPr>
        <p:spPr>
          <a:xfrm>
            <a:off x="316132" y="1950508"/>
            <a:ext cx="80021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2190" indent="-29219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ja-JP" sz="8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lang="ja-JP" altLang="en-US" sz="8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空港概況</a:t>
            </a:r>
            <a:r>
              <a:rPr lang="en-US" altLang="ja-JP" sz="8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</a:p>
        </p:txBody>
      </p:sp>
      <p:sp>
        <p:nvSpPr>
          <p:cNvPr id="59" name="正方形/長方形 58"/>
          <p:cNvSpPr/>
          <p:nvPr/>
        </p:nvSpPr>
        <p:spPr>
          <a:xfrm>
            <a:off x="316131" y="3076352"/>
            <a:ext cx="9440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800" b="1" kern="0" dirty="0">
                <a:solidFill>
                  <a:srgbClr val="00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ＭＳ ゴシック" panose="020B0609070205080204" pitchFamily="49" charset="-128"/>
              </a:rPr>
              <a:t>【輸送実績】</a:t>
            </a:r>
            <a:endParaRPr lang="ja-JP" altLang="ja-JP" sz="900" b="1" kern="100" dirty="0">
              <a:solidFill>
                <a:srgbClr val="00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321201" y="4749036"/>
            <a:ext cx="16209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800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【</a:t>
            </a:r>
            <a:r>
              <a:rPr lang="ja-JP" altLang="en-US" sz="800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運航状況</a:t>
            </a:r>
            <a:r>
              <a:rPr lang="ja-JP" altLang="ja-JP" sz="800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（２</a:t>
            </a:r>
            <a:r>
              <a:rPr lang="ja-JP" altLang="en-US" sz="800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９</a:t>
            </a:r>
            <a:r>
              <a:rPr lang="ja-JP" altLang="ja-JP" sz="800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年１</a:t>
            </a:r>
            <a:r>
              <a:rPr lang="ja-JP" altLang="en-US" sz="800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２</a:t>
            </a:r>
            <a:r>
              <a:rPr lang="ja-JP" altLang="ja-JP" sz="800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月</a:t>
            </a:r>
            <a:r>
              <a:rPr lang="ja-JP" altLang="en-US" sz="800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）</a:t>
            </a:r>
            <a:r>
              <a:rPr lang="ja-JP" altLang="ja-JP" sz="800" b="1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】</a:t>
            </a:r>
            <a:endParaRPr lang="ja-JP" altLang="en-US" sz="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26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プレゼンテーション1" id="{5154908F-1419-4CAC-B4AE-9298353669D5}" vid="{E00009AC-6EF1-4080-B073-2679ADBAC50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1986</TotalTime>
  <Words>805</Words>
  <Application>Microsoft Office PowerPoint</Application>
  <PresentationFormat>画面に合わせる (4:3)</PresentationFormat>
  <Paragraphs>589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2" baseType="lpstr">
      <vt:lpstr>HGP創英角ｺﾞｼｯｸUB</vt:lpstr>
      <vt:lpstr>ＭＳ Ｐゴシック</vt:lpstr>
      <vt:lpstr>ＭＳ ゴシック</vt:lpstr>
      <vt:lpstr>ＭＳ 明朝</vt:lpstr>
      <vt:lpstr>Arial</vt:lpstr>
      <vt:lpstr>Calibri</vt:lpstr>
      <vt:lpstr>Century</vt:lpstr>
      <vt:lpstr>Times New Roman</vt:lpstr>
      <vt:lpstr>1_標準デザイン</vt:lpstr>
      <vt:lpstr>新千歳空港の概要</vt:lpstr>
      <vt:lpstr>稚内・釧路・函館空港の概要</vt:lpstr>
      <vt:lpstr>旭川・帯広・女満別空港の概要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（仮題）ＣＥＯ取締役会資料　新千歳空港</dc:title>
  <dc:creator>なし</dc:creator>
  <cp:lastModifiedBy>なし</cp:lastModifiedBy>
  <cp:revision>154</cp:revision>
  <cp:lastPrinted>2018-03-26T15:01:40Z</cp:lastPrinted>
  <dcterms:created xsi:type="dcterms:W3CDTF">2016-09-16T02:47:34Z</dcterms:created>
  <dcterms:modified xsi:type="dcterms:W3CDTF">2018-04-23T10:10:47Z</dcterms:modified>
</cp:coreProperties>
</file>