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3399FF"/>
    <a:srgbClr val="FF66FF"/>
    <a:srgbClr val="00FFCC"/>
    <a:srgbClr val="FF53FF"/>
    <a:srgbClr val="FF5BFF"/>
    <a:srgbClr val="FF0066"/>
    <a:srgbClr val="DDE6C8"/>
    <a:srgbClr val="EDF2E2"/>
    <a:srgbClr val="FF8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65" autoAdjust="0"/>
    <p:restoredTop sz="94630" autoAdjust="0"/>
  </p:normalViewPr>
  <p:slideViewPr>
    <p:cSldViewPr>
      <p:cViewPr>
        <p:scale>
          <a:sx n="66" d="100"/>
          <a:sy n="66" d="100"/>
        </p:scale>
        <p:origin x="-2340" y="-78"/>
      </p:cViewPr>
      <p:guideLst>
        <p:guide orient="horz" pos="3120"/>
        <p:guide pos="424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135535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141444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213076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4055387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163652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247233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700"/>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330711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361623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200857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2556471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20"/>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5225B7-9236-435B-A69C-2179EC04F46E}"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247508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E5225B7-9236-435B-A69C-2179EC04F46E}" type="datetimeFigureOut">
              <a:rPr kumimoji="1" lang="ja-JP" altLang="en-US" smtClean="0"/>
              <a:t>2017/1/17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EE8DE72-234F-493B-80C6-20F165EAF1EE}" type="slidenum">
              <a:rPr kumimoji="1" lang="ja-JP" altLang="en-US" smtClean="0"/>
              <a:t>‹#›</a:t>
            </a:fld>
            <a:endParaRPr kumimoji="1" lang="ja-JP" altLang="en-US"/>
          </a:p>
        </p:txBody>
      </p:sp>
    </p:spTree>
    <p:extLst>
      <p:ext uri="{BB962C8B-B14F-4D97-AF65-F5344CB8AC3E}">
        <p14:creationId xmlns:p14="http://schemas.microsoft.com/office/powerpoint/2010/main" val="113455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0000" y="3440832"/>
            <a:ext cx="6552000" cy="1675975"/>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tIns="108000" bIns="36000" rtlCol="0" anchor="ctr"/>
          <a:lstStyle/>
          <a:p>
            <a:pPr algn="ctr"/>
            <a:endParaRPr lang="ja-JP" altLang="en-US" sz="2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80000" y="2792760"/>
            <a:ext cx="6552000" cy="648000"/>
          </a:xfrm>
          <a:prstGeom prst="rect">
            <a:avLst/>
          </a:prstGeom>
          <a:solidFill>
            <a:srgbClr val="FF66FF"/>
          </a:solidFill>
          <a:ln>
            <a:noFill/>
          </a:ln>
        </p:spPr>
        <p:style>
          <a:lnRef idx="2">
            <a:schemeClr val="accent6"/>
          </a:lnRef>
          <a:fillRef idx="1">
            <a:schemeClr val="lt1"/>
          </a:fillRef>
          <a:effectRef idx="0">
            <a:schemeClr val="accent6"/>
          </a:effectRef>
          <a:fontRef idx="minor">
            <a:schemeClr val="dk1"/>
          </a:fontRef>
        </p:style>
        <p:txBody>
          <a:bodyPr tIns="108000" bIns="36000" rtlCol="0" anchor="ctr"/>
          <a:lstStyle/>
          <a:p>
            <a:pPr algn="ctr"/>
            <a:endParaRPr lang="ja-JP" altLang="en-US" sz="2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31840" y="5169024"/>
            <a:ext cx="6753544" cy="125931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nchorCtr="0">
            <a:spAutoFit/>
          </a:bodyPr>
          <a:lstStyle/>
          <a:p>
            <a:pPr>
              <a:lnSpc>
                <a:spcPts val="1700"/>
              </a:lnSpc>
              <a:spcBef>
                <a:spcPts val="600"/>
              </a:spcBef>
            </a:pPr>
            <a:r>
              <a:rPr lang="ja-JP" altLang="en-US"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厚生労働省では、待機児童</a:t>
            </a:r>
            <a:r>
              <a:rPr lang="ja-JP" altLang="en-US" sz="13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解消を目指し、「待機児童解消加速化プラン」</a:t>
            </a:r>
            <a:r>
              <a:rPr lang="ja-JP" altLang="en-US" sz="13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よって、平成</a:t>
            </a:r>
            <a:r>
              <a:rPr lang="en-US" altLang="ja-JP"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3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年度末まで</a:t>
            </a:r>
            <a:r>
              <a:rPr lang="ja-JP" altLang="en-US"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に必要となる保育の受け皿が確保できるよう取り組んでいます。</a:t>
            </a:r>
            <a:r>
              <a:rPr lang="ja-JP" altLang="en-US" sz="13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spcBef>
                <a:spcPts val="600"/>
              </a:spcBef>
            </a:pPr>
            <a:r>
              <a:rPr lang="ja-JP" altLang="en-US" sz="13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保育園等を増やすためには、保育の担い手となる保育士の方々が必要です</a:t>
            </a:r>
            <a:r>
              <a:rPr lang="ja-JP" altLang="en-US" sz="1300" kern="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保育士の方々が保育現場でやりがいを感じながら安心して働き続けることができるよう、</a:t>
            </a:r>
            <a:r>
              <a:rPr lang="ja-JP" altLang="en-US" sz="13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3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労働省では様々な取組を行っていますので、ぜひご活用ください。</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714149" y="2864768"/>
            <a:ext cx="5595171" cy="6052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nSpc>
                <a:spcPts val="2000"/>
              </a:lnSpc>
            </a:pPr>
            <a:r>
              <a:rPr lang="ja-JP" altLang="en-US"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皆さまに保育士として活躍していただけるよう、</a:t>
            </a:r>
            <a:endParaRPr lang="en-US" altLang="ja-JP"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厚生労働省で</a:t>
            </a:r>
            <a:r>
              <a:rPr lang="ja-JP" altLang="en-US"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は、次のような取組を行っています。</a:t>
            </a:r>
            <a:endParaRPr lang="en-US" altLang="ja-JP"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287561" y="3512840"/>
            <a:ext cx="6453807" cy="12411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72000" rIns="0" rtlCol="0" anchor="t" anchorCtr="0"/>
          <a:lstStyle/>
          <a:p>
            <a:pPr>
              <a:lnSpc>
                <a:spcPts val="2000"/>
              </a:lnSpc>
              <a:spcBef>
                <a:spcPts val="600"/>
              </a:spcBef>
            </a:pPr>
            <a:r>
              <a:rPr lang="ja-JP" altLang="en-US" sz="1600" b="1" dirty="0" smtClean="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民間の保育園等で働く保育士の</a:t>
            </a:r>
            <a:r>
              <a:rPr lang="ja-JP"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給与を平均</a:t>
            </a:r>
            <a:r>
              <a:rPr lang="en-US" altLang="ja-JP"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ts val="600"/>
              </a:spcBef>
            </a:pPr>
            <a:r>
              <a:rPr lang="ja-JP" altLang="en-US" sz="1600" b="1" dirty="0" smtClean="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さらに、技能・経験に応じて</a:t>
            </a:r>
            <a:r>
              <a:rPr lang="ja-JP"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月額最大４万円の給与改善！</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ts val="600"/>
              </a:spcBef>
            </a:pPr>
            <a:r>
              <a:rPr lang="ja-JP" altLang="en-US" sz="1600" b="1" dirty="0" smtClean="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復帰のための研修を開催し、保育士としての復帰をサポート！</a:t>
            </a:r>
            <a:endParaRPr lang="en-US" altLang="ja-JP" sz="1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ts val="600"/>
              </a:spcBef>
            </a:pPr>
            <a:r>
              <a:rPr lang="ja-JP" altLang="en-US" sz="1600" b="1" dirty="0" smtClean="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保育園の</a:t>
            </a:r>
            <a:r>
              <a:rPr lang="ja-JP" altLang="en-US" sz="1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勤務環境を改善し、保育士が働き続けられる職場に</a:t>
            </a:r>
            <a:r>
              <a:rPr lang="ja-JP" altLang="en-US" sz="16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0" y="504000"/>
            <a:ext cx="6863938" cy="331299"/>
          </a:xfrm>
          <a:prstGeom prst="rect">
            <a:avLst/>
          </a:prstGeom>
          <a:noFill/>
          <a:ln w="63500" cmpd="dbl">
            <a:noFill/>
          </a:ln>
        </p:spPr>
        <p:style>
          <a:lnRef idx="2">
            <a:schemeClr val="accent6"/>
          </a:lnRef>
          <a:fillRef idx="1">
            <a:schemeClr val="lt1"/>
          </a:fillRef>
          <a:effectRef idx="0">
            <a:schemeClr val="accent6"/>
          </a:effectRef>
          <a:fontRef idx="minor">
            <a:schemeClr val="dk1"/>
          </a:fontRef>
        </p:style>
        <p:txBody>
          <a:bodyPr lIns="0" rIns="0" rtlCol="0" anchor="ctr"/>
          <a:lstStyle/>
          <a:p>
            <a:pPr algn="ctr">
              <a:lnSpc>
                <a:spcPts val="3000"/>
              </a:lnSpc>
            </a:pPr>
            <a:r>
              <a:rPr lang="ja-JP" altLang="en-US" sz="2400" b="1" dirty="0" smtClean="0">
                <a:solidFill>
                  <a:srgbClr val="FF53FF"/>
                </a:solidFill>
                <a:latin typeface="Meiryo UI" panose="020B0604030504040204" pitchFamily="50" charset="-128"/>
                <a:ea typeface="Meiryo UI" panose="020B0604030504040204" pitchFamily="50" charset="-128"/>
                <a:cs typeface="Meiryo UI" panose="020B0604030504040204" pitchFamily="50" charset="-128"/>
              </a:rPr>
              <a:t>～ 子ども</a:t>
            </a:r>
            <a:r>
              <a:rPr kumimoji="1" lang="ja-JP" altLang="en-US" sz="2400" b="1" dirty="0" smtClean="0">
                <a:solidFill>
                  <a:srgbClr val="FF53FF"/>
                </a:solidFill>
                <a:latin typeface="Meiryo UI" panose="020B0604030504040204" pitchFamily="50" charset="-128"/>
                <a:ea typeface="Meiryo UI" panose="020B0604030504040204" pitchFamily="50" charset="-128"/>
                <a:cs typeface="Meiryo UI" panose="020B0604030504040204" pitchFamily="50" charset="-128"/>
              </a:rPr>
              <a:t>たちの</a:t>
            </a:r>
            <a:r>
              <a:rPr lang="ja-JP" altLang="en-US" sz="2400" b="1" dirty="0" smtClean="0">
                <a:solidFill>
                  <a:srgbClr val="FF53FF"/>
                </a:solidFill>
                <a:latin typeface="Meiryo UI" panose="020B0604030504040204" pitchFamily="50" charset="-128"/>
                <a:ea typeface="Meiryo UI" panose="020B0604030504040204" pitchFamily="50" charset="-128"/>
                <a:cs typeface="Meiryo UI" panose="020B0604030504040204" pitchFamily="50" charset="-128"/>
              </a:rPr>
              <a:t>笑顔の</a:t>
            </a:r>
            <a:r>
              <a:rPr kumimoji="1" lang="ja-JP" altLang="en-US" sz="2400" b="1" dirty="0" smtClean="0">
                <a:solidFill>
                  <a:srgbClr val="FF53FF"/>
                </a:solidFill>
                <a:latin typeface="Meiryo UI" panose="020B0604030504040204" pitchFamily="50" charset="-128"/>
                <a:ea typeface="Meiryo UI" panose="020B0604030504040204" pitchFamily="50" charset="-128"/>
                <a:cs typeface="Meiryo UI" panose="020B0604030504040204" pitchFamily="50" charset="-128"/>
              </a:rPr>
              <a:t>ために ～</a:t>
            </a:r>
            <a:endParaRPr kumimoji="1" lang="en-US" altLang="ja-JP" sz="2400" b="1" dirty="0" smtClean="0">
              <a:solidFill>
                <a:srgbClr val="FF53FF"/>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136" y="1748794"/>
            <a:ext cx="864097" cy="648072"/>
          </a:xfrm>
          <a:prstGeom prst="rect">
            <a:avLst/>
          </a:prstGeom>
          <a:effectLst>
            <a:softEdge rad="63500"/>
          </a:effectLst>
        </p:spPr>
      </p:pic>
      <p:sp>
        <p:nvSpPr>
          <p:cNvPr id="21" name="ホームベース 20"/>
          <p:cNvSpPr/>
          <p:nvPr/>
        </p:nvSpPr>
        <p:spPr>
          <a:xfrm>
            <a:off x="3455912" y="6412545"/>
            <a:ext cx="3501480" cy="26864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具体的</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な取組内容は、</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裏面をご参照ください。</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83031" y="7099035"/>
            <a:ext cx="6541619" cy="2074027"/>
          </a:xfrm>
          <a:prstGeom prst="roundRect">
            <a:avLst>
              <a:gd name="adj" fmla="val 461"/>
            </a:avLst>
          </a:prstGeom>
          <a:gradFill flip="none" rotWithShape="1">
            <a:gsLst>
              <a:gs pos="0">
                <a:srgbClr val="0070C0">
                  <a:lumMod val="0"/>
                  <a:lumOff val="100000"/>
                  <a:alpha val="0"/>
                </a:srgbClr>
              </a:gs>
              <a:gs pos="0">
                <a:schemeClr val="accent5">
                  <a:lumMod val="40000"/>
                  <a:lumOff val="60000"/>
                </a:schemeClr>
              </a:gs>
              <a:gs pos="100000">
                <a:schemeClr val="bg1"/>
              </a:gs>
            </a:gsLst>
            <a:lin ang="16200000" scaled="1"/>
            <a:tileRect/>
          </a:gra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66FF"/>
              </a:solidFill>
            </a:endParaRPr>
          </a:p>
        </p:txBody>
      </p:sp>
      <p:sp>
        <p:nvSpPr>
          <p:cNvPr id="24" name="正方形/長方形 23"/>
          <p:cNvSpPr/>
          <p:nvPr/>
        </p:nvSpPr>
        <p:spPr>
          <a:xfrm>
            <a:off x="298954" y="7444870"/>
            <a:ext cx="6514422" cy="16561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保育士・保育園支援センターやハローワークでは、保育士資格をお持ちの皆さまへ、以下のような相談・支援を行って</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います</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。お気軽</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にご相談ください。</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nSpc>
                <a:spcPts val="1700"/>
              </a:lnSpc>
              <a:spcBef>
                <a:spcPts val="600"/>
              </a:spcBef>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・保育士としての</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向けた</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nSpc>
                <a:spcPts val="1700"/>
              </a:lnSpc>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・勤務時間や勤務場所など、希望に応じた保育園のあっせん</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nSpc>
                <a:spcPts val="1700"/>
              </a:lnSpc>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・就職面接会などの開催や、ご案内</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保育園支援</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センターやハローワークなどの連絡先</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は、厚生労働省のホームページに掲載しています。</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173409" y="6753200"/>
            <a:ext cx="6579816" cy="612000"/>
          </a:xfrm>
          <a:prstGeom prst="roundRect">
            <a:avLst>
              <a:gd name="adj" fmla="val 50000"/>
            </a:avLst>
          </a:prstGeom>
          <a:solidFill>
            <a:srgbClr val="3399F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2" name="正方形/長方形 21"/>
          <p:cNvSpPr/>
          <p:nvPr/>
        </p:nvSpPr>
        <p:spPr>
          <a:xfrm>
            <a:off x="183031" y="6801333"/>
            <a:ext cx="6490851" cy="585347"/>
          </a:xfrm>
          <a:prstGeom prst="rect">
            <a:avLst/>
          </a:prstGeom>
          <a:noFill/>
          <a:ln w="63500" cmpd="dbl">
            <a:noFill/>
          </a:ln>
        </p:spPr>
        <p:style>
          <a:lnRef idx="2">
            <a:schemeClr val="accent6"/>
          </a:lnRef>
          <a:fillRef idx="1">
            <a:schemeClr val="lt1"/>
          </a:fillRef>
          <a:effectRef idx="0">
            <a:schemeClr val="accent6"/>
          </a:effectRef>
          <a:fontRef idx="minor">
            <a:schemeClr val="dk1"/>
          </a:fontRef>
        </p:style>
        <p:txBody>
          <a:bodyPr rtlCol="0" anchor="t" anchorCtr="0"/>
          <a:lstStyle/>
          <a:p>
            <a:pPr algn="ctr">
              <a:lnSpc>
                <a:spcPts val="1800"/>
              </a:lnSpc>
            </a:pPr>
            <a:r>
              <a:rPr lang="ja-JP" altLang="en-US" sz="16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まず</a:t>
            </a:r>
            <a:r>
              <a:rPr lang="ja-JP" altLang="en-US" sz="1600"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は、お近くの「保育士・保育園支援センター」への登録</a:t>
            </a:r>
            <a:r>
              <a:rPr lang="ja-JP" altLang="en-US" sz="16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800"/>
              </a:lnSpc>
            </a:pPr>
            <a:r>
              <a:rPr lang="ja-JP" altLang="en-US" sz="1600"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またはハローワークへの求職申込みをお願いします。</a:t>
            </a:r>
            <a:endParaRPr kumimoji="1" lang="en-US" altLang="ja-JP" sz="1600"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1045685" y="1460762"/>
            <a:ext cx="5782418" cy="12961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nchorCtr="0"/>
          <a:lstStyle/>
          <a:p>
            <a:pPr marL="180975" indent="-180975">
              <a:lnSpc>
                <a:spcPts val="2000"/>
              </a:lnSpc>
              <a:spcBef>
                <a:spcPts val="600"/>
              </a:spcBef>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保育園等を増やすためには、保育士の方々が必要で</a:t>
            </a:r>
            <a:r>
              <a:rPr lang="ja-JP" altLang="en-US" sz="1400" b="1" spc="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a:lnSpc>
                <a:spcPts val="0"/>
              </a:lnSpc>
              <a:spcBef>
                <a:spcPts val="600"/>
              </a:spcBef>
            </a:pP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保育士は、将来を担う子どもたちの発達を促し、子どもたちの日々の成長を実感することができる、魅力のある仕事</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保育士資格を活かし、子どもたちの未来のためにご活躍ください。</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2000"/>
              </a:lnSpc>
              <a:spcBef>
                <a:spcPts val="600"/>
              </a:spcBef>
            </a:pP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400"/>
              </a:lnSpc>
              <a:spcBef>
                <a:spcPts val="600"/>
              </a:spcBef>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90376" y="1388753"/>
            <a:ext cx="6549001" cy="1296000"/>
          </a:xfrm>
          <a:prstGeom prst="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0" y="785977"/>
            <a:ext cx="6875682" cy="638631"/>
          </a:xfrm>
          <a:prstGeom prst="rect">
            <a:avLst/>
          </a:prstGeom>
          <a:noFill/>
          <a:ln w="63500" cmpd="dbl">
            <a:noFill/>
          </a:ln>
        </p:spPr>
        <p:style>
          <a:lnRef idx="2">
            <a:schemeClr val="accent6"/>
          </a:lnRef>
          <a:fillRef idx="1">
            <a:schemeClr val="lt1"/>
          </a:fillRef>
          <a:effectRef idx="0">
            <a:schemeClr val="accent6"/>
          </a:effectRef>
          <a:fontRef idx="minor">
            <a:schemeClr val="dk1"/>
          </a:fontRef>
        </p:style>
        <p:txBody>
          <a:bodyPr lIns="0" rIns="0" rtlCol="0" anchor="ctr"/>
          <a:lstStyle/>
          <a:p>
            <a:pPr algn="ctr">
              <a:lnSpc>
                <a:spcPts val="3000"/>
              </a:lnSpc>
            </a:pPr>
            <a:r>
              <a:rPr lang="ja-JP" altLang="en-US" sz="2800" b="1" dirty="0" smtClean="0">
                <a:solidFill>
                  <a:srgbClr val="FF53FF"/>
                </a:solidFill>
                <a:latin typeface="Meiryo UI" panose="020B0604030504040204" pitchFamily="50" charset="-128"/>
                <a:ea typeface="Meiryo UI" panose="020B0604030504040204" pitchFamily="50" charset="-128"/>
                <a:cs typeface="Meiryo UI" panose="020B0604030504040204" pitchFamily="50" charset="-128"/>
              </a:rPr>
              <a:t>保育の現場</a:t>
            </a:r>
            <a:r>
              <a:rPr lang="ja-JP" altLang="en-US" sz="2800" b="1" dirty="0">
                <a:solidFill>
                  <a:srgbClr val="FF53FF"/>
                </a:solidFill>
                <a:latin typeface="Meiryo UI" panose="020B0604030504040204" pitchFamily="50" charset="-128"/>
                <a:ea typeface="Meiryo UI" panose="020B0604030504040204" pitchFamily="50" charset="-128"/>
                <a:cs typeface="Meiryo UI" panose="020B0604030504040204" pitchFamily="50" charset="-128"/>
              </a:rPr>
              <a:t>があなたを待って</a:t>
            </a:r>
            <a:r>
              <a:rPr lang="ja-JP" altLang="en-US" sz="2800" b="1" dirty="0" smtClean="0">
                <a:solidFill>
                  <a:srgbClr val="FF53FF"/>
                </a:solidFill>
                <a:latin typeface="Meiryo UI" panose="020B0604030504040204" pitchFamily="50" charset="-128"/>
                <a:ea typeface="Meiryo UI" panose="020B0604030504040204" pitchFamily="50" charset="-128"/>
                <a:cs typeface="Meiryo UI" panose="020B0604030504040204" pitchFamily="50" charset="-128"/>
              </a:rPr>
              <a:t>います</a:t>
            </a:r>
            <a:endParaRPr lang="en-US" altLang="ja-JP" sz="2800" b="1" dirty="0">
              <a:solidFill>
                <a:srgbClr val="FF53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980728" y="4870587"/>
            <a:ext cx="5708626"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年４月から実施</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予定。数値は、保育園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等に対する運営費の補助金上の改善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水準です。</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ストライプ矢印 45"/>
          <p:cNvSpPr/>
          <p:nvPr/>
        </p:nvSpPr>
        <p:spPr>
          <a:xfrm>
            <a:off x="183031" y="6412545"/>
            <a:ext cx="3312911" cy="268647"/>
          </a:xfrm>
          <a:prstGeom prst="stripedRightArrow">
            <a:avLst>
              <a:gd name="adj1" fmla="val 42908"/>
              <a:gd name="adj2" fmla="val 81909"/>
            </a:avLst>
          </a:prstGeom>
          <a:gradFill flip="none" rotWithShape="1">
            <a:gsLst>
              <a:gs pos="0">
                <a:srgbClr val="FF66FF"/>
              </a:gs>
              <a:gs pos="50000">
                <a:srgbClr val="FF66FF"/>
              </a:gs>
              <a:gs pos="100000">
                <a:srgbClr val="FFC1F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173409" y="-4354"/>
            <a:ext cx="6568704" cy="360000"/>
          </a:xfrm>
          <a:prstGeom prst="roundRect">
            <a:avLst>
              <a:gd name="adj" fmla="val 3582"/>
            </a:avLst>
          </a:prstGeom>
          <a:solidFill>
            <a:srgbClr val="3399FF"/>
          </a:solidFill>
          <a:ln>
            <a:noFill/>
          </a:ln>
        </p:spPr>
        <p:style>
          <a:lnRef idx="2">
            <a:schemeClr val="accent6"/>
          </a:lnRef>
          <a:fillRef idx="1">
            <a:schemeClr val="lt1"/>
          </a:fillRef>
          <a:effectRef idx="0">
            <a:schemeClr val="accent6"/>
          </a:effectRef>
          <a:fontRef idx="minor">
            <a:schemeClr val="dk1"/>
          </a:fontRef>
        </p:style>
        <p:txBody>
          <a:bodyPr tIns="108000" bIns="36000" rtlCol="0" anchor="ctr"/>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保育士資格をお持ちの皆さま</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6914" y="9201472"/>
            <a:ext cx="1888190" cy="680174"/>
          </a:xfrm>
          <a:prstGeom prst="rect">
            <a:avLst/>
          </a:prstGeom>
        </p:spPr>
      </p:pic>
    </p:spTree>
    <p:extLst>
      <p:ext uri="{BB962C8B-B14F-4D97-AF65-F5344CB8AC3E}">
        <p14:creationId xmlns:p14="http://schemas.microsoft.com/office/powerpoint/2010/main" val="1778426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グループ化 63"/>
          <p:cNvGrpSpPr/>
          <p:nvPr/>
        </p:nvGrpSpPr>
        <p:grpSpPr>
          <a:xfrm>
            <a:off x="197293" y="6198066"/>
            <a:ext cx="6553471" cy="345339"/>
            <a:chOff x="188642" y="1061032"/>
            <a:chExt cx="6553471" cy="345339"/>
          </a:xfrm>
        </p:grpSpPr>
        <p:sp>
          <p:nvSpPr>
            <p:cNvPr id="65" name="フローチャート: 処理 64"/>
            <p:cNvSpPr/>
            <p:nvPr/>
          </p:nvSpPr>
          <p:spPr>
            <a:xfrm>
              <a:off x="197293" y="1061032"/>
              <a:ext cx="6544820" cy="345099"/>
            </a:xfrm>
            <a:prstGeom prst="flowChartProcess">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sp>
          <p:nvSpPr>
            <p:cNvPr id="66" name="フローチャート: 処理 65"/>
            <p:cNvSpPr/>
            <p:nvPr/>
          </p:nvSpPr>
          <p:spPr>
            <a:xfrm>
              <a:off x="188642" y="1061272"/>
              <a:ext cx="187586" cy="345099"/>
            </a:xfrm>
            <a:prstGeom prst="flowChartProcess">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grpSp>
      <p:grpSp>
        <p:nvGrpSpPr>
          <p:cNvPr id="61" name="グループ化 60"/>
          <p:cNvGrpSpPr/>
          <p:nvPr/>
        </p:nvGrpSpPr>
        <p:grpSpPr>
          <a:xfrm>
            <a:off x="197293" y="4755913"/>
            <a:ext cx="6553471" cy="345339"/>
            <a:chOff x="188642" y="1061032"/>
            <a:chExt cx="6553471" cy="345339"/>
          </a:xfrm>
        </p:grpSpPr>
        <p:sp>
          <p:nvSpPr>
            <p:cNvPr id="62" name="フローチャート: 処理 61"/>
            <p:cNvSpPr/>
            <p:nvPr/>
          </p:nvSpPr>
          <p:spPr>
            <a:xfrm>
              <a:off x="197293" y="1061032"/>
              <a:ext cx="6544820" cy="345099"/>
            </a:xfrm>
            <a:prstGeom prst="flowChartProcess">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sp>
          <p:nvSpPr>
            <p:cNvPr id="63" name="フローチャート: 処理 62"/>
            <p:cNvSpPr/>
            <p:nvPr/>
          </p:nvSpPr>
          <p:spPr>
            <a:xfrm>
              <a:off x="188642" y="1061272"/>
              <a:ext cx="187586" cy="345099"/>
            </a:xfrm>
            <a:prstGeom prst="flowChartProcess">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grpSp>
      <p:grpSp>
        <p:nvGrpSpPr>
          <p:cNvPr id="58" name="グループ化 57"/>
          <p:cNvGrpSpPr/>
          <p:nvPr/>
        </p:nvGrpSpPr>
        <p:grpSpPr>
          <a:xfrm>
            <a:off x="209980" y="3324577"/>
            <a:ext cx="6553471" cy="345339"/>
            <a:chOff x="188642" y="1061032"/>
            <a:chExt cx="6553471" cy="345339"/>
          </a:xfrm>
        </p:grpSpPr>
        <p:sp>
          <p:nvSpPr>
            <p:cNvPr id="59" name="フローチャート: 処理 58"/>
            <p:cNvSpPr/>
            <p:nvPr/>
          </p:nvSpPr>
          <p:spPr>
            <a:xfrm>
              <a:off x="197293" y="1061032"/>
              <a:ext cx="6544820" cy="345099"/>
            </a:xfrm>
            <a:prstGeom prst="flowChartProcess">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sp>
          <p:nvSpPr>
            <p:cNvPr id="60" name="フローチャート: 処理 59"/>
            <p:cNvSpPr/>
            <p:nvPr/>
          </p:nvSpPr>
          <p:spPr>
            <a:xfrm>
              <a:off x="188642" y="1061272"/>
              <a:ext cx="187586" cy="345099"/>
            </a:xfrm>
            <a:prstGeom prst="flowChartProcess">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grpSp>
      <p:sp>
        <p:nvSpPr>
          <p:cNvPr id="8" name="正方形/長方形 7"/>
          <p:cNvSpPr/>
          <p:nvPr/>
        </p:nvSpPr>
        <p:spPr>
          <a:xfrm>
            <a:off x="116632" y="128464"/>
            <a:ext cx="6545504" cy="4213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tIns="144000" rtlCol="0" anchor="ctr"/>
          <a:lstStyle/>
          <a:p>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皆さまに保育士として働いていただくため</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88000" y="3816063"/>
            <a:ext cx="6365141" cy="7768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nchorCtr="0"/>
          <a:lstStyle/>
          <a:p>
            <a:pPr marL="180975" indent="-180975">
              <a:lnSpc>
                <a:spcPts val="1800"/>
              </a:lnSpc>
              <a:spcBef>
                <a:spcPts val="600"/>
              </a:spcBef>
            </a:pPr>
            <a:r>
              <a:rPr lang="ja-JP" altLang="en-US" sz="1400" dirty="0" smtClean="0">
                <a:solidFill>
                  <a:srgbClr val="FF99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保育園支援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センターでは、</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ブランク</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あることで保育士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しての職場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復帰に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不安の</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ある方を対象として、</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職場復帰のための保育実技研修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などを行って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spcBef>
                <a:spcPts val="600"/>
              </a:spcBef>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spcBef>
                <a:spcPts val="600"/>
              </a:spcBef>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404664" y="3272668"/>
            <a:ext cx="6430973" cy="4486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spc="-100" dirty="0">
                <a:solidFill>
                  <a:srgbClr val="FF53FF"/>
                </a:solidFill>
                <a:latin typeface="Meiryo UI" panose="020B0604030504040204" pitchFamily="50" charset="-128"/>
                <a:ea typeface="Meiryo UI" panose="020B0604030504040204" pitchFamily="50" charset="-128"/>
                <a:cs typeface="Meiryo UI" panose="020B0604030504040204" pitchFamily="50" charset="-128"/>
              </a:rPr>
              <a:t>職場復帰のための研修を開催し、保育士としての復帰をサポート！</a:t>
            </a:r>
            <a:endParaRPr lang="en-US" altLang="ja-JP" b="1" spc="-100" dirty="0">
              <a:solidFill>
                <a:srgbClr val="FF53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88000" y="6727454"/>
            <a:ext cx="6570000" cy="24020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nchorCtr="0"/>
          <a:lstStyle/>
          <a:p>
            <a:pPr marL="180975" indent="-180975">
              <a:lnSpc>
                <a:spcPts val="1800"/>
              </a:lnSpc>
              <a:spcBef>
                <a:spcPts val="800"/>
              </a:spcBef>
            </a:pPr>
            <a:r>
              <a:rPr lang="ja-JP" altLang="en-US" sz="1400" dirty="0" smtClean="0">
                <a:solidFill>
                  <a:srgbClr val="FF99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勤務環境を改善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するため、次のような取組を実施しています。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180975">
              <a:spcBef>
                <a:spcPts val="800"/>
              </a:spcBef>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保育士の業務負担を軽減</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するため、保育士の業務を補助する</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保育補助者の雇用を支援</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しています。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180975">
              <a:spcBef>
                <a:spcPts val="800"/>
              </a:spcBef>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・保育園で</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ＩＣＴ（情報通信技術）の活用による書類作成業務の</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省力化を</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しています</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pPr marL="542925" indent="-180975">
              <a:spcBef>
                <a:spcPts val="800"/>
              </a:spcBef>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３歳児の保育において</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、保育士を手厚く配置している場合に、保育園等の運営費を上乗せしています。（通常</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であれば</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につき保育士が</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１人必要</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となるところ、</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につき保育士</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１人を配置できるように支援）</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180975">
              <a:spcBef>
                <a:spcPts val="800"/>
              </a:spcBef>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・保育士のための</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宿舎の借り上げを支援（上限月額</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います</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404664" y="6177136"/>
            <a:ext cx="6438118" cy="4486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spc="-100" dirty="0" smtClean="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保育園の</a:t>
            </a:r>
            <a:r>
              <a:rPr lang="ja-JP" altLang="en-US" b="1" spc="-100" dirty="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勤務環境を改善し、保育士が</a:t>
            </a:r>
            <a:r>
              <a:rPr lang="ja-JP" altLang="en-US" b="1" spc="-100" dirty="0" smtClean="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働きやすい職場</a:t>
            </a:r>
            <a:r>
              <a:rPr lang="ja-JP" altLang="en-US" b="1" spc="-100" dirty="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b="1" spc="-100" dirty="0">
              <a:solidFill>
                <a:srgbClr val="FF53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288000" y="5245172"/>
            <a:ext cx="6228412" cy="9319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nchorCtr="0"/>
          <a:lstStyle/>
          <a:p>
            <a:pPr marL="180975" indent="-180975">
              <a:lnSpc>
                <a:spcPts val="1800"/>
              </a:lnSpc>
            </a:pPr>
            <a:r>
              <a:rPr lang="ja-JP" altLang="en-US" sz="1400" dirty="0">
                <a:solidFill>
                  <a:srgbClr val="FF99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保育士として職場復帰する際に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金（上限</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万円）の</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貸付</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8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未就学児</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がいる場合の保育料の一部貸付</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行っています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いずれ</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２年間の勤務で返済を</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免除</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pPr>
            <a:endParaRPr lang="en-US" altLang="ja-JP" sz="14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404664" y="4736976"/>
            <a:ext cx="6438118" cy="4486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spc="-100" dirty="0" smtClean="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保育士の職場復帰を強力に後押し！</a:t>
            </a:r>
            <a:endParaRPr lang="en-US" altLang="ja-JP" b="1" spc="-100" dirty="0">
              <a:solidFill>
                <a:srgbClr val="FF53FF"/>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 name="グループ化 9"/>
          <p:cNvGrpSpPr/>
          <p:nvPr/>
        </p:nvGrpSpPr>
        <p:grpSpPr>
          <a:xfrm>
            <a:off x="188642" y="1183942"/>
            <a:ext cx="6553471" cy="345339"/>
            <a:chOff x="188642" y="1061032"/>
            <a:chExt cx="6553471" cy="345339"/>
          </a:xfrm>
        </p:grpSpPr>
        <p:sp>
          <p:nvSpPr>
            <p:cNvPr id="33" name="フローチャート: 処理 32"/>
            <p:cNvSpPr/>
            <p:nvPr/>
          </p:nvSpPr>
          <p:spPr>
            <a:xfrm>
              <a:off x="197293" y="1061032"/>
              <a:ext cx="6544820" cy="345099"/>
            </a:xfrm>
            <a:prstGeom prst="flowChartProcess">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sp>
          <p:nvSpPr>
            <p:cNvPr id="23" name="フローチャート: 処理 22"/>
            <p:cNvSpPr/>
            <p:nvPr/>
          </p:nvSpPr>
          <p:spPr>
            <a:xfrm>
              <a:off x="188642" y="1061272"/>
              <a:ext cx="187586" cy="345099"/>
            </a:xfrm>
            <a:prstGeom prst="flowChartProcess">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FF"/>
                </a:solidFill>
              </a:endParaRPr>
            </a:p>
          </p:txBody>
        </p:sp>
      </p:grpSp>
      <p:sp>
        <p:nvSpPr>
          <p:cNvPr id="24" name="正方形/長方形 23"/>
          <p:cNvSpPr/>
          <p:nvPr/>
        </p:nvSpPr>
        <p:spPr>
          <a:xfrm>
            <a:off x="404664" y="1170848"/>
            <a:ext cx="6430973" cy="4486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spcBef>
                <a:spcPts val="600"/>
              </a:spcBef>
            </a:pPr>
            <a:r>
              <a:rPr lang="ja-JP" altLang="en-US" b="1" dirty="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民</a:t>
            </a:r>
            <a:r>
              <a:rPr lang="ja-JP" altLang="en-US" b="1" dirty="0" smtClean="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間保育園</a:t>
            </a:r>
            <a:r>
              <a:rPr lang="ja-JP" altLang="en-US" b="1" dirty="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で働く保育士の給与</a:t>
            </a:r>
            <a:r>
              <a:rPr lang="ja-JP" altLang="en-US" b="1" dirty="0" smtClean="0">
                <a:solidFill>
                  <a:srgbClr val="FF53FF"/>
                </a:solidFill>
                <a:latin typeface="メイリオ" panose="020B0604030504040204" pitchFamily="50" charset="-128"/>
                <a:ea typeface="メイリオ" panose="020B0604030504040204" pitchFamily="50" charset="-128"/>
                <a:cs typeface="メイリオ" panose="020B0604030504040204" pitchFamily="50" charset="-128"/>
              </a:rPr>
              <a:t>を改善！</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年４月から実施予定</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288000" y="1691534"/>
            <a:ext cx="6365141" cy="16052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nchorCtr="0"/>
          <a:lstStyle/>
          <a:p>
            <a:pPr marL="180975" indent="-180975">
              <a:spcBef>
                <a:spcPts val="600"/>
              </a:spcBef>
            </a:pPr>
            <a:r>
              <a:rPr lang="ja-JP" altLang="en-US" sz="1400" dirty="0" smtClean="0">
                <a:solidFill>
                  <a:srgbClr val="FF99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保育士の給与を平均</a:t>
            </a:r>
            <a:r>
              <a:rPr lang="ja-JP" altLang="en-US" sz="1400" b="1"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400" b="1"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sng" dirty="0" smtClean="0">
                <a:solidFill>
                  <a:srgbClr val="FF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改善（月額１万円程度）</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spcBef>
                <a:spcPts val="600"/>
              </a:spcBef>
            </a:pP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年度以降のこれまでの取組と合わせると、約</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円程度）改善</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00"/>
              </a:lnSpc>
              <a:spcBef>
                <a:spcPts val="600"/>
              </a:spcBef>
            </a:pPr>
            <a:endParaRPr lang="en-US" altLang="ja-JP" sz="1400" dirty="0" smtClean="0">
              <a:solidFill>
                <a:srgbClr val="FF66FF"/>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800"/>
              </a:lnSpc>
              <a:spcBef>
                <a:spcPts val="600"/>
              </a:spcBef>
            </a:pPr>
            <a:r>
              <a:rPr lang="ja-JP" altLang="en-US" sz="1400" dirty="0" smtClean="0">
                <a:solidFill>
                  <a:srgbClr val="FF99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さらに、上記に加えて、</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キャリアアップの仕組みを作り、技能・経験に応じて</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14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千円から</a:t>
            </a:r>
            <a:r>
              <a:rPr lang="ja-JP" altLang="en-US" sz="14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万円の給与の改善</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を行います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300"/>
              </a:lnSpc>
              <a:spcBef>
                <a:spcPts val="600"/>
              </a:spcBef>
              <a:spcAft>
                <a:spcPts val="600"/>
              </a:spcAf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「技能</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経験」に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は過去の保育士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経験も含まれます。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16632" y="434667"/>
            <a:ext cx="3250454" cy="55789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tIns="144000" rtlCol="0" anchor="ctr"/>
          <a:lstStyle/>
          <a:p>
            <a:r>
              <a:rPr lang="ja-JP" altLang="en-US" sz="2800" b="1" dirty="0" smtClean="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kumimoji="1" lang="ja-JP" altLang="en-US" sz="2800" b="1" dirty="0" smtClean="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の取組</a:t>
            </a:r>
            <a:endParaRPr kumimoji="1" lang="ja-JP" altLang="en-US" sz="2800" b="1" dirty="0">
              <a:solidFill>
                <a:srgbClr val="FF66FF"/>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188640" y="909867"/>
            <a:ext cx="6552000" cy="0"/>
          </a:xfrm>
          <a:prstGeom prst="line">
            <a:avLst/>
          </a:prstGeom>
          <a:ln w="28575">
            <a:solidFill>
              <a:srgbClr val="FF66FF"/>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720000" y="7473280"/>
            <a:ext cx="601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20000" y="7977336"/>
            <a:ext cx="601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720000" y="8697416"/>
            <a:ext cx="601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48680" y="6969224"/>
            <a:ext cx="618332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720000" y="8985448"/>
            <a:ext cx="601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65623" y="9145627"/>
            <a:ext cx="6747753" cy="271869"/>
          </a:xfrm>
          <a:prstGeom prst="rect">
            <a:avLst/>
          </a:prstGeom>
        </p:spPr>
        <p:txBody>
          <a:bodyPr wrap="square">
            <a:spAutoFit/>
          </a:bodyPr>
          <a:lstStyle/>
          <a:p>
            <a:pPr marL="266700" indent="-180975">
              <a:lnSpc>
                <a:spcPts val="1400"/>
              </a:lnSpc>
              <a:spcBef>
                <a:spcPts val="1200"/>
              </a:spcBef>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注）一部の自治体で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は、上記</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の職場</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復帰や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勤務環境改善に関する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取組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していない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があります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54548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1751</TotalTime>
  <Words>678</Words>
  <Application>Microsoft Office PowerPoint</Application>
  <PresentationFormat>A4 210 x 297 mm</PresentationFormat>
  <Paragraphs>46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169</cp:revision>
  <cp:lastPrinted>2017-01-16T04:54:03Z</cp:lastPrinted>
  <dcterms:created xsi:type="dcterms:W3CDTF">2015-02-23T10:18:53Z</dcterms:created>
  <dcterms:modified xsi:type="dcterms:W3CDTF">2017-01-17T06:29:19Z</dcterms:modified>
</cp:coreProperties>
</file>